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handoutMasterIdLst>
    <p:handoutMasterId r:id="rId57"/>
  </p:handoutMasterIdLst>
  <p:sldIdLst>
    <p:sldId id="2147374726" r:id="rId5"/>
    <p:sldId id="2147374727" r:id="rId6"/>
    <p:sldId id="2147374728" r:id="rId7"/>
    <p:sldId id="2147374729" r:id="rId8"/>
    <p:sldId id="2147374730" r:id="rId9"/>
    <p:sldId id="2147374731" r:id="rId10"/>
    <p:sldId id="2147374689" r:id="rId11"/>
    <p:sldId id="2147374699" r:id="rId12"/>
    <p:sldId id="2147374732" r:id="rId13"/>
    <p:sldId id="2147374733" r:id="rId14"/>
    <p:sldId id="2147374734" r:id="rId15"/>
    <p:sldId id="2147374690" r:id="rId16"/>
    <p:sldId id="2147374735" r:id="rId17"/>
    <p:sldId id="2147374736" r:id="rId18"/>
    <p:sldId id="2147374737" r:id="rId19"/>
    <p:sldId id="2147374738" r:id="rId20"/>
    <p:sldId id="2147374691" r:id="rId21"/>
    <p:sldId id="2147374739" r:id="rId22"/>
    <p:sldId id="2147374740" r:id="rId23"/>
    <p:sldId id="2147374741" r:id="rId24"/>
    <p:sldId id="2147374742" r:id="rId25"/>
    <p:sldId id="2147374692" r:id="rId26"/>
    <p:sldId id="2147374743" r:id="rId27"/>
    <p:sldId id="2147374744" r:id="rId28"/>
    <p:sldId id="2147374745" r:id="rId29"/>
    <p:sldId id="2147374746" r:id="rId30"/>
    <p:sldId id="2147374693" r:id="rId31"/>
    <p:sldId id="2147374747" r:id="rId32"/>
    <p:sldId id="2147374748" r:id="rId33"/>
    <p:sldId id="2147374749" r:id="rId34"/>
    <p:sldId id="2147374750" r:id="rId35"/>
    <p:sldId id="2147374751" r:id="rId36"/>
    <p:sldId id="2147374752" r:id="rId37"/>
    <p:sldId id="2147374753" r:id="rId38"/>
    <p:sldId id="2147374754" r:id="rId39"/>
    <p:sldId id="2147374755" r:id="rId40"/>
    <p:sldId id="2147374756" r:id="rId41"/>
    <p:sldId id="2147374757" r:id="rId42"/>
    <p:sldId id="2147374758" r:id="rId43"/>
    <p:sldId id="2147374759" r:id="rId44"/>
    <p:sldId id="2147374760" r:id="rId45"/>
    <p:sldId id="2147374696" r:id="rId46"/>
    <p:sldId id="2147374761" r:id="rId47"/>
    <p:sldId id="2147374762" r:id="rId48"/>
    <p:sldId id="2147374763" r:id="rId49"/>
    <p:sldId id="2147374764" r:id="rId50"/>
    <p:sldId id="2147374765" r:id="rId51"/>
    <p:sldId id="2147374766" r:id="rId52"/>
    <p:sldId id="2147374767" r:id="rId53"/>
    <p:sldId id="2147374768" r:id="rId54"/>
    <p:sldId id="2147374769"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標準B" initials="標準B" lastIdx="2" clrIdx="0">
    <p:extLst>
      <p:ext uri="{19B8F6BF-5375-455C-9EA6-DF929625EA0E}">
        <p15:presenceInfo xmlns:p15="http://schemas.microsoft.com/office/powerpoint/2012/main" userId="92aef79004d57c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250"/>
    <a:srgbClr val="FFFFB3"/>
    <a:srgbClr val="BDFFD3"/>
    <a:srgbClr val="D1E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6" autoAdjust="0"/>
    <p:restoredTop sz="81100" autoAdjust="0"/>
  </p:normalViewPr>
  <p:slideViewPr>
    <p:cSldViewPr snapToGrid="0">
      <p:cViewPr varScale="1">
        <p:scale>
          <a:sx n="73" d="100"/>
          <a:sy n="73" d="100"/>
        </p:scale>
        <p:origin x="264"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8055FC4-657F-43B8-A1DD-311C4B6B39DC}" type="datetimeFigureOut">
              <a:rPr lang="en-GB" smtClean="0"/>
              <a:t>15/11/2024</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9AF0AC-CA80-4C79-99B1-6E502FDAD187}" type="slidenum">
              <a:rPr lang="en-GB" smtClean="0"/>
              <a:t>‹#›</a:t>
            </a:fld>
            <a:endParaRPr lang="en-GB"/>
          </a:p>
        </p:txBody>
      </p:sp>
    </p:spTree>
    <p:extLst>
      <p:ext uri="{BB962C8B-B14F-4D97-AF65-F5344CB8AC3E}">
        <p14:creationId xmlns:p14="http://schemas.microsoft.com/office/powerpoint/2010/main" val="363175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F38A63A-ED7F-4C69-B85F-3D42BBEA5A34}" type="datetimeFigureOut">
              <a:rPr lang="en-GB" smtClean="0"/>
              <a:t>15/11/2024</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456D26-4784-43ED-A153-54D536AFD2AE}" type="slidenum">
              <a:rPr lang="en-GB" smtClean="0"/>
              <a:t>‹#›</a:t>
            </a:fld>
            <a:endParaRPr lang="en-GB"/>
          </a:p>
        </p:txBody>
      </p:sp>
    </p:spTree>
    <p:extLst>
      <p:ext uri="{BB962C8B-B14F-4D97-AF65-F5344CB8AC3E}">
        <p14:creationId xmlns:p14="http://schemas.microsoft.com/office/powerpoint/2010/main" val="37917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a:t>
            </a:r>
            <a:r>
              <a:rPr kumimoji="1" lang="en-US" altLang="ja-JP" dirty="0"/>
              <a:t>13:00</a:t>
            </a:r>
            <a:r>
              <a:rPr kumimoji="1" lang="ja-JP" altLang="en-US" dirty="0"/>
              <a:t>頃、静岡県沖を震源とするマグニチュード</a:t>
            </a:r>
            <a:r>
              <a:rPr kumimoji="1" lang="en-US" altLang="ja-JP" dirty="0"/>
              <a:t>8.0</a:t>
            </a:r>
            <a:r>
              <a:rPr kumimoji="1" lang="ja-JP" altLang="en-US" dirty="0"/>
              <a:t>の地震が発生しました。静岡・愛知・三重を中心に震度</a:t>
            </a:r>
            <a:r>
              <a:rPr kumimoji="1" lang="en-US" altLang="ja-JP" dirty="0"/>
              <a:t>6</a:t>
            </a:r>
            <a:r>
              <a:rPr kumimoji="1" lang="ja-JP" altLang="en-US" dirty="0"/>
              <a:t>強から</a:t>
            </a:r>
            <a:r>
              <a:rPr kumimoji="1" lang="en-US" altLang="ja-JP" dirty="0"/>
              <a:t>7</a:t>
            </a:r>
            <a:r>
              <a:rPr kumimoji="1" lang="ja-JP" altLang="en-US" dirty="0"/>
              <a:t>の強い揺れを観測し、関東・関西でも震度</a:t>
            </a:r>
            <a:r>
              <a:rPr kumimoji="1" lang="en-US" altLang="ja-JP" dirty="0"/>
              <a:t>5</a:t>
            </a:r>
            <a:r>
              <a:rPr kumimoji="1" lang="ja-JP" altLang="en-US" dirty="0"/>
              <a:t>から</a:t>
            </a:r>
            <a:r>
              <a:rPr kumimoji="1" lang="en-US" altLang="ja-JP" dirty="0"/>
              <a:t>6</a:t>
            </a:r>
            <a:r>
              <a:rPr kumimoji="1" lang="ja-JP" altLang="en-US" dirty="0"/>
              <a:t>弱を記録しています。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1</a:t>
            </a:fld>
            <a:endParaRPr lang="en-US" dirty="0"/>
          </a:p>
        </p:txBody>
      </p:sp>
    </p:spTree>
    <p:extLst>
      <p:ext uri="{BB962C8B-B14F-4D97-AF65-F5344CB8AC3E}">
        <p14:creationId xmlns:p14="http://schemas.microsoft.com/office/powerpoint/2010/main" val="129983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「続いて、現時点での主な課題と、それに対する対応方針についてご説明いたします。</a:t>
            </a:r>
          </a:p>
          <a:p>
            <a:r>
              <a:rPr kumimoji="1" lang="ja-JP" altLang="en-US" dirty="0"/>
              <a:t>まず、課題として</a:t>
            </a:r>
            <a:r>
              <a:rPr kumimoji="1" lang="en-US" altLang="ja-JP" dirty="0"/>
              <a:t>6</a:t>
            </a:r>
            <a:r>
              <a:rPr kumimoji="1" lang="ja-JP" altLang="en-US" dirty="0"/>
              <a:t>点挙げられます。</a:t>
            </a:r>
          </a:p>
          <a:p>
            <a:r>
              <a:rPr kumimoji="1" lang="en-US" altLang="ja-JP" dirty="0"/>
              <a:t>1</a:t>
            </a:r>
            <a:r>
              <a:rPr kumimoji="1" lang="ja-JP" altLang="en-US" dirty="0"/>
              <a:t>つ目は、特に外出中の</a:t>
            </a:r>
            <a:r>
              <a:rPr kumimoji="1" lang="en-US" altLang="ja-JP" dirty="0"/>
              <a:t>45</a:t>
            </a:r>
            <a:r>
              <a:rPr kumimoji="1" lang="ja-JP" altLang="en-US" dirty="0"/>
              <a:t>名を含む未確認従業員の安否把握です。</a:t>
            </a:r>
          </a:p>
          <a:p>
            <a:r>
              <a:rPr kumimoji="1" lang="en-US" altLang="ja-JP" dirty="0"/>
              <a:t>2</a:t>
            </a:r>
            <a:r>
              <a:rPr kumimoji="1" lang="ja-JP" altLang="en-US" dirty="0"/>
              <a:t>つ目は、静岡と名古屋を中心とした建物・設備の詳細な被害状況の把握です。</a:t>
            </a:r>
          </a:p>
          <a:p>
            <a:r>
              <a:rPr kumimoji="1" lang="en-US" altLang="ja-JP" dirty="0"/>
              <a:t>3</a:t>
            </a:r>
            <a:r>
              <a:rPr kumimoji="1" lang="ja-JP" altLang="en-US" dirty="0"/>
              <a:t>つ目は、長期的な電力・水・ガスの確保です。</a:t>
            </a:r>
          </a:p>
          <a:p>
            <a:r>
              <a:rPr kumimoji="1" lang="en-US" altLang="ja-JP" dirty="0"/>
              <a:t>4</a:t>
            </a:r>
            <a:r>
              <a:rPr kumimoji="1" lang="ja-JP" altLang="en-US" dirty="0"/>
              <a:t>つ目は、通信手段の確保と安定化です。</a:t>
            </a:r>
          </a:p>
          <a:p>
            <a:r>
              <a:rPr kumimoji="1" lang="en-US" altLang="ja-JP" dirty="0"/>
              <a:t>5</a:t>
            </a:r>
            <a:r>
              <a:rPr kumimoji="1" lang="ja-JP" altLang="en-US" dirty="0"/>
              <a:t>つ目は、帰宅困難者への継続的な支援です。</a:t>
            </a:r>
          </a:p>
          <a:p>
            <a:r>
              <a:rPr kumimoji="1" lang="ja-JP" altLang="en-US" dirty="0"/>
              <a:t>そして</a:t>
            </a:r>
            <a:r>
              <a:rPr kumimoji="1" lang="en-US" altLang="ja-JP" dirty="0"/>
              <a:t>6</a:t>
            </a:r>
            <a:r>
              <a:rPr kumimoji="1" lang="ja-JP" altLang="en-US" dirty="0"/>
              <a:t>つ目は、余震や火災などの二次災害の防止です。</a:t>
            </a:r>
          </a:p>
          <a:p>
            <a:r>
              <a:rPr kumimoji="1" lang="ja-JP" altLang="en-US" dirty="0"/>
              <a:t>これらの課題に対する対応方針として、以下の</a:t>
            </a:r>
            <a:r>
              <a:rPr kumimoji="1" lang="en-US" altLang="ja-JP" dirty="0"/>
              <a:t>6</a:t>
            </a:r>
            <a:r>
              <a:rPr kumimoji="1" lang="ja-JP" altLang="en-US" dirty="0"/>
              <a:t>点を提案いたします。</a:t>
            </a:r>
          </a:p>
          <a:p>
            <a:r>
              <a:rPr kumimoji="1" lang="en-US" altLang="ja-JP" dirty="0"/>
              <a:t>1.</a:t>
            </a:r>
            <a:r>
              <a:rPr kumimoji="1" lang="ja-JP" altLang="en-US" dirty="0"/>
              <a:t>衛星電話等を活用した未確認者への直接連絡</a:t>
            </a:r>
          </a:p>
          <a:p>
            <a:r>
              <a:rPr kumimoji="1" lang="en-US" altLang="ja-JP" dirty="0"/>
              <a:t>2.</a:t>
            </a:r>
            <a:r>
              <a:rPr kumimoji="1" lang="ja-JP" altLang="en-US" dirty="0"/>
              <a:t>建物診断士による詳細調査の手配（静岡・名古屋を優先）</a:t>
            </a:r>
          </a:p>
          <a:p>
            <a:r>
              <a:rPr kumimoji="1" lang="en-US" altLang="ja-JP" dirty="0"/>
              <a:t>3.</a:t>
            </a:r>
            <a:r>
              <a:rPr kumimoji="1" lang="ja-JP" altLang="en-US" dirty="0"/>
              <a:t>自治体との連携および自家発電機の追加確保</a:t>
            </a:r>
          </a:p>
          <a:p>
            <a:r>
              <a:rPr kumimoji="1" lang="en-US" altLang="ja-JP" dirty="0"/>
              <a:t>4.</a:t>
            </a:r>
            <a:r>
              <a:rPr kumimoji="1" lang="ja-JP" altLang="en-US" dirty="0"/>
              <a:t>衛星電話や無線機の配備拡大、代替通信手段の検討</a:t>
            </a:r>
          </a:p>
          <a:p>
            <a:r>
              <a:rPr kumimoji="1" lang="en-US" altLang="ja-JP" dirty="0"/>
              <a:t>5.</a:t>
            </a:r>
            <a:r>
              <a:rPr kumimoji="1" lang="ja-JP" altLang="en-US" dirty="0"/>
              <a:t>帰宅困難者向け一時待機場所の拡充と物資の確保</a:t>
            </a:r>
          </a:p>
          <a:p>
            <a:r>
              <a:rPr kumimoji="1" lang="en-US" altLang="ja-JP" dirty="0"/>
              <a:t>6.</a:t>
            </a:r>
            <a:r>
              <a:rPr kumimoji="1" lang="ja-JP" altLang="en-US" dirty="0"/>
              <a:t>各拠点における安全点検の強化と避難計画の再確認</a:t>
            </a:r>
          </a:p>
          <a:p>
            <a:endParaRPr kumimoji="1" lang="ja-JP" altLang="en-US" dirty="0"/>
          </a:p>
          <a:p>
            <a:r>
              <a:rPr kumimoji="1" lang="ja-JP" altLang="en-US" dirty="0"/>
              <a:t>これらの対応を迅速に進めることで、現在の課題解決に努めてまいります。」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10</a:t>
            </a:fld>
            <a:endParaRPr lang="en-US" dirty="0"/>
          </a:p>
        </p:txBody>
      </p:sp>
    </p:spTree>
    <p:extLst>
      <p:ext uri="{BB962C8B-B14F-4D97-AF65-F5344CB8AC3E}">
        <p14:creationId xmlns:p14="http://schemas.microsoft.com/office/powerpoint/2010/main" val="10510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「最後に、本部長にご承認いただきたい項目についてご説明いたします。</a:t>
            </a:r>
          </a:p>
          <a:p>
            <a:r>
              <a:rPr kumimoji="1" lang="en-US" altLang="ja-JP" dirty="0"/>
              <a:t>1</a:t>
            </a:r>
            <a:r>
              <a:rPr kumimoji="1" lang="ja-JP" altLang="en-US" dirty="0"/>
              <a:t>点目は、中央対策本部の</a:t>
            </a:r>
            <a:r>
              <a:rPr kumimoji="1" lang="en-US" altLang="ja-JP" dirty="0"/>
              <a:t>24</a:t>
            </a:r>
            <a:r>
              <a:rPr kumimoji="1" lang="ja-JP" altLang="en-US" dirty="0"/>
              <a:t>時間体制での運営開始です。本社○○会議室と</a:t>
            </a:r>
            <a:r>
              <a:rPr kumimoji="1" lang="en-US" altLang="ja-JP" dirty="0"/>
              <a:t>Microsoft Teams</a:t>
            </a:r>
            <a:r>
              <a:rPr kumimoji="1" lang="ja-JP" altLang="en-US" dirty="0"/>
              <a:t>を使用し、</a:t>
            </a:r>
            <a:r>
              <a:rPr kumimoji="1" lang="en-US" altLang="ja-JP" dirty="0"/>
              <a:t>24</a:t>
            </a:r>
            <a:r>
              <a:rPr kumimoji="1" lang="ja-JP" altLang="en-US" dirty="0"/>
              <a:t>時間交代制で主要部門の責任者を常駐させる体制を提案いたします。</a:t>
            </a:r>
          </a:p>
          <a:p>
            <a:r>
              <a:rPr kumimoji="1" lang="en-US" altLang="ja-JP" dirty="0"/>
              <a:t>2</a:t>
            </a:r>
            <a:r>
              <a:rPr kumimoji="1" lang="ja-JP" altLang="en-US" dirty="0"/>
              <a:t>点目は、被災拠点である静岡と名古屋への支援準備です。具体的には、現在の備蓄物資の状況確認と追加支援の必要性評価、そして各拠点の被害状況に応じた支援計画の策定を行います。</a:t>
            </a:r>
          </a:p>
          <a:p>
            <a:r>
              <a:rPr kumimoji="1" lang="en-US" altLang="ja-JP" dirty="0"/>
              <a:t>3</a:t>
            </a:r>
            <a:r>
              <a:rPr kumimoji="1" lang="ja-JP" altLang="en-US" dirty="0"/>
              <a:t>点目は、対外発表の承認です。従業員とその家族向けには安否確認と支援情報を、一般向けには被害状況と安全確保の取り組みについて発表いたします。</a:t>
            </a:r>
          </a:p>
          <a:p>
            <a:r>
              <a:rPr kumimoji="1" lang="en-US" altLang="ja-JP" dirty="0"/>
              <a:t>4</a:t>
            </a:r>
            <a:r>
              <a:rPr kumimoji="1" lang="ja-JP" altLang="en-US" dirty="0"/>
              <a:t>点目は、臨時情報への対応です。警戒対象拠点（静岡、名古屋、千葉、横浜、大阪、神戸）では追加の安全対策を、注意対象拠点（新宿、長野、相模原）では警戒態勢の強化を図ります。</a:t>
            </a:r>
          </a:p>
          <a:p>
            <a:r>
              <a:rPr kumimoji="1" lang="en-US" altLang="ja-JP" dirty="0"/>
              <a:t>5</a:t>
            </a:r>
            <a:r>
              <a:rPr kumimoji="1" lang="ja-JP" altLang="en-US" dirty="0"/>
              <a:t>点目は、次回会議までの行動計画です。詳細な被害状況報告の取りまとめ、各拠点の復旧支援ニーズの把握、そして二次災害防止のための具体的対策の策定を行います。</a:t>
            </a:r>
          </a:p>
          <a:p>
            <a:r>
              <a:rPr kumimoji="1" lang="ja-JP" altLang="en-US" dirty="0"/>
              <a:t>以上の項目につきまして、ご承認いただきたく存じます。」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11</a:t>
            </a:fld>
            <a:endParaRPr lang="en-US" dirty="0"/>
          </a:p>
        </p:txBody>
      </p:sp>
    </p:spTree>
    <p:extLst>
      <p:ext uri="{BB962C8B-B14F-4D97-AF65-F5344CB8AC3E}">
        <p14:creationId xmlns:p14="http://schemas.microsoft.com/office/powerpoint/2010/main" val="280301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12</a:t>
            </a:fld>
            <a:endParaRPr lang="en-US" dirty="0"/>
          </a:p>
        </p:txBody>
      </p:sp>
    </p:spTree>
    <p:extLst>
      <p:ext uri="{BB962C8B-B14F-4D97-AF65-F5344CB8AC3E}">
        <p14:creationId xmlns:p14="http://schemas.microsoft.com/office/powerpoint/2010/main" val="1462260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a:t>
            </a:r>
            <a:r>
              <a:rPr kumimoji="1" lang="en-US" altLang="ja-JP" dirty="0"/>
              <a:t>1</a:t>
            </a:r>
            <a:r>
              <a:rPr kumimoji="1" lang="ja-JP" altLang="en-US" dirty="0"/>
              <a:t>をご覧ください。発災から</a:t>
            </a:r>
            <a:r>
              <a:rPr kumimoji="1" lang="en-US" altLang="ja-JP" dirty="0"/>
              <a:t>6</a:t>
            </a:r>
            <a:r>
              <a:rPr kumimoji="1" lang="ja-JP" altLang="en-US" dirty="0"/>
              <a:t>時間が経過し、現時点での被害状況をご報告いたします。人的被害については、軽傷者</a:t>
            </a:r>
            <a:r>
              <a:rPr kumimoji="1" lang="en-US" altLang="ja-JP" dirty="0"/>
              <a:t>23</a:t>
            </a:r>
            <a:r>
              <a:rPr kumimoji="1" lang="ja-JP" altLang="en-US" dirty="0"/>
              <a:t>名に変化はありませんが、外出中の従業員</a:t>
            </a:r>
            <a:r>
              <a:rPr kumimoji="1" lang="en-US" altLang="ja-JP" dirty="0"/>
              <a:t>26</a:t>
            </a:r>
            <a:r>
              <a:rPr kumimoji="1" lang="ja-JP" altLang="en-US" dirty="0"/>
              <a:t>名との連絡が取れていない状況です。建物被害は静岡と名古屋で特に甚大で、詳細な調査が必要です。ライフラインについては、静岡と名古屋で長期的な機能不全が予測されており、特に電気と水道の復旧に時間がかかる見込みです。安否確認は進展していますが、静岡と名古屋では</a:t>
            </a:r>
            <a:r>
              <a:rPr kumimoji="1" lang="en-US" altLang="ja-JP" dirty="0"/>
              <a:t>80%</a:t>
            </a:r>
            <a:r>
              <a:rPr kumimoji="1" lang="ja-JP" altLang="en-US" dirty="0"/>
              <a:t>に留まっており、さらなる確認作業が必要です。」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13</a:t>
            </a:fld>
            <a:endParaRPr lang="en-US" dirty="0"/>
          </a:p>
        </p:txBody>
      </p:sp>
    </p:spTree>
    <p:extLst>
      <p:ext uri="{BB962C8B-B14F-4D97-AF65-F5344CB8AC3E}">
        <p14:creationId xmlns:p14="http://schemas.microsoft.com/office/powerpoint/2010/main" val="2624660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「続いて、スライド</a:t>
            </a:r>
            <a:r>
              <a:rPr kumimoji="1" lang="en-US" altLang="ja-JP" dirty="0"/>
              <a:t>2</a:t>
            </a:r>
            <a:r>
              <a:rPr kumimoji="1" lang="ja-JP" altLang="en-US" dirty="0"/>
              <a:t>の初動対応の進捗状況についてご説明いたします。全拠点で避難が完了し、打撲や捻挫などの軽傷者に対しては各拠点で応急処置を行いました。帰宅困難者への支援も継続しています。建物・設備の点検は、静岡と名古屋で詳細な調査が必要ですが、その他の拠点では完了しました。非常用電源は問題なく稼働しています。交通インフラは徐々に回復しつつありますが、まだ多くの制限が残っています。顧客対応では、被災地の医療機関との連絡が一部可能となり、緊急の対応要請が増加してい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14</a:t>
            </a:fld>
            <a:endParaRPr lang="en-US" dirty="0"/>
          </a:p>
        </p:txBody>
      </p:sp>
    </p:spTree>
    <p:extLst>
      <p:ext uri="{BB962C8B-B14F-4D97-AF65-F5344CB8AC3E}">
        <p14:creationId xmlns:p14="http://schemas.microsoft.com/office/powerpoint/2010/main" val="2268383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a:t>
            </a:r>
            <a:r>
              <a:rPr kumimoji="1" lang="en-US" altLang="ja-JP" dirty="0"/>
              <a:t>3</a:t>
            </a:r>
            <a:r>
              <a:rPr kumimoji="1" lang="ja-JP" altLang="en-US" dirty="0"/>
              <a:t>は、現時点での課題と対応方針です。主な課題は</a:t>
            </a:r>
            <a:r>
              <a:rPr kumimoji="1" lang="en-US" altLang="ja-JP" dirty="0"/>
              <a:t>6</a:t>
            </a:r>
            <a:r>
              <a:rPr kumimoji="1" lang="ja-JP" altLang="en-US" dirty="0"/>
              <a:t>点あります。未確認従業員の安否把握、被災拠点の詳細な被害状況把握、長期的なライフライン機能不全への対応、帰宅困難者支援の継続、顧客からの緊急要請への対応、そして臨時情報に基づく追加対策の実施です。これらに対する対応方針を右側に記載しています。直接連絡手段の使用、専門家による調査、自家発電機の燃料確保、支援物資の追加確保、人員と機材の確保、そして避難対策の強化などを進めてまいり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15</a:t>
            </a:fld>
            <a:endParaRPr lang="en-US" dirty="0"/>
          </a:p>
        </p:txBody>
      </p:sp>
    </p:spTree>
    <p:extLst>
      <p:ext uri="{BB962C8B-B14F-4D97-AF65-F5344CB8AC3E}">
        <p14:creationId xmlns:p14="http://schemas.microsoft.com/office/powerpoint/2010/main" val="295213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「最後に、スライド</a:t>
            </a:r>
            <a:r>
              <a:rPr kumimoji="1" lang="en-US" altLang="ja-JP" dirty="0"/>
              <a:t>4</a:t>
            </a:r>
            <a:r>
              <a:rPr kumimoji="1" lang="ja-JP" altLang="en-US" dirty="0"/>
              <a:t>の本部長承認項目についてご提案いたします。</a:t>
            </a:r>
          </a:p>
          <a:p>
            <a:r>
              <a:rPr kumimoji="1" lang="ja-JP" altLang="en-US" dirty="0"/>
              <a:t>被災拠点への緊急支援として、追加の非常用電源と燃料の輸送、および飲料水・食料等の追加支援物資の手配を提案いたします。</a:t>
            </a:r>
          </a:p>
          <a:p>
            <a:r>
              <a:rPr kumimoji="1" lang="ja-JP" altLang="en-US" dirty="0"/>
              <a:t>帰宅困難者対策の強化として、一時待機場所の拡充と</a:t>
            </a:r>
            <a:r>
              <a:rPr kumimoji="1" lang="en-US" altLang="ja-JP" dirty="0"/>
              <a:t>3</a:t>
            </a:r>
            <a:r>
              <a:rPr kumimoji="1" lang="ja-JP" altLang="en-US" dirty="0"/>
              <a:t>日分以上の備蓄品確保を提案いたします。</a:t>
            </a:r>
          </a:p>
          <a:p>
            <a:r>
              <a:rPr kumimoji="1" lang="ja-JP" altLang="en-US" dirty="0"/>
              <a:t>顧客支援体制の強化として、被災地外の支店からの応援人員派遣と代替機器の緊急輸送体制の構築を提案いたします。</a:t>
            </a:r>
          </a:p>
          <a:p>
            <a:r>
              <a:rPr kumimoji="1" lang="ja-JP" altLang="en-US" dirty="0"/>
              <a:t>臨時情報に基づく対応強化として、沿岸部拠点の事前避難計画の策定と内陸部拠点の避難準備体制の確立を提案いたします。</a:t>
            </a:r>
          </a:p>
          <a:p>
            <a:r>
              <a:rPr kumimoji="1" lang="ja-JP" altLang="en-US" dirty="0"/>
              <a:t>次回会議までの行動計画として、全従業員の安否確認完了、被災拠点の詳細被害状況の把握、二次災害防止のための具体的対策の策定を提案いたします。</a:t>
            </a:r>
          </a:p>
          <a:p>
            <a:r>
              <a:rPr kumimoji="1" lang="ja-JP" altLang="en-US" dirty="0"/>
              <a:t>以上の項目について、ご承認いただけますでしょうか。」</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16</a:t>
            </a:fld>
            <a:endParaRPr lang="en-US" dirty="0"/>
          </a:p>
        </p:txBody>
      </p:sp>
    </p:spTree>
    <p:extLst>
      <p:ext uri="{BB962C8B-B14F-4D97-AF65-F5344CB8AC3E}">
        <p14:creationId xmlns:p14="http://schemas.microsoft.com/office/powerpoint/2010/main" val="340296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17</a:t>
            </a:fld>
            <a:endParaRPr lang="en-US" dirty="0"/>
          </a:p>
        </p:txBody>
      </p:sp>
    </p:spTree>
    <p:extLst>
      <p:ext uri="{BB962C8B-B14F-4D97-AF65-F5344CB8AC3E}">
        <p14:creationId xmlns:p14="http://schemas.microsoft.com/office/powerpoint/2010/main" val="1915535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「スライドをご覧ください。発災から</a:t>
            </a:r>
            <a:r>
              <a:rPr kumimoji="1" lang="en-US" altLang="ja-JP" dirty="0"/>
              <a:t>12</a:t>
            </a:r>
            <a:r>
              <a:rPr kumimoji="1" lang="ja-JP" altLang="en-US" dirty="0"/>
              <a:t>時間が経過し、被害状況の全容がより明確になってきました。人的被害については、当社では軽傷者</a:t>
            </a:r>
            <a:r>
              <a:rPr kumimoji="1" lang="en-US" altLang="ja-JP" dirty="0"/>
              <a:t>23</a:t>
            </a:r>
            <a:r>
              <a:rPr kumimoji="1" lang="ja-JP" altLang="en-US" dirty="0"/>
              <a:t>名に変化はありませんが、外出中の従業員</a:t>
            </a:r>
            <a:r>
              <a:rPr kumimoji="1" lang="en-US" altLang="ja-JP" dirty="0"/>
              <a:t>18</a:t>
            </a:r>
            <a:r>
              <a:rPr kumimoji="1" lang="ja-JP" altLang="en-US" dirty="0"/>
              <a:t>名との連絡が取れていない状況です。建物被害は静岡と名古屋で特に甚大で、詳細な調査が必要です。ライフラインについては、一部地域で復旧が進んでいますが、静岡と名古屋を中心に長期的な機能不全が続いています。安否確認は</a:t>
            </a:r>
            <a:r>
              <a:rPr kumimoji="1" lang="en-US" altLang="ja-JP" dirty="0"/>
              <a:t>98%</a:t>
            </a:r>
            <a:r>
              <a:rPr kumimoji="1" lang="ja-JP" altLang="en-US" dirty="0"/>
              <a:t>以上完了していますが、残りの確認作業を急ぐ必要があります。」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18</a:t>
            </a:fld>
            <a:endParaRPr lang="en-US" dirty="0"/>
          </a:p>
        </p:txBody>
      </p:sp>
    </p:spTree>
    <p:extLst>
      <p:ext uri="{BB962C8B-B14F-4D97-AF65-F5344CB8AC3E}">
        <p14:creationId xmlns:p14="http://schemas.microsoft.com/office/powerpoint/2010/main" val="2219713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スライドの初動対応の進捗状況についてご説明いたします。全拠点での避難は完了し、軽傷者への応急処置を実施しました。帰宅困難者への支援も継続しています。建物・設備の点検は、静岡と名古屋で詳細な調査が必要ですが、その他の拠点では完了しました。非常用電源は問題なく稼働しており、一部拠点では商用電源が復旧しています。交通インフラは徐々に回復しつつあり、一般車両の通行も一部で再開されています。顧客対応では、被災地の医療機関との連絡が約半数可能となり、緊急の対応要請が増加してい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19</a:t>
            </a:fld>
            <a:endParaRPr lang="en-US" dirty="0"/>
          </a:p>
        </p:txBody>
      </p:sp>
    </p:spTree>
    <p:extLst>
      <p:ext uri="{BB962C8B-B14F-4D97-AF65-F5344CB8AC3E}">
        <p14:creationId xmlns:p14="http://schemas.microsoft.com/office/powerpoint/2010/main" val="299290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現時点で、全社で</a:t>
            </a:r>
            <a:r>
              <a:rPr kumimoji="1" lang="en-US" altLang="ja-JP" dirty="0"/>
              <a:t>23</a:t>
            </a:r>
            <a:r>
              <a:rPr kumimoji="1" lang="ja-JP" altLang="en-US" dirty="0"/>
              <a:t>名の軽傷者（静岡</a:t>
            </a:r>
            <a:r>
              <a:rPr kumimoji="1" lang="en-US" altLang="ja-JP" dirty="0"/>
              <a:t>10</a:t>
            </a:r>
            <a:r>
              <a:rPr kumimoji="1" lang="ja-JP" altLang="en-US" dirty="0"/>
              <a:t>名、名古屋</a:t>
            </a:r>
            <a:r>
              <a:rPr kumimoji="1" lang="en-US" altLang="ja-JP" dirty="0"/>
              <a:t>8</a:t>
            </a:r>
            <a:r>
              <a:rPr kumimoji="1" lang="ja-JP" altLang="en-US" dirty="0"/>
              <a:t>名、その他</a:t>
            </a:r>
            <a:r>
              <a:rPr kumimoji="1" lang="en-US" altLang="ja-JP" dirty="0"/>
              <a:t>5</a:t>
            </a:r>
            <a:r>
              <a:rPr kumimoji="1" lang="ja-JP" altLang="en-US" dirty="0"/>
              <a:t>名）が報告されていますが、重傷者や死亡者の報告はありません。</a:t>
            </a:r>
          </a:p>
          <a:p>
            <a:r>
              <a:rPr kumimoji="1" lang="ja-JP" altLang="en-US" dirty="0"/>
              <a:t>建物被害については、静岡と名古屋で外壁損傷や一部設備の損壊が確認されており、その他の拠点でも軽微な被害が報告されています。全拠点で業務が停止し、社内ネットワークも完全にダウンしている状態です。</a:t>
            </a:r>
          </a:p>
          <a:p>
            <a:r>
              <a:rPr kumimoji="1" lang="ja-JP" altLang="en-US" dirty="0"/>
              <a:t>安否確認システムは</a:t>
            </a:r>
            <a:r>
              <a:rPr kumimoji="1" lang="en-US" altLang="ja-JP" dirty="0"/>
              <a:t>13:02</a:t>
            </a:r>
            <a:r>
              <a:rPr kumimoji="1" lang="ja-JP" altLang="en-US" dirty="0"/>
              <a:t>に起動しましたが、通信障害の影響で回答率は</a:t>
            </a:r>
            <a:r>
              <a:rPr kumimoji="1" lang="en-US" altLang="ja-JP" dirty="0"/>
              <a:t>40%</a:t>
            </a:r>
            <a:r>
              <a:rPr kumimoji="1" lang="ja-JP" altLang="en-US" dirty="0"/>
              <a:t>にとどまっています。各拠点での従業員の安全確認と避難状況の把握を急いでいます。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2</a:t>
            </a:fld>
            <a:endParaRPr lang="en-US" dirty="0"/>
          </a:p>
        </p:txBody>
      </p:sp>
    </p:spTree>
    <p:extLst>
      <p:ext uri="{BB962C8B-B14F-4D97-AF65-F5344CB8AC3E}">
        <p14:creationId xmlns:p14="http://schemas.microsoft.com/office/powerpoint/2010/main" val="3989726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「スライドは、現時点での課題と対応方針です。主な課題は</a:t>
            </a:r>
            <a:r>
              <a:rPr kumimoji="1" lang="en-US" altLang="ja-JP" dirty="0"/>
              <a:t>6</a:t>
            </a:r>
            <a:r>
              <a:rPr kumimoji="1" lang="ja-JP" altLang="en-US" dirty="0"/>
              <a:t>点あります。外出被災者の状況確認と支援、被災拠点の詳細な被害状況把握と復旧計画立案、長期的なライフライン機能不全への対応、帰宅困難者への継続的支援と一時帰宅の検討、顧客からの緊急要請への対応体制強化、そしてコンビナート火災による二次災害リスクへの対応です。これらに対する対応方針を右側に記載しています。社内外のあらゆる連絡手段の活用、専門家による調査、燃料と物資の確保、一時帰宅計画の策定、遠隔サポート体制の構築、避難計画の見直しなどを進めてまいり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20</a:t>
            </a:fld>
            <a:endParaRPr lang="en-US" dirty="0"/>
          </a:p>
        </p:txBody>
      </p:sp>
    </p:spTree>
    <p:extLst>
      <p:ext uri="{BB962C8B-B14F-4D97-AF65-F5344CB8AC3E}">
        <p14:creationId xmlns:p14="http://schemas.microsoft.com/office/powerpoint/2010/main" val="2404687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「最後に、スライド</a:t>
            </a:r>
            <a:r>
              <a:rPr kumimoji="1" lang="en-US" altLang="ja-JP" dirty="0"/>
              <a:t>4</a:t>
            </a:r>
            <a:r>
              <a:rPr kumimoji="1" lang="ja-JP" altLang="en-US" dirty="0"/>
              <a:t>の本部長承認項目についてご提案いたします。</a:t>
            </a:r>
          </a:p>
          <a:p>
            <a:r>
              <a:rPr kumimoji="1" lang="ja-JP" altLang="en-US" dirty="0"/>
              <a:t>被災拠点への追加支援として、自家発電機用燃料の優先確保と輸送手段の確保、および建物診断士の派遣と復旧優先順位の決定を提案いたします。</a:t>
            </a:r>
          </a:p>
          <a:p>
            <a:r>
              <a:rPr kumimoji="1" lang="ja-JP" altLang="en-US" dirty="0"/>
              <a:t>帰宅困難者対策の強化として、一時帰宅計画の策定と安全確認プロセスの確立、および長期化に備えた追加の生活用品確保を提案いたします。</a:t>
            </a:r>
          </a:p>
          <a:p>
            <a:r>
              <a:rPr kumimoji="1" lang="ja-JP" altLang="en-US" dirty="0"/>
              <a:t>被災地の従業員支援体制の強化として、被災拠点の従業員への生活支援物資の確保と配布計画の策定、および心のケアを含む健康管理支援体制の構築を提案いたします。</a:t>
            </a:r>
          </a:p>
          <a:p>
            <a:r>
              <a:rPr kumimoji="1" lang="ja-JP" altLang="en-US" dirty="0"/>
              <a:t>二次災害リスクへの対応強化として、コンビナート火災を想定した避難計画の見直しと、有毒ガス発生を想定した防護対策の実施を提案いたします。</a:t>
            </a:r>
          </a:p>
          <a:p>
            <a:r>
              <a:rPr kumimoji="1" lang="ja-JP" altLang="en-US" dirty="0"/>
              <a:t>次回会議までの行動計画として、全従業員の安否確認完了、被災拠点の詳細被害状況の把握と復旧計画案の作成、長期的なライフライン機能不全への対応策の具体化を提案いたします。</a:t>
            </a:r>
          </a:p>
          <a:p>
            <a:r>
              <a:rPr kumimoji="1" lang="ja-JP" altLang="en-US" dirty="0"/>
              <a:t>以上の項目について、ご承認いただけますでしょうか。」</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21</a:t>
            </a:fld>
            <a:endParaRPr lang="en-US" dirty="0"/>
          </a:p>
        </p:txBody>
      </p:sp>
    </p:spTree>
    <p:extLst>
      <p:ext uri="{BB962C8B-B14F-4D97-AF65-F5344CB8AC3E}">
        <p14:creationId xmlns:p14="http://schemas.microsoft.com/office/powerpoint/2010/main" val="285838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22</a:t>
            </a:fld>
            <a:endParaRPr lang="en-US" dirty="0"/>
          </a:p>
        </p:txBody>
      </p:sp>
    </p:spTree>
    <p:extLst>
      <p:ext uri="{BB962C8B-B14F-4D97-AF65-F5344CB8AC3E}">
        <p14:creationId xmlns:p14="http://schemas.microsoft.com/office/powerpoint/2010/main" val="3209018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「スライドをご覧ください。発災から</a:t>
            </a:r>
            <a:r>
              <a:rPr kumimoji="1" lang="en-US" altLang="ja-JP" dirty="0"/>
              <a:t>1</a:t>
            </a:r>
            <a:r>
              <a:rPr kumimoji="1" lang="ja-JP" altLang="en-US" dirty="0"/>
              <a:t>日が経過し、被害状況の全容がより明確になってきました。人的被害については、当社では軽傷者</a:t>
            </a:r>
            <a:r>
              <a:rPr kumimoji="1" lang="en-US" altLang="ja-JP" dirty="0"/>
              <a:t>23</a:t>
            </a:r>
            <a:r>
              <a:rPr kumimoji="1" lang="ja-JP" altLang="en-US" dirty="0"/>
              <a:t>名に変化はありませんが、新宿</a:t>
            </a:r>
            <a:r>
              <a:rPr kumimoji="1" lang="en-US" altLang="ja-JP" dirty="0"/>
              <a:t>2</a:t>
            </a:r>
            <a:r>
              <a:rPr kumimoji="1" lang="ja-JP" altLang="en-US" dirty="0"/>
              <a:t>名、名古屋</a:t>
            </a:r>
            <a:r>
              <a:rPr kumimoji="1" lang="en-US" altLang="ja-JP" dirty="0"/>
              <a:t>2</a:t>
            </a:r>
            <a:r>
              <a:rPr kumimoji="1" lang="ja-JP" altLang="en-US" dirty="0"/>
              <a:t>名の従業員が外出先で被災したことが確認されました。建物被害は静岡と名古屋で特に甚大で、復旧には相当の時間を要すると予想されます。ライフラインについては、長野・静岡・名古屋を中心に機能不全が続いていますが、他の拠点では徐々に回復しつつあります。安否確認はほぼ完了していますが、外出中の</a:t>
            </a:r>
            <a:r>
              <a:rPr kumimoji="1" lang="en-US" altLang="ja-JP" dirty="0"/>
              <a:t>4</a:t>
            </a:r>
            <a:r>
              <a:rPr kumimoji="1" lang="ja-JP" altLang="en-US" dirty="0"/>
              <a:t>名については引き続き詳細な状況確認を進めています。」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23</a:t>
            </a:fld>
            <a:endParaRPr lang="en-US" dirty="0"/>
          </a:p>
        </p:txBody>
      </p:sp>
    </p:spTree>
    <p:extLst>
      <p:ext uri="{BB962C8B-B14F-4D97-AF65-F5344CB8AC3E}">
        <p14:creationId xmlns:p14="http://schemas.microsoft.com/office/powerpoint/2010/main" val="1352619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の初動対応の進捗状況についてご説明します。全拠点での避難と軽傷者への応急処置は継続中です。帰宅困難者への支援も続けています。建物・設備の点検は、静岡と名古屋で詳細な調査が継続中で、その他の拠点では二次点検を開始しました。非常用電源は問題なく稼働していますが、静岡と名古屋では燃料の追加確保が課題となっています。交通インフラは徐々に回復しつつありますが、まだ多くの制限が残っています。また、地域支援活動として、地元自治体と連携した避難所支援を継続し、社有施設の一部を地域住民に開放するなどの取り組みを行ってい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24</a:t>
            </a:fld>
            <a:endParaRPr lang="en-US" dirty="0"/>
          </a:p>
        </p:txBody>
      </p:sp>
    </p:spTree>
    <p:extLst>
      <p:ext uri="{BB962C8B-B14F-4D97-AF65-F5344CB8AC3E}">
        <p14:creationId xmlns:p14="http://schemas.microsoft.com/office/powerpoint/2010/main" val="2155691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「スライドは、現時点での課題と対応方針です。主な課題は</a:t>
            </a:r>
            <a:r>
              <a:rPr kumimoji="1" lang="en-US" altLang="ja-JP" dirty="0"/>
              <a:t>6</a:t>
            </a:r>
            <a:r>
              <a:rPr kumimoji="1" lang="ja-JP" altLang="en-US" dirty="0"/>
              <a:t>点あります。外出被災者の詳細な状況把握と支援、被災拠点の復旧計画立案と実行、長期的なライフライン機能不全への対応継続、帰宅困難者の一時帰宅開始と安全確保、顧客からの緊急要請への対応継続、そして従業員の心身のケア体制構築です。これらに対する対応方針を右側に記載しています。地元自治体等との連携強化、専門家による調査と計画策定、資源の確保と配布、安全ガイドラインの策定、遠隔サポート体制の強化、ストレスケアプログラムの立ち上げなどを進めてまいり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25</a:t>
            </a:fld>
            <a:endParaRPr lang="en-US" dirty="0"/>
          </a:p>
        </p:txBody>
      </p:sp>
    </p:spTree>
    <p:extLst>
      <p:ext uri="{BB962C8B-B14F-4D97-AF65-F5344CB8AC3E}">
        <p14:creationId xmlns:p14="http://schemas.microsoft.com/office/powerpoint/2010/main" val="1878539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「最後に、スライド</a:t>
            </a:r>
            <a:r>
              <a:rPr kumimoji="1" lang="en-US" altLang="ja-JP" dirty="0"/>
              <a:t>4</a:t>
            </a:r>
            <a:r>
              <a:rPr kumimoji="1" lang="ja-JP" altLang="en-US" dirty="0"/>
              <a:t>の本部長承認項目についてご提案いたします。</a:t>
            </a:r>
          </a:p>
          <a:p>
            <a:r>
              <a:rPr kumimoji="1" lang="ja-JP" altLang="en-US" dirty="0"/>
              <a:t>被災拠点の復旧計画として、建物診断結果に基づく応急修復作業の開始と、中長期的な復旧スケジュールの策定を提案いたします。</a:t>
            </a:r>
          </a:p>
          <a:p>
            <a:r>
              <a:rPr kumimoji="1" lang="ja-JP" altLang="en-US" dirty="0"/>
              <a:t>帰宅困難者対策の新フェーズ移行として、一時帰宅プログラムの策定と実施、および長期滞在者向け生活支援策の強化を提案いたします。</a:t>
            </a:r>
          </a:p>
          <a:p>
            <a:r>
              <a:rPr kumimoji="1" lang="ja-JP" altLang="en-US" dirty="0"/>
              <a:t>従業員支援体制の強化として、メンタルヘルスケア専門家の招聘と相談窓口の設置、および被災従業員向け特別休暇制度の創設を提案いたします。</a:t>
            </a:r>
          </a:p>
          <a:p>
            <a:r>
              <a:rPr kumimoji="1" lang="ja-JP" altLang="en-US" dirty="0"/>
              <a:t>事業再開に向けた初期評価の実施として、事業継続対応体制および拠点災害対策本部と協業し、各拠点の業務再開可能性の評価と、代替拠点での業務継続可能性の検討を行うことを提起いたします。これにより、各対応体制の専門性を活かしつつ、全社的な視点での事業再開に向けた取り組みを進めることができます。</a:t>
            </a:r>
          </a:p>
          <a:p>
            <a:r>
              <a:rPr kumimoji="1" lang="ja-JP" altLang="en-US" dirty="0"/>
              <a:t>次回会議までの行動計画として、被災拠点の詳細復旧計画案の作成、一時帰宅プログラムの詳細策定、各拠点の業務再開評価レポートの作成を提案いたします。</a:t>
            </a:r>
          </a:p>
          <a:p>
            <a:endParaRPr kumimoji="1" lang="ja-JP" altLang="en-US" dirty="0"/>
          </a:p>
          <a:p>
            <a:r>
              <a:rPr kumimoji="1" lang="ja-JP" altLang="en-US" dirty="0"/>
              <a:t>以上の項目について、ご承認いただけますでしょうか。」</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26</a:t>
            </a:fld>
            <a:endParaRPr lang="en-US" dirty="0"/>
          </a:p>
        </p:txBody>
      </p:sp>
    </p:spTree>
    <p:extLst>
      <p:ext uri="{BB962C8B-B14F-4D97-AF65-F5344CB8AC3E}">
        <p14:creationId xmlns:p14="http://schemas.microsoft.com/office/powerpoint/2010/main" val="677674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27</a:t>
            </a:fld>
            <a:endParaRPr lang="en-US" dirty="0"/>
          </a:p>
        </p:txBody>
      </p:sp>
    </p:spTree>
    <p:extLst>
      <p:ext uri="{BB962C8B-B14F-4D97-AF65-F5344CB8AC3E}">
        <p14:creationId xmlns:p14="http://schemas.microsoft.com/office/powerpoint/2010/main" val="2367755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「スライドをご覧ください。発災から</a:t>
            </a:r>
            <a:r>
              <a:rPr kumimoji="1" lang="en-US" altLang="ja-JP" dirty="0"/>
              <a:t>3</a:t>
            </a:r>
            <a:r>
              <a:rPr kumimoji="1" lang="ja-JP" altLang="en-US" dirty="0"/>
              <a:t>日が経過し、被害状況の全容がより明確になってきました。人的被害については、当社では軽傷者</a:t>
            </a:r>
            <a:r>
              <a:rPr kumimoji="1" lang="en-US" altLang="ja-JP" dirty="0"/>
              <a:t>23</a:t>
            </a:r>
            <a:r>
              <a:rPr kumimoji="1" lang="ja-JP" altLang="en-US" dirty="0"/>
              <a:t>名に変化はなく、全従業員の安否確認が完了し、外出中だった従業員を含む全員の無事が確認されました。建物被害は静岡と名古屋で特に甚大ですが、復旧工事に着手しています。ライフラインについては、長野・静岡・名古屋を中心に徐々に回復していますが、まだ不安定な状況です。帰宅困難者については、千葉・新宿・横浜を除き、ほとんどが解消されました。</a:t>
            </a:r>
          </a:p>
          <a:p>
            <a:r>
              <a:rPr kumimoji="1" lang="ja-JP" altLang="en-US" dirty="0"/>
              <a:t>新たな状況として、本日未明に日向灘で震度</a:t>
            </a:r>
            <a:r>
              <a:rPr kumimoji="1" lang="en-US" altLang="ja-JP" dirty="0"/>
              <a:t>5</a:t>
            </a:r>
            <a:r>
              <a:rPr kumimoji="1" lang="ja-JP" altLang="en-US" dirty="0"/>
              <a:t>弱の地震が発生しました。これを受けて気象庁が南海トラフ地震臨時情報（調査中）を発表しており、今後の地震活動に警戒が必要です。この新たなリスクについて、全社で情報を共有し、適切な対応を検討する必要があり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28</a:t>
            </a:fld>
            <a:endParaRPr lang="en-US" dirty="0"/>
          </a:p>
        </p:txBody>
      </p:sp>
    </p:spTree>
    <p:extLst>
      <p:ext uri="{BB962C8B-B14F-4D97-AF65-F5344CB8AC3E}">
        <p14:creationId xmlns:p14="http://schemas.microsoft.com/office/powerpoint/2010/main" val="1012943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の初動対応の進捗状況についてご説明します。全拠点での避難は完了し、軽傷者への継続的なケアを実施しています。残存する帰宅困難者への支援も続けています。建物・設備の点検・復旧は、静岡と名古屋で本格的な復旧工事に着手し、その他の拠点では二次被害防止措置を実施しています。電力供給は徐々に回復していますが、静岡と名古屋では自家発電機の稼働を継続しています。交通インフラも徐々に回復しつつありますが、まだ一部で制限が残っています。また、地域支援活動として、地元自治体と連携した避難所支援を継続し、社有施設の一部を地域住民に開放するなどの取り組みを行ってい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29</a:t>
            </a:fld>
            <a:endParaRPr lang="en-US" dirty="0"/>
          </a:p>
        </p:txBody>
      </p:sp>
    </p:spTree>
    <p:extLst>
      <p:ext uri="{BB962C8B-B14F-4D97-AF65-F5344CB8AC3E}">
        <p14:creationId xmlns:p14="http://schemas.microsoft.com/office/powerpoint/2010/main" val="330008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初動対応として、各拠点に対して</a:t>
            </a:r>
            <a:r>
              <a:rPr kumimoji="1" lang="en-US" altLang="ja-JP" dirty="0"/>
              <a:t>5</a:t>
            </a:r>
            <a:r>
              <a:rPr kumimoji="1" lang="ja-JP" altLang="en-US" dirty="0"/>
              <a:t>つの指示を出しました。これには従業員の安全確保と避難誘導、建物・設備の緊急点検、</a:t>
            </a:r>
            <a:r>
              <a:rPr kumimoji="1" lang="en-US" altLang="ja-JP" dirty="0"/>
              <a:t>3</a:t>
            </a:r>
            <a:r>
              <a:rPr kumimoji="1" lang="ja-JP" altLang="en-US" dirty="0"/>
              <a:t>時間ごとの状況報告、非常用電源の確認、帰宅困難者対応が含まれます。各項目の詳細はスライド</a:t>
            </a:r>
            <a:r>
              <a:rPr kumimoji="1" lang="en-US" altLang="ja-JP" dirty="0"/>
              <a:t>2</a:t>
            </a:r>
            <a:r>
              <a:rPr kumimoji="1" lang="ja-JP" altLang="en-US" dirty="0"/>
              <a:t>に記載の通りです。</a:t>
            </a:r>
          </a:p>
          <a:p>
            <a:r>
              <a:rPr kumimoji="1" lang="ja-JP" altLang="en-US" dirty="0"/>
              <a:t>現段階では、初動対応の継続と状況把握に注力します。人命安全確保の徹底、建物・設備の安全確認の継続、従業員の安否確認の継続、ライフラインの状況確認を重点的に行います。</a:t>
            </a:r>
          </a:p>
          <a:p>
            <a:r>
              <a:rPr kumimoji="1" lang="ja-JP" altLang="en-US" dirty="0"/>
              <a:t>次回の中央対策本部会議に向けて、被害状況の詳細報告、初動対応の継続方針案、各拠点の状況に応じた具体的指示内容案の準備を進めます。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3</a:t>
            </a:fld>
            <a:endParaRPr lang="en-US" dirty="0"/>
          </a:p>
        </p:txBody>
      </p:sp>
    </p:spTree>
    <p:extLst>
      <p:ext uri="{BB962C8B-B14F-4D97-AF65-F5344CB8AC3E}">
        <p14:creationId xmlns:p14="http://schemas.microsoft.com/office/powerpoint/2010/main" val="3999557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「スライドは、現時点での課題と対応方針です。主な課題は</a:t>
            </a:r>
            <a:r>
              <a:rPr kumimoji="1" lang="en-US" altLang="ja-JP" dirty="0"/>
              <a:t>5</a:t>
            </a:r>
            <a:r>
              <a:rPr kumimoji="1" lang="ja-JP" altLang="en-US" dirty="0"/>
              <a:t>点あります。被災拠点の本格的な復旧、長期化する不安定なライフライン状況への対応、従業員の心身のケアと長期的な支援体制の構築、地域コミュニティへの継続的支援、そして新たな地震リスクへの警戒です。これらに対する対応方針を右側に記載しています。復旧工事の加速と代替拠点の機能強化、自家発電設備の増強と長期的な資源確保計画の策定、メンタルヘルスケア体制の強化、地域貢献活動の拡大、最後に、新たな地震リスク（日向灘）への警戒と全社的な対応については、事業継続対応体制との連携を強化し、事業継続計画（</a:t>
            </a:r>
            <a:r>
              <a:rPr kumimoji="1" lang="en-US" altLang="ja-JP" dirty="0"/>
              <a:t>BCP</a:t>
            </a:r>
            <a:r>
              <a:rPr kumimoji="1" lang="ja-JP" altLang="en-US" dirty="0"/>
              <a:t>）の見直し状況について定期的に情報共有を行います。これにより、中央対策本部として全社的な危機管理体制の整合性を確保し、新たなリスクに対して迅速かつ適切に対応できる体制を維持します。」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30</a:t>
            </a:fld>
            <a:endParaRPr lang="en-US" dirty="0"/>
          </a:p>
        </p:txBody>
      </p:sp>
    </p:spTree>
    <p:extLst>
      <p:ext uri="{BB962C8B-B14F-4D97-AF65-F5344CB8AC3E}">
        <p14:creationId xmlns:p14="http://schemas.microsoft.com/office/powerpoint/2010/main" val="1333606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「最後に、スライドの本部長承認項目についてご提案いたします。</a:t>
            </a:r>
          </a:p>
          <a:p>
            <a:r>
              <a:rPr kumimoji="1" lang="en-US" altLang="ja-JP" dirty="0"/>
              <a:t>1.</a:t>
            </a:r>
            <a:r>
              <a:rPr kumimoji="1" lang="ja-JP" altLang="en-US" dirty="0"/>
              <a:t>被災拠点の復旧計画の見直しとして、復旧工事の優先順位の再設定と長期的な代替拠点運用計画の策定を提案いたします。</a:t>
            </a:r>
          </a:p>
          <a:p>
            <a:r>
              <a:rPr kumimoji="1" lang="en-US" altLang="ja-JP" dirty="0"/>
              <a:t>2.</a:t>
            </a:r>
            <a:r>
              <a:rPr kumimoji="1" lang="ja-JP" altLang="en-US" dirty="0"/>
              <a:t>従業員支援プログラムの拡充として、長期的な心のケアプログラムの導入と被災従業員向け特別休暇制度の延長を提案いたします。</a:t>
            </a:r>
          </a:p>
          <a:p>
            <a:r>
              <a:rPr kumimoji="1" lang="en-US" altLang="ja-JP" dirty="0"/>
              <a:t>3. </a:t>
            </a:r>
            <a:r>
              <a:rPr kumimoji="1" lang="ja-JP" altLang="en-US" dirty="0"/>
              <a:t>地域貢献活動の強化として、被災地域の復興支援金の拠出検討を関係部門に指示すること、および地元自治体と連携して緊急支援ニーズを把握することを提案いたします。</a:t>
            </a:r>
          </a:p>
          <a:p>
            <a:r>
              <a:rPr kumimoji="1" lang="en-US" altLang="ja-JP" dirty="0"/>
              <a:t>4.</a:t>
            </a:r>
            <a:r>
              <a:rPr kumimoji="1" lang="ja-JP" altLang="en-US" dirty="0"/>
              <a:t>新たな地震リスクへの対応として、日向灘地震を想定した追加の防災対策の検討と西日本拠点の警戒態勢強化を提案いたします。</a:t>
            </a:r>
          </a:p>
          <a:p>
            <a:r>
              <a:rPr kumimoji="1" lang="en-US" altLang="ja-JP" dirty="0"/>
              <a:t>5.</a:t>
            </a:r>
            <a:r>
              <a:rPr kumimoji="1" lang="ja-JP" altLang="en-US" dirty="0"/>
              <a:t>次回会議までの行動計画として、各拠点の詳細な復旧状況レポートの作成、長期的な事業影響評価の実施、地域貢献活動の具体的計画案の策定を提案いたします。</a:t>
            </a:r>
          </a:p>
          <a:p>
            <a:endParaRPr kumimoji="1" lang="ja-JP" altLang="en-US" dirty="0"/>
          </a:p>
          <a:p>
            <a:r>
              <a:rPr kumimoji="1" lang="ja-JP" altLang="en-US" dirty="0"/>
              <a:t>以上の項目について、ご承認いただけますでしょうか。」</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31</a:t>
            </a:fld>
            <a:endParaRPr lang="en-US" dirty="0"/>
          </a:p>
        </p:txBody>
      </p:sp>
    </p:spTree>
    <p:extLst>
      <p:ext uri="{BB962C8B-B14F-4D97-AF65-F5344CB8AC3E}">
        <p14:creationId xmlns:p14="http://schemas.microsoft.com/office/powerpoint/2010/main" val="3025801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32</a:t>
            </a:fld>
            <a:endParaRPr lang="en-US" dirty="0"/>
          </a:p>
        </p:txBody>
      </p:sp>
    </p:spTree>
    <p:extLst>
      <p:ext uri="{BB962C8B-B14F-4D97-AF65-F5344CB8AC3E}">
        <p14:creationId xmlns:p14="http://schemas.microsoft.com/office/powerpoint/2010/main" val="1188841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「スライドをご覧ください。発災から</a:t>
            </a:r>
            <a:r>
              <a:rPr kumimoji="1" lang="en-US" altLang="ja-JP" dirty="0"/>
              <a:t>1</a:t>
            </a:r>
            <a:r>
              <a:rPr kumimoji="1" lang="ja-JP" altLang="en-US" dirty="0"/>
              <a:t>週間が経過し、被害状況の全容がより明確になってきました。人的被害については、当社では軽傷者</a:t>
            </a:r>
            <a:r>
              <a:rPr kumimoji="1" lang="en-US" altLang="ja-JP" dirty="0"/>
              <a:t>23</a:t>
            </a:r>
            <a:r>
              <a:rPr kumimoji="1" lang="ja-JP" altLang="en-US" dirty="0"/>
              <a:t>名に変化はなく、全従業員の安否確認が完了し、帰宅困難者も全て解消されました。建物被害は静岡と名古屋で中程度の被害が残っており、復旧工事が進行中です。ライフラインについては、静岡と名古屋を中心に一部で復旧が進んでいますが、まだ完全復旧には至っていません。臨時情報は、多くの地域で「注意」に移行し、一部地域では解除されました。」</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33</a:t>
            </a:fld>
            <a:endParaRPr lang="en-US" dirty="0"/>
          </a:p>
        </p:txBody>
      </p:sp>
    </p:spTree>
    <p:extLst>
      <p:ext uri="{BB962C8B-B14F-4D97-AF65-F5344CB8AC3E}">
        <p14:creationId xmlns:p14="http://schemas.microsoft.com/office/powerpoint/2010/main" val="2574828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「スライドの初期対応の進捗状況についてご説明します。拠点状況は、静岡と名古屋で一部業務を再開しましたが、全面復旧にはさらに時間を要します。長野の生産能力は</a:t>
            </a:r>
            <a:r>
              <a:rPr kumimoji="1" lang="en-US" altLang="ja-JP" dirty="0"/>
              <a:t>90%</a:t>
            </a:r>
            <a:r>
              <a:rPr kumimoji="1" lang="ja-JP" altLang="en-US" dirty="0"/>
              <a:t>まで回復し、他の拠点も徐々に通常業務に戻りつつあります。交通インフラは大幅に改善し、ほぼ全ての地域で通常運用に近づいています。環境面では、コンビナート跡地でのモニタリングが継続中です。余震は減少傾向にありますが、引き続き注意が必要な状況で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34</a:t>
            </a:fld>
            <a:endParaRPr lang="en-US" dirty="0"/>
          </a:p>
        </p:txBody>
      </p:sp>
    </p:spTree>
    <p:extLst>
      <p:ext uri="{BB962C8B-B14F-4D97-AF65-F5344CB8AC3E}">
        <p14:creationId xmlns:p14="http://schemas.microsoft.com/office/powerpoint/2010/main" val="4287219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「スライドは、現時点での中央対策本部としての課題と対応方針です。主な課題は</a:t>
            </a:r>
            <a:r>
              <a:rPr kumimoji="1" lang="en-US" altLang="ja-JP" dirty="0"/>
              <a:t>5</a:t>
            </a:r>
            <a:r>
              <a:rPr kumimoji="1" lang="ja-JP" altLang="en-US" dirty="0"/>
              <a:t>点あります。被災拠点の本格的な復旧支援、全社的な安全確保と業務再開状況の把握、事業継続対応体制との連携強化、顧客支援に関する全社的な基本方針の策定、そして従業員の心身のケア体制の整備です。</a:t>
            </a:r>
          </a:p>
          <a:p>
            <a:r>
              <a:rPr kumimoji="1" lang="ja-JP" altLang="en-US" dirty="0"/>
              <a:t>特に、顧客支援に関する全社的な基本方針の策定については、安全第一の原則と誠実なコミュニケーションの徹底、情報共有の基本方針の明確化、緊急時の初動対応指針の策定、社会的責任とコンプライアンスの重要性の再確認、そして従業員の安全確保と顧客対応のバランスに関する指針を含めます。これにより、各部門や事業継続対応体制が具体的な顧客支援策を検討・実施する際の指針を提供します。</a:t>
            </a:r>
          </a:p>
          <a:p>
            <a:r>
              <a:rPr kumimoji="1" lang="ja-JP" altLang="en-US" dirty="0"/>
              <a:t>これらの対応方針に基づき、事業継続対応体制と適切に連携しながら、全社的な復旧と事業再開を支援していきます。」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35</a:t>
            </a:fld>
            <a:endParaRPr lang="en-US" dirty="0"/>
          </a:p>
        </p:txBody>
      </p:sp>
    </p:spTree>
    <p:extLst>
      <p:ext uri="{BB962C8B-B14F-4D97-AF65-F5344CB8AC3E}">
        <p14:creationId xmlns:p14="http://schemas.microsoft.com/office/powerpoint/2010/main" val="2631245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「最後に、スライド</a:t>
            </a:r>
            <a:r>
              <a:rPr kumimoji="1" lang="en-US" altLang="ja-JP" dirty="0"/>
              <a:t>4</a:t>
            </a:r>
            <a:r>
              <a:rPr kumimoji="1" lang="ja-JP" altLang="en-US" dirty="0"/>
              <a:t>の本部長承認項目についてご提案いたします。</a:t>
            </a:r>
          </a:p>
          <a:p>
            <a:r>
              <a:rPr kumimoji="1" lang="en-US" altLang="ja-JP" dirty="0"/>
              <a:t>1.</a:t>
            </a:r>
            <a:r>
              <a:rPr kumimoji="1" lang="ja-JP" altLang="en-US" dirty="0"/>
              <a:t>被災拠点の復旧支援体制の強化として、復旧進捗状況の日次報告体制の確立と本社からの支援人員派遣計画の策定を提案いたします。</a:t>
            </a:r>
          </a:p>
          <a:p>
            <a:r>
              <a:rPr kumimoji="1" lang="en-US" altLang="ja-JP" dirty="0"/>
              <a:t>2.</a:t>
            </a:r>
            <a:r>
              <a:rPr kumimoji="1" lang="ja-JP" altLang="en-US" dirty="0"/>
              <a:t>全社安全確保体制の強化として、各拠点の安全確認基準の統一と徹底、および二次災害防止のための全社的ガイドラインの策定を提案いたします。</a:t>
            </a:r>
          </a:p>
          <a:p>
            <a:r>
              <a:rPr kumimoji="1" lang="en-US" altLang="ja-JP" dirty="0"/>
              <a:t>3.</a:t>
            </a:r>
            <a:r>
              <a:rPr kumimoji="1" lang="ja-JP" altLang="en-US" dirty="0"/>
              <a:t>事業継続対応体制との連携強化として、定例情報共有会議の設置と緊急時の役割分担の明確化を提案いたします。</a:t>
            </a:r>
          </a:p>
          <a:p>
            <a:r>
              <a:rPr kumimoji="1" lang="en-US" altLang="ja-JP" dirty="0"/>
              <a:t>4.</a:t>
            </a:r>
            <a:r>
              <a:rPr kumimoji="1" lang="ja-JP" altLang="en-US" dirty="0"/>
              <a:t>顧客対応に関する基本方針の策定として、安全確保を最優先とする基本原則の制定と情報提供に関する全社的ガイドラインの作成を提案いたします。</a:t>
            </a:r>
          </a:p>
          <a:p>
            <a:r>
              <a:rPr kumimoji="1" lang="en-US" altLang="ja-JP" dirty="0"/>
              <a:t>5.</a:t>
            </a:r>
            <a:r>
              <a:rPr kumimoji="1" lang="ja-JP" altLang="en-US" dirty="0"/>
              <a:t>従業員支援の基本方針策定として、全社的なメンタルヘルスケアの基本方針と被災従業員への特別支援措置の基本方針の決定を提案いたします。</a:t>
            </a:r>
          </a:p>
          <a:p>
            <a:r>
              <a:rPr kumimoji="1" lang="en-US" altLang="ja-JP" dirty="0"/>
              <a:t>6.</a:t>
            </a:r>
            <a:r>
              <a:rPr kumimoji="1" lang="ja-JP" altLang="en-US" dirty="0"/>
              <a:t>次回会議までの行動計画として、各拠点の安全確認状況の報告取りまとめ、事業継続対応体制との連携状況の評価、従業員の健康状態調査の実施を提案いたします。</a:t>
            </a:r>
          </a:p>
          <a:p>
            <a:endParaRPr kumimoji="1" lang="ja-JP" altLang="en-US" dirty="0"/>
          </a:p>
          <a:p>
            <a:r>
              <a:rPr kumimoji="1" lang="ja-JP" altLang="en-US" dirty="0"/>
              <a:t>これらの項目は、中央対策本部として実行可能な範囲に焦点を当てており、事業継続対応体制と適切に連携しながら進めていくものです。以上の項目について、ご承認いただけますでしょうか。」</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36</a:t>
            </a:fld>
            <a:endParaRPr lang="en-US" dirty="0"/>
          </a:p>
        </p:txBody>
      </p:sp>
    </p:spTree>
    <p:extLst>
      <p:ext uri="{BB962C8B-B14F-4D97-AF65-F5344CB8AC3E}">
        <p14:creationId xmlns:p14="http://schemas.microsoft.com/office/powerpoint/2010/main" val="2053485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37</a:t>
            </a:fld>
            <a:endParaRPr lang="en-US" dirty="0"/>
          </a:p>
        </p:txBody>
      </p:sp>
    </p:spTree>
    <p:extLst>
      <p:ext uri="{BB962C8B-B14F-4D97-AF65-F5344CB8AC3E}">
        <p14:creationId xmlns:p14="http://schemas.microsoft.com/office/powerpoint/2010/main" val="3150975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「スライドをご覧ください。発災から</a:t>
            </a:r>
            <a:r>
              <a:rPr kumimoji="1" lang="en-US" altLang="ja-JP" dirty="0"/>
              <a:t>1</a:t>
            </a:r>
            <a:r>
              <a:rPr kumimoji="1" lang="ja-JP" altLang="en-US" dirty="0"/>
              <a:t>週間が経過し、被害状況の全容がより明確になってきました。人的被害については、当社では軽傷者</a:t>
            </a:r>
            <a:r>
              <a:rPr kumimoji="1" lang="en-US" altLang="ja-JP" dirty="0"/>
              <a:t>23</a:t>
            </a:r>
            <a:r>
              <a:rPr kumimoji="1" lang="ja-JP" altLang="en-US" dirty="0"/>
              <a:t>名に変化はなく、全従業員の安否確認が完了し、帰宅困難者も全て解消されました。建物被害は静岡と名古屋で中程度の被害が残っており、復旧工事が進行中です。ライフラインについては、静岡と名古屋を中心に一部で復旧が進んでいますが、まだ完全復旧には至っていません。臨時情報は、多くの地域で「注意」に移行し、一部地域では解除されました。」</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38</a:t>
            </a:fld>
            <a:endParaRPr lang="en-US" dirty="0"/>
          </a:p>
        </p:txBody>
      </p:sp>
    </p:spTree>
    <p:extLst>
      <p:ext uri="{BB962C8B-B14F-4D97-AF65-F5344CB8AC3E}">
        <p14:creationId xmlns:p14="http://schemas.microsoft.com/office/powerpoint/2010/main" val="2604578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の初期対応の進捗状況についてご説明します。各拠点の復旧状況は着実に進展しており、特に長野拠点は通常操業に完全復帰しました。交通インフラも大幅に改善していますが、一部地域では制限が残っています。安全確認と従業員支援は継続して実施しており、特にメンタルヘルスケアに注力してい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39</a:t>
            </a:fld>
            <a:endParaRPr lang="en-US" dirty="0"/>
          </a:p>
        </p:txBody>
      </p:sp>
    </p:spTree>
    <p:extLst>
      <p:ext uri="{BB962C8B-B14F-4D97-AF65-F5344CB8AC3E}">
        <p14:creationId xmlns:p14="http://schemas.microsoft.com/office/powerpoint/2010/main" val="99652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初動対応として、各拠点に対して</a:t>
            </a:r>
            <a:r>
              <a:rPr kumimoji="1" lang="en-US" altLang="ja-JP" dirty="0"/>
              <a:t>5</a:t>
            </a:r>
            <a:r>
              <a:rPr kumimoji="1" lang="ja-JP" altLang="en-US" dirty="0"/>
              <a:t>つの指示を出しました。これには従業員の安全確保と避難誘導、建物・設備の緊急点検、</a:t>
            </a:r>
            <a:r>
              <a:rPr kumimoji="1" lang="en-US" altLang="ja-JP" dirty="0"/>
              <a:t>3</a:t>
            </a:r>
            <a:r>
              <a:rPr kumimoji="1" lang="ja-JP" altLang="en-US" dirty="0"/>
              <a:t>時間ごとの状況報告、非常用電源の確認、帰宅困難者対応が含まれます。各項目の詳細はスライド</a:t>
            </a:r>
            <a:r>
              <a:rPr kumimoji="1" lang="en-US" altLang="ja-JP" dirty="0"/>
              <a:t>2</a:t>
            </a:r>
            <a:r>
              <a:rPr kumimoji="1" lang="ja-JP" altLang="en-US" dirty="0"/>
              <a:t>に記載の通りです。</a:t>
            </a:r>
          </a:p>
          <a:p>
            <a:r>
              <a:rPr kumimoji="1" lang="ja-JP" altLang="en-US" dirty="0"/>
              <a:t>現段階では、初動対応の継続と状況把握に注力します。人命安全確保の徹底、建物・設備の安全確認の継続、従業員の安否確認の継続、ライフラインの状況確認を重点的に行います。</a:t>
            </a:r>
          </a:p>
          <a:p>
            <a:r>
              <a:rPr kumimoji="1" lang="ja-JP" altLang="en-US" dirty="0"/>
              <a:t>次回の中央対策本部会議に向けて、被害状況の詳細報告、初動対応の継続方針案、各拠点の状況に応じた具体的指示内容案の準備を進めます。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4</a:t>
            </a:fld>
            <a:endParaRPr lang="en-US" dirty="0"/>
          </a:p>
        </p:txBody>
      </p:sp>
    </p:spTree>
    <p:extLst>
      <p:ext uri="{BB962C8B-B14F-4D97-AF65-F5344CB8AC3E}">
        <p14:creationId xmlns:p14="http://schemas.microsoft.com/office/powerpoint/2010/main" val="2638494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「スライドは、現時点での中央対策本部としての課題と対応方針です。主な課題は</a:t>
            </a:r>
            <a:r>
              <a:rPr kumimoji="1" lang="en-US" altLang="ja-JP" dirty="0"/>
              <a:t>5</a:t>
            </a:r>
            <a:r>
              <a:rPr kumimoji="1" lang="ja-JP" altLang="en-US" dirty="0"/>
              <a:t>点あります。被災拠点の完全復旧、全社的な安全確保体制の維持、長期的な事業影響の評価と対策、従業員の心身のケア継続、そして地域社会への継続的支援です。これらに対する対応方針を記載しています。特に、事業継続対応体制との連携強化と情報共有に注力し、長期的な復興と事業継続を支援していき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40</a:t>
            </a:fld>
            <a:endParaRPr lang="en-US" dirty="0"/>
          </a:p>
        </p:txBody>
      </p:sp>
    </p:spTree>
    <p:extLst>
      <p:ext uri="{BB962C8B-B14F-4D97-AF65-F5344CB8AC3E}">
        <p14:creationId xmlns:p14="http://schemas.microsoft.com/office/powerpoint/2010/main" val="2143724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「最後に、スライドの本部長承認項目についてご提案いたします。</a:t>
            </a:r>
          </a:p>
          <a:p>
            <a:r>
              <a:rPr kumimoji="1" lang="en-US" altLang="ja-JP" dirty="0"/>
              <a:t>1.</a:t>
            </a:r>
            <a:r>
              <a:rPr kumimoji="1" lang="ja-JP" altLang="en-US" dirty="0"/>
              <a:t>復旧状況の対外公表方針として、定期的な公表スケジュールの策定と情報開示の範囲・内容の決定を提案いたします。</a:t>
            </a:r>
          </a:p>
          <a:p>
            <a:r>
              <a:rPr kumimoji="1" lang="en-US" altLang="ja-JP" dirty="0"/>
              <a:t>2.</a:t>
            </a:r>
            <a:r>
              <a:rPr kumimoji="1" lang="ja-JP" altLang="en-US" dirty="0"/>
              <a:t>全社安全管理体制の再構築として、新たな安全基準の策定と全社展開、および定期的な安全点検報告制度の確立を提案いたします。</a:t>
            </a:r>
          </a:p>
          <a:p>
            <a:r>
              <a:rPr kumimoji="1" lang="en-US" altLang="ja-JP" dirty="0"/>
              <a:t>3.</a:t>
            </a:r>
            <a:r>
              <a:rPr kumimoji="1" lang="ja-JP" altLang="en-US" dirty="0"/>
              <a:t>従業員支援プログラムの拡充として、長期的なメンタルヘルスケア体制の構築と被災従業員向け特別支援措置の延長検討を提案いたします。</a:t>
            </a:r>
          </a:p>
          <a:p>
            <a:r>
              <a:rPr kumimoji="1" lang="en-US" altLang="ja-JP" dirty="0"/>
              <a:t>4.</a:t>
            </a:r>
            <a:r>
              <a:rPr kumimoji="1" lang="ja-JP" altLang="en-US" dirty="0"/>
              <a:t>地域貢献活動の継続方針として、自治体との連携による支援活動の継続と社内ボランティア制度の構築検討を提案いたします。</a:t>
            </a:r>
          </a:p>
          <a:p>
            <a:r>
              <a:rPr kumimoji="1" lang="en-US" altLang="ja-JP" dirty="0"/>
              <a:t>5.</a:t>
            </a:r>
            <a:r>
              <a:rPr kumimoji="1" lang="ja-JP" altLang="en-US" dirty="0"/>
              <a:t>事業継続対応体制との連携強化として、定例情報共有会議の見直しと長期的な事業影響評価の共同実施を提案いたします。</a:t>
            </a:r>
          </a:p>
          <a:p>
            <a:r>
              <a:rPr kumimoji="1" lang="en-US" altLang="ja-JP" dirty="0"/>
              <a:t>6.</a:t>
            </a:r>
            <a:r>
              <a:rPr kumimoji="1" lang="ja-JP" altLang="en-US" dirty="0"/>
              <a:t>次回会議までの行動計画として、全拠点の詳細な復旧状況報告の取りまとめ、長期的な安全管理体制案の策定、従業員支援プログラムの評価を提案いたします。</a:t>
            </a:r>
          </a:p>
          <a:p>
            <a:endParaRPr kumimoji="1" lang="ja-JP" altLang="en-US" dirty="0"/>
          </a:p>
          <a:p>
            <a:r>
              <a:rPr kumimoji="1" lang="ja-JP" altLang="en-US" dirty="0"/>
              <a:t>以上の項目について、ご承認いただけますでしょうか。」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41</a:t>
            </a:fld>
            <a:endParaRPr lang="en-US" dirty="0"/>
          </a:p>
        </p:txBody>
      </p:sp>
    </p:spTree>
    <p:extLst>
      <p:ext uri="{BB962C8B-B14F-4D97-AF65-F5344CB8AC3E}">
        <p14:creationId xmlns:p14="http://schemas.microsoft.com/office/powerpoint/2010/main" val="3066996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42</a:t>
            </a:fld>
            <a:endParaRPr lang="en-US" dirty="0"/>
          </a:p>
        </p:txBody>
      </p:sp>
    </p:spTree>
    <p:extLst>
      <p:ext uri="{BB962C8B-B14F-4D97-AF65-F5344CB8AC3E}">
        <p14:creationId xmlns:p14="http://schemas.microsoft.com/office/powerpoint/2010/main" val="31923465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「スライドをご覧ください。発災から</a:t>
            </a:r>
            <a:r>
              <a:rPr kumimoji="1" lang="en-US" altLang="ja-JP" dirty="0"/>
              <a:t>1</a:t>
            </a:r>
            <a:r>
              <a:rPr kumimoji="1" lang="ja-JP" altLang="en-US" dirty="0"/>
              <a:t>か月が経過し、復旧状況に大きな進展が見られます。人的被害については変化なく、全従業員の安否確認は完了しています。建物被害は、静岡でほぼ復旧完了、名古屋で一部作業が残るものの、他拠点は通常状態に復旧しています。ライフラインは大幅に改善し、電気、ガス、通信は完全復旧、上水道もほぼ全域で復旧しました。ただし、下水道は一部で能力制限が残っています。臨時情報は全拠点で解除され、通常の警戒態勢に移行してい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43</a:t>
            </a:fld>
            <a:endParaRPr lang="en-US" dirty="0"/>
          </a:p>
        </p:txBody>
      </p:sp>
    </p:spTree>
    <p:extLst>
      <p:ext uri="{BB962C8B-B14F-4D97-AF65-F5344CB8AC3E}">
        <p14:creationId xmlns:p14="http://schemas.microsoft.com/office/powerpoint/2010/main" val="55515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「スライドの事業状況と対応進捗についてご説明します。各拠点の復旧状況は着実に進展しており、多くの拠点で</a:t>
            </a:r>
            <a:r>
              <a:rPr kumimoji="1" lang="en-US" altLang="ja-JP" dirty="0"/>
              <a:t>100%</a:t>
            </a:r>
            <a:r>
              <a:rPr kumimoji="1" lang="ja-JP" altLang="en-US" dirty="0"/>
              <a:t>回復を達成しています。安全確認は全拠点で継続的に実施しており、二次災害防止にも注力しています。従業員支援として、メンタルヘルスケアと被災従業員向け特別支援措置を継続しています。</a:t>
            </a:r>
          </a:p>
          <a:p>
            <a:r>
              <a:rPr kumimoji="1" lang="ja-JP" altLang="en-US" dirty="0"/>
              <a:t>事業継続対応体制から共有された情報によると、全生産拠点で部品供給停止の影響による生産調整が継続しているものの、代替サプライヤーの開拓が進行中とのことです。また、顧客対応については、通常の営業活動がほぼ可能な状況まで回復したとの報告を受けてい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44</a:t>
            </a:fld>
            <a:endParaRPr lang="en-US" dirty="0"/>
          </a:p>
        </p:txBody>
      </p:sp>
    </p:spTree>
    <p:extLst>
      <p:ext uri="{BB962C8B-B14F-4D97-AF65-F5344CB8AC3E}">
        <p14:creationId xmlns:p14="http://schemas.microsoft.com/office/powerpoint/2010/main" val="832533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「スライドは、現時点での中央対策本部としての課題と対応方針です。主な課題は</a:t>
            </a:r>
            <a:r>
              <a:rPr kumimoji="1" lang="en-US" altLang="ja-JP" dirty="0"/>
              <a:t>5</a:t>
            </a:r>
            <a:r>
              <a:rPr kumimoji="1" lang="ja-JP" altLang="en-US" dirty="0"/>
              <a:t>点あります。名古屋拠点の完全復旧支援、全社的な安全管理体制の維持と強化、従業員の長期的な心身ケア体制の確立、地域社会との協力関係の維持・強化、そして今回の災害対応から得た教訓の全社展開です。これらに対する対応方針を記載してい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45</a:t>
            </a:fld>
            <a:endParaRPr lang="en-US" dirty="0"/>
          </a:p>
        </p:txBody>
      </p:sp>
    </p:spTree>
    <p:extLst>
      <p:ext uri="{BB962C8B-B14F-4D97-AF65-F5344CB8AC3E}">
        <p14:creationId xmlns:p14="http://schemas.microsoft.com/office/powerpoint/2010/main" val="1435480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「最後に、スライドの本部長承認項目についてご提案いたします。</a:t>
            </a:r>
          </a:p>
          <a:p>
            <a:r>
              <a:rPr kumimoji="1" lang="en-US" altLang="ja-JP" dirty="0"/>
              <a:t>1.</a:t>
            </a:r>
            <a:r>
              <a:rPr kumimoji="1" lang="ja-JP" altLang="en-US" dirty="0"/>
              <a:t>中央対策本部の段階的縮小計画として、対策本部の機能の一部を通常組織へ移管し、縮小スケジュールを策定することを提案いたします。</a:t>
            </a:r>
          </a:p>
          <a:p>
            <a:r>
              <a:rPr kumimoji="1" lang="en-US" altLang="ja-JP" dirty="0"/>
              <a:t>2.</a:t>
            </a:r>
            <a:r>
              <a:rPr kumimoji="1" lang="ja-JP" altLang="en-US" dirty="0"/>
              <a:t>全社的な安全管理体制の強化計画として、新たな安全基準の策定と定期的な安全点検報告制度の確立を提案いたします。</a:t>
            </a:r>
          </a:p>
          <a:p>
            <a:r>
              <a:rPr kumimoji="1" lang="en-US" altLang="ja-JP" dirty="0"/>
              <a:t>3.</a:t>
            </a:r>
            <a:r>
              <a:rPr kumimoji="1" lang="ja-JP" altLang="en-US" dirty="0"/>
              <a:t>長期的な従業員支援プログラムの策定として、メンタルヘルスケア体制の長期的な運用計画と被災従業員向け特別支援措置の継続方針決定を提案いたします。</a:t>
            </a:r>
          </a:p>
          <a:p>
            <a:r>
              <a:rPr kumimoji="1" lang="en-US" altLang="ja-JP" dirty="0"/>
              <a:t>4.</a:t>
            </a:r>
            <a:r>
              <a:rPr kumimoji="1" lang="ja-JP" altLang="en-US" dirty="0"/>
              <a:t>地域社会との連携強化計画として、自治体との定期的な情報交換会の設置と地域貢献活動の長期的な実施計画策定を提案いたします。</a:t>
            </a:r>
          </a:p>
          <a:p>
            <a:r>
              <a:rPr kumimoji="1" lang="en-US" altLang="ja-JP" dirty="0"/>
              <a:t>5.</a:t>
            </a:r>
            <a:r>
              <a:rPr kumimoji="1" lang="ja-JP" altLang="en-US" dirty="0"/>
              <a:t>災害対応の総括と教訓展開計画として、対応記録の取りまとめと分析、全社への展開方法の決定を提案いたします。</a:t>
            </a:r>
          </a:p>
          <a:p>
            <a:r>
              <a:rPr kumimoji="1" lang="en-US" altLang="ja-JP" dirty="0"/>
              <a:t>6.</a:t>
            </a:r>
            <a:r>
              <a:rPr kumimoji="1" lang="ja-JP" altLang="en-US" dirty="0"/>
              <a:t>次回会議までの行動計画として、各部門での安全管理体制強化の進捗確認、従業員支援プログラムの利用状況と効果の分析、地域社会との連携活動の実施状況報告を提案いたします。</a:t>
            </a:r>
          </a:p>
          <a:p>
            <a:r>
              <a:rPr kumimoji="1" lang="ja-JP" altLang="en-US" dirty="0"/>
              <a:t>以上の項目について、ご承認いただけますでしょうか。」</a:t>
            </a:r>
          </a:p>
          <a:p>
            <a:r>
              <a:rPr kumimoji="1" lang="en-US" altLang="ja-JP" dirty="0"/>
              <a:t>(</a:t>
            </a:r>
            <a:r>
              <a:rPr kumimoji="1" lang="ja-JP" altLang="en-US" dirty="0"/>
              <a:t>これらの項目は、中央対策本部として実行可能な範囲に焦点を当てており、全社的な安全管理、従業員支援、地域連携、そして組織学習に関する取り組みを中心としています。</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46</a:t>
            </a:fld>
            <a:endParaRPr lang="en-US" dirty="0"/>
          </a:p>
        </p:txBody>
      </p:sp>
    </p:spTree>
    <p:extLst>
      <p:ext uri="{BB962C8B-B14F-4D97-AF65-F5344CB8AC3E}">
        <p14:creationId xmlns:p14="http://schemas.microsoft.com/office/powerpoint/2010/main" val="23658176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47</a:t>
            </a:fld>
            <a:endParaRPr lang="en-US" dirty="0"/>
          </a:p>
        </p:txBody>
      </p:sp>
    </p:spTree>
    <p:extLst>
      <p:ext uri="{BB962C8B-B14F-4D97-AF65-F5344CB8AC3E}">
        <p14:creationId xmlns:p14="http://schemas.microsoft.com/office/powerpoint/2010/main" val="33773901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「スライドをご覧ください。発災から</a:t>
            </a:r>
            <a:r>
              <a:rPr kumimoji="1" lang="en-US" altLang="ja-JP" dirty="0"/>
              <a:t>2</a:t>
            </a:r>
            <a:r>
              <a:rPr kumimoji="1" lang="ja-JP" altLang="en-US" dirty="0"/>
              <a:t>か月が経過し、復旧状況に大きな進展が見られます。人的被害については変化なく、全従業員の安否確認は完了しています。建物被害は、全ての主要拠点のオフィスが被災前の状態に復旧しました。ライフラインは大幅に改善し、電気、ガス、通信はほぼ完全復旧、上水道も全域でほぼ復旧しました。ただし、下水道は一部地域で利用制限が残っています。臨時情報は全拠点で解除されていますが、通常の警戒態勢は維持してい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48</a:t>
            </a:fld>
            <a:endParaRPr lang="en-US" dirty="0"/>
          </a:p>
        </p:txBody>
      </p:sp>
    </p:spTree>
    <p:extLst>
      <p:ext uri="{BB962C8B-B14F-4D97-AF65-F5344CB8AC3E}">
        <p14:creationId xmlns:p14="http://schemas.microsoft.com/office/powerpoint/2010/main" val="2347014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「スライドの復旧状況と対応進捗についてご説明します。全拠点が通常業務体制に復帰し、相模原物流センターも処理能力が</a:t>
            </a:r>
            <a:r>
              <a:rPr kumimoji="1" lang="en-US" altLang="ja-JP" dirty="0"/>
              <a:t>100%</a:t>
            </a:r>
            <a:r>
              <a:rPr kumimoji="1" lang="ja-JP" altLang="en-US" dirty="0"/>
              <a:t>回復しました。安全確認は継続して実施しており、復興作業に伴う新たな安全リスクへの対応も検討中です。従業員支援として、メンタルヘルスケアの継続と長期的支援体制の構築を進めています。また、被災地域の復興支援活動を継続し、自治体との連携による地域貢献活動の拡大を検討してい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49</a:t>
            </a:fld>
            <a:endParaRPr lang="en-US" dirty="0"/>
          </a:p>
        </p:txBody>
      </p:sp>
    </p:spTree>
    <p:extLst>
      <p:ext uri="{BB962C8B-B14F-4D97-AF65-F5344CB8AC3E}">
        <p14:creationId xmlns:p14="http://schemas.microsoft.com/office/powerpoint/2010/main" val="1077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発災後</a:t>
            </a:r>
            <a:r>
              <a:rPr lang="en-US" altLang="ja-JP" dirty="0"/>
              <a:t>1</a:t>
            </a:r>
            <a:r>
              <a:rPr lang="ja-JP" altLang="en-US" dirty="0"/>
              <a:t>時間以内の状況判断と対応について報告いたします。</a:t>
            </a:r>
            <a:endParaRPr lang="en-US" altLang="ja-JP" dirty="0"/>
          </a:p>
          <a:p>
            <a:r>
              <a:rPr lang="ja-JP" altLang="en-US" dirty="0"/>
              <a:t>まず、拠点最大震度は</a:t>
            </a:r>
            <a:r>
              <a:rPr lang="en-US" altLang="ja-JP" dirty="0"/>
              <a:t>6</a:t>
            </a:r>
            <a:r>
              <a:rPr lang="ja-JP" altLang="en-US" dirty="0"/>
              <a:t>強と確認されました。左上の災害レベル表より、これは災害レベル</a:t>
            </a:r>
            <a:r>
              <a:rPr lang="en-US" altLang="ja-JP" dirty="0"/>
              <a:t>4</a:t>
            </a:r>
            <a:r>
              <a:rPr lang="ja-JP" altLang="en-US" dirty="0"/>
              <a:t>に該当します。</a:t>
            </a:r>
            <a:endParaRPr lang="en-US" altLang="ja-JP" dirty="0"/>
          </a:p>
          <a:p>
            <a:r>
              <a:rPr lang="ja-JP" altLang="en-US" dirty="0"/>
              <a:t>次に、右側の被害状況チェックリストに基づき、各部門からの報告を集約しました。</a:t>
            </a:r>
            <a:endParaRPr lang="en-US" altLang="ja-JP" dirty="0"/>
          </a:p>
          <a:p>
            <a:r>
              <a:rPr lang="ja-JP" altLang="en-US" dirty="0"/>
              <a:t>その結果、以下の重大な被害が確認されています</a:t>
            </a:r>
            <a:endParaRPr lang="en-US" altLang="ja-JP" dirty="0"/>
          </a:p>
          <a:p>
            <a:r>
              <a:rPr lang="en-US" altLang="ja-JP" dirty="0"/>
              <a:t>1.</a:t>
            </a:r>
            <a:r>
              <a:rPr lang="ja-JP" altLang="en-US" dirty="0"/>
              <a:t>人的被害：複数の負傷者が発生</a:t>
            </a:r>
            <a:endParaRPr lang="en-US" altLang="ja-JP" dirty="0"/>
          </a:p>
          <a:p>
            <a:r>
              <a:rPr lang="en-US" altLang="ja-JP" dirty="0"/>
              <a:t>2.</a:t>
            </a:r>
            <a:r>
              <a:rPr lang="ja-JP" altLang="en-US" dirty="0"/>
              <a:t>建物被害：一部建物に深刻な損傷</a:t>
            </a:r>
            <a:endParaRPr lang="en-US" altLang="ja-JP" dirty="0"/>
          </a:p>
          <a:p>
            <a:r>
              <a:rPr lang="en-US" altLang="ja-JP" dirty="0"/>
              <a:t>3.</a:t>
            </a:r>
            <a:r>
              <a:rPr lang="ja-JP" altLang="en-US" dirty="0"/>
              <a:t>インフラ被害：停電および通信障害が広範囲で発生</a:t>
            </a:r>
            <a:endParaRPr lang="en-US" altLang="ja-JP" dirty="0"/>
          </a:p>
          <a:p>
            <a:r>
              <a:rPr lang="en-US" altLang="ja-JP" dirty="0"/>
              <a:t>4.</a:t>
            </a:r>
            <a:r>
              <a:rPr lang="ja-JP" altLang="en-US" dirty="0"/>
              <a:t>ライフライン：水道の供給停止</a:t>
            </a:r>
            <a:endParaRPr lang="en-US" altLang="ja-JP" dirty="0"/>
          </a:p>
          <a:p>
            <a:r>
              <a:rPr lang="ja-JP" altLang="en-US" dirty="0"/>
              <a:t>これらの情報を中央の被害状況評価マトリックスに当てはめますと、災害レベル</a:t>
            </a:r>
            <a:r>
              <a:rPr lang="en-US" altLang="ja-JP" dirty="0"/>
              <a:t>4</a:t>
            </a:r>
            <a:r>
              <a:rPr lang="ja-JP" altLang="en-US" dirty="0"/>
              <a:t>の列で、被害レベル</a:t>
            </a:r>
            <a:r>
              <a:rPr lang="en-US" altLang="ja-JP" dirty="0"/>
              <a:t>4</a:t>
            </a:r>
            <a:r>
              <a:rPr lang="ja-JP" altLang="en-US" dirty="0"/>
              <a:t>に該当することが分かります。</a:t>
            </a:r>
            <a:endParaRPr lang="en-US" altLang="ja-JP" dirty="0"/>
          </a:p>
          <a:p>
            <a:r>
              <a:rPr lang="ja-JP" altLang="en-US" dirty="0"/>
              <a:t>この結果、左下の危機レベル表に基づき、現状は危機レベル</a:t>
            </a:r>
            <a:r>
              <a:rPr lang="en-US" altLang="ja-JP" dirty="0"/>
              <a:t>A</a:t>
            </a:r>
            <a:r>
              <a:rPr lang="ja-JP" altLang="en-US" dirty="0"/>
              <a:t>の「緊急事態」と判断されます。</a:t>
            </a:r>
            <a:endParaRPr lang="en-US" altLang="ja-JP" dirty="0"/>
          </a:p>
          <a:p>
            <a:r>
              <a:rPr lang="ja-JP" altLang="en-US" dirty="0"/>
              <a:t>以上の状況判断から、私から</a:t>
            </a:r>
            <a:r>
              <a:rPr lang="en-US" altLang="ja-JP" dirty="0"/>
              <a:t>RRO</a:t>
            </a:r>
            <a:r>
              <a:rPr lang="ja-JP" altLang="en-US" dirty="0"/>
              <a:t>への進言として、直ちに中央対策本部の設置を提案いたします。</a:t>
            </a:r>
            <a:endParaRPr lang="en-US" altLang="ja-JP" dirty="0"/>
          </a:p>
          <a:p>
            <a:r>
              <a:rPr lang="ja-JP" altLang="en-US" dirty="0"/>
              <a:t>理由は以下の通りです</a:t>
            </a:r>
            <a:endParaRPr lang="en-US" altLang="ja-JP" dirty="0"/>
          </a:p>
          <a:p>
            <a:r>
              <a:rPr lang="en-US" altLang="ja-JP" dirty="0"/>
              <a:t>1.</a:t>
            </a:r>
            <a:r>
              <a:rPr lang="ja-JP" altLang="en-US" dirty="0"/>
              <a:t>震度</a:t>
            </a:r>
            <a:r>
              <a:rPr lang="en-US" altLang="ja-JP" dirty="0"/>
              <a:t>6</a:t>
            </a:r>
            <a:r>
              <a:rPr lang="ja-JP" altLang="en-US" dirty="0"/>
              <a:t>強という大規模地震が発生している</a:t>
            </a:r>
            <a:endParaRPr lang="en-US" altLang="ja-JP" dirty="0"/>
          </a:p>
          <a:p>
            <a:r>
              <a:rPr lang="en-US" altLang="ja-JP" dirty="0"/>
              <a:t>2.</a:t>
            </a:r>
            <a:r>
              <a:rPr lang="ja-JP" altLang="en-US" dirty="0"/>
              <a:t>人的被害を含む深刻な被害が複数の分野で確認されている</a:t>
            </a:r>
            <a:endParaRPr lang="en-US" altLang="ja-JP" dirty="0"/>
          </a:p>
          <a:p>
            <a:r>
              <a:rPr lang="en-US" altLang="ja-JP" dirty="0"/>
              <a:t>3.</a:t>
            </a:r>
            <a:r>
              <a:rPr lang="ja-JP" altLang="en-US" dirty="0"/>
              <a:t>危機レベル</a:t>
            </a:r>
            <a:r>
              <a:rPr lang="en-US" altLang="ja-JP" dirty="0"/>
              <a:t>A</a:t>
            </a:r>
            <a:r>
              <a:rPr lang="ja-JP" altLang="en-US" dirty="0"/>
              <a:t>と判断され、全社を挙げての緊急対応が必要である</a:t>
            </a:r>
            <a:endParaRPr lang="en-US" altLang="ja-JP" dirty="0"/>
          </a:p>
          <a:p>
            <a:r>
              <a:rPr lang="ja-JP" altLang="en-US" dirty="0"/>
              <a:t>中央対策本部を設置することで、情報の一元管理、迅速な意思決定、そして効果的なリソース配分が可能となり、この緊急事態に適切に対応できると考えます。</a:t>
            </a:r>
            <a:endParaRPr lang="en-US" altLang="ja-JP" dirty="0"/>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5</a:t>
            </a:fld>
            <a:endParaRPr lang="en-US" dirty="0"/>
          </a:p>
        </p:txBody>
      </p:sp>
    </p:spTree>
    <p:extLst>
      <p:ext uri="{BB962C8B-B14F-4D97-AF65-F5344CB8AC3E}">
        <p14:creationId xmlns:p14="http://schemas.microsoft.com/office/powerpoint/2010/main" val="38105439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「スライドは、現時点での中央対策本部としての課題と対応方針です。主な課題は</a:t>
            </a:r>
            <a:r>
              <a:rPr kumimoji="1" lang="en-US" altLang="ja-JP" dirty="0"/>
              <a:t>5</a:t>
            </a:r>
            <a:r>
              <a:rPr kumimoji="1" lang="ja-JP" altLang="en-US" dirty="0"/>
              <a:t>点あります。長期的な安全管理体制の確立、従業員の心身ケア体制の継続と改善、地域社会との協力関係の強化、災害対応から得た教訓の全社展開、そして次の災害に備えた体制強化です。これらに対する対応方針を右側に記載しています。特に、新たな安全基準の策定、メンタルヘルスケア支援の改善、地域復興支援活動の長期計画策定、そして中央対策本部の機能見直しに注力していき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50</a:t>
            </a:fld>
            <a:endParaRPr lang="en-US" dirty="0"/>
          </a:p>
        </p:txBody>
      </p:sp>
    </p:spTree>
    <p:extLst>
      <p:ext uri="{BB962C8B-B14F-4D97-AF65-F5344CB8AC3E}">
        <p14:creationId xmlns:p14="http://schemas.microsoft.com/office/powerpoint/2010/main" val="562974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「最後に、スライドの本部長承認項目についてご提案いたします。これらの項目は、中央対策本部の責任と権限に基づいた内容となっています。</a:t>
            </a:r>
          </a:p>
          <a:p>
            <a:r>
              <a:rPr kumimoji="1" lang="en-US" altLang="ja-JP" dirty="0"/>
              <a:t>1.</a:t>
            </a:r>
            <a:r>
              <a:rPr kumimoji="1" lang="ja-JP" altLang="en-US" dirty="0"/>
              <a:t>中央対策本部の平時体制への移行計画として、対策本部機能の通常組織への完全移管スケジュールと平時の災害対策強化計画の策定を提案いたします。</a:t>
            </a:r>
          </a:p>
          <a:p>
            <a:r>
              <a:rPr kumimoji="1" lang="en-US" altLang="ja-JP" dirty="0"/>
              <a:t>2.</a:t>
            </a:r>
            <a:r>
              <a:rPr kumimoji="1" lang="ja-JP" altLang="en-US" dirty="0"/>
              <a:t>全社安全管理体制の再構築計画として、新たな安全基準の承認と全社安全点検体制の見直し・強化を提案いたします。</a:t>
            </a:r>
          </a:p>
          <a:p>
            <a:r>
              <a:rPr kumimoji="1" lang="en-US" altLang="ja-JP" dirty="0"/>
              <a:t>3.</a:t>
            </a:r>
            <a:r>
              <a:rPr kumimoji="1" lang="ja-JP" altLang="en-US" dirty="0"/>
              <a:t>長期的な従業員支援プログラムの承認として、メンタルヘルスケア体制の恒久的な運用計画と被災経験を踏まえた従業員支援制度の改定を提案いたします。</a:t>
            </a:r>
          </a:p>
          <a:p>
            <a:r>
              <a:rPr kumimoji="1" lang="en-US" altLang="ja-JP" dirty="0"/>
              <a:t>4.</a:t>
            </a:r>
            <a:r>
              <a:rPr kumimoji="1" lang="ja-JP" altLang="en-US" dirty="0"/>
              <a:t>地域社会との連携強化計画の承認として、長期的な地域復興支援活動計画と自治体との災害時協力協定の締結推進を提案いたします。</a:t>
            </a:r>
          </a:p>
          <a:p>
            <a:r>
              <a:rPr kumimoji="1" lang="en-US" altLang="ja-JP" dirty="0"/>
              <a:t>5.</a:t>
            </a:r>
            <a:r>
              <a:rPr kumimoji="1" lang="ja-JP" altLang="en-US" dirty="0"/>
              <a:t>災害対応の総括と今後の対策として、災害対応総括レポートの承認と次期</a:t>
            </a:r>
            <a:r>
              <a:rPr kumimoji="1" lang="en-US" altLang="ja-JP" dirty="0"/>
              <a:t>BCP</a:t>
            </a:r>
            <a:r>
              <a:rPr kumimoji="1" lang="ja-JP" altLang="en-US" dirty="0"/>
              <a:t>改定に向けた基本方針の決定を提案いたします。</a:t>
            </a:r>
          </a:p>
          <a:p>
            <a:r>
              <a:rPr kumimoji="1" lang="en-US" altLang="ja-JP" dirty="0"/>
              <a:t>6.</a:t>
            </a:r>
            <a:r>
              <a:rPr kumimoji="1" lang="ja-JP" altLang="en-US" dirty="0"/>
              <a:t>次回会議までの行動計画として、平時体制移行の準備状況確認、新安全基準の導入進捗報告、地域復興支援活動の実施状況と効果の評価を提案いたします。</a:t>
            </a:r>
          </a:p>
          <a:p>
            <a:r>
              <a:rPr kumimoji="1" lang="ja-JP" altLang="en-US" dirty="0"/>
              <a:t>以上の項目について、ご承認いただけますでしょうか。」</a:t>
            </a:r>
          </a:p>
          <a:p>
            <a:r>
              <a:rPr kumimoji="1" lang="en-US" altLang="ja-JP" dirty="0"/>
              <a:t>(</a:t>
            </a:r>
            <a:r>
              <a:rPr kumimoji="1" lang="ja-JP" altLang="en-US" dirty="0"/>
              <a:t>これらの項目は、中央対策本部の役割である全社的な安全管理、従業員支援、地域連携、そして将来の災害対策に焦点を当てています</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51</a:t>
            </a:fld>
            <a:endParaRPr lang="en-US" dirty="0"/>
          </a:p>
        </p:txBody>
      </p:sp>
    </p:spTree>
    <p:extLst>
      <p:ext uri="{BB962C8B-B14F-4D97-AF65-F5344CB8AC3E}">
        <p14:creationId xmlns:p14="http://schemas.microsoft.com/office/powerpoint/2010/main" val="230206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これらの状況を踏まえ、中央対策本部長には</a:t>
            </a:r>
            <a:r>
              <a:rPr kumimoji="1" lang="en-US" altLang="ja-JP" dirty="0"/>
              <a:t>4</a:t>
            </a:r>
            <a:r>
              <a:rPr kumimoji="1" lang="ja-JP" altLang="en-US" dirty="0"/>
              <a:t>つの項目について承認をお願いしたいと存じます。中央対策本部の正式設置と</a:t>
            </a:r>
            <a:r>
              <a:rPr kumimoji="1" lang="en-US" altLang="ja-JP" dirty="0"/>
              <a:t>24</a:t>
            </a:r>
            <a:r>
              <a:rPr kumimoji="1" lang="ja-JP" altLang="en-US" dirty="0"/>
              <a:t>時間体制での運営開始、各拠点への初動対応指示内容の承認、第</a:t>
            </a:r>
            <a:r>
              <a:rPr kumimoji="1" lang="en-US" altLang="ja-JP" dirty="0"/>
              <a:t>1</a:t>
            </a:r>
            <a:r>
              <a:rPr kumimoji="1" lang="ja-JP" altLang="en-US" dirty="0"/>
              <a:t>回中央対策本部会議の</a:t>
            </a:r>
            <a:r>
              <a:rPr kumimoji="1" lang="en-US" altLang="ja-JP" dirty="0"/>
              <a:t>16:00</a:t>
            </a:r>
            <a:r>
              <a:rPr kumimoji="1" lang="ja-JP" altLang="en-US" dirty="0"/>
              <a:t>開催、そして次回会議に向けた準備事項の承認です。各項目の詳細はスライド</a:t>
            </a:r>
            <a:r>
              <a:rPr kumimoji="1" lang="en-US" altLang="ja-JP" dirty="0"/>
              <a:t>4</a:t>
            </a:r>
            <a:r>
              <a:rPr kumimoji="1" lang="ja-JP" altLang="en-US" dirty="0"/>
              <a:t>に記載の通りです。</a:t>
            </a:r>
          </a:p>
          <a:p>
            <a:r>
              <a:rPr kumimoji="1" lang="ja-JP" altLang="en-US" dirty="0"/>
              <a:t>これらの承認をいただくことで、組織全体で一貫した初動対応を進めることができ、各部門が明確な指示のもとで行動することが可能となります。</a:t>
            </a:r>
            <a:endParaRPr kumimoji="1" lang="en-US" altLang="ja-JP" dirty="0"/>
          </a:p>
          <a:p>
            <a:r>
              <a:rPr kumimoji="1" lang="ja-JP" altLang="en-US" dirty="0"/>
              <a:t>状況は刻々と変化しておりますので、迅速な決定をお願いいたします。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6</a:t>
            </a:fld>
            <a:endParaRPr lang="en-US" dirty="0"/>
          </a:p>
        </p:txBody>
      </p:sp>
    </p:spTree>
    <p:extLst>
      <p:ext uri="{BB962C8B-B14F-4D97-AF65-F5344CB8AC3E}">
        <p14:creationId xmlns:p14="http://schemas.microsoft.com/office/powerpoint/2010/main" val="2811704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7</a:t>
            </a:fld>
            <a:endParaRPr lang="en-US" dirty="0"/>
          </a:p>
        </p:txBody>
      </p:sp>
    </p:spTree>
    <p:extLst>
      <p:ext uri="{BB962C8B-B14F-4D97-AF65-F5344CB8AC3E}">
        <p14:creationId xmlns:p14="http://schemas.microsoft.com/office/powerpoint/2010/main" val="92823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「発災から</a:t>
            </a:r>
            <a:r>
              <a:rPr kumimoji="1" lang="en-US" altLang="ja-JP" dirty="0"/>
              <a:t>3</a:t>
            </a:r>
            <a:r>
              <a:rPr kumimoji="1" lang="ja-JP" altLang="en-US" dirty="0"/>
              <a:t>時間が経過し、現時点での被害状況をご報告いたします。</a:t>
            </a:r>
          </a:p>
          <a:p>
            <a:r>
              <a:rPr kumimoji="1" lang="ja-JP" altLang="en-US" dirty="0"/>
              <a:t>本日</a:t>
            </a:r>
            <a:r>
              <a:rPr kumimoji="1" lang="en-US" altLang="ja-JP" dirty="0"/>
              <a:t>13</a:t>
            </a:r>
            <a:r>
              <a:rPr kumimoji="1" lang="ja-JP" altLang="en-US" dirty="0"/>
              <a:t>時頃、静岡県沖を震源とするマグニチュード</a:t>
            </a:r>
            <a:r>
              <a:rPr kumimoji="1" lang="en-US" altLang="ja-JP" dirty="0"/>
              <a:t>8.0</a:t>
            </a:r>
            <a:r>
              <a:rPr kumimoji="1" lang="ja-JP" altLang="en-US" dirty="0"/>
              <a:t>の地震が発生しました。静岡・愛知・三重を中心に震度</a:t>
            </a:r>
            <a:r>
              <a:rPr kumimoji="1" lang="en-US" altLang="ja-JP" dirty="0"/>
              <a:t>6</a:t>
            </a:r>
            <a:r>
              <a:rPr kumimoji="1" lang="ja-JP" altLang="en-US" dirty="0"/>
              <a:t>強から</a:t>
            </a:r>
            <a:r>
              <a:rPr kumimoji="1" lang="en-US" altLang="ja-JP" dirty="0"/>
              <a:t>7</a:t>
            </a:r>
            <a:r>
              <a:rPr kumimoji="1" lang="ja-JP" altLang="en-US" dirty="0"/>
              <a:t>の強い揺れを観測し、関東・関西でも震度</a:t>
            </a:r>
            <a:r>
              <a:rPr kumimoji="1" lang="en-US" altLang="ja-JP" dirty="0"/>
              <a:t>5</a:t>
            </a:r>
            <a:r>
              <a:rPr kumimoji="1" lang="ja-JP" altLang="en-US" dirty="0"/>
              <a:t>から</a:t>
            </a:r>
            <a:r>
              <a:rPr kumimoji="1" lang="en-US" altLang="ja-JP" dirty="0"/>
              <a:t>6</a:t>
            </a:r>
            <a:r>
              <a:rPr kumimoji="1" lang="ja-JP" altLang="en-US" dirty="0"/>
              <a:t>弱を記録しています。</a:t>
            </a:r>
          </a:p>
          <a:p>
            <a:r>
              <a:rPr kumimoji="1" lang="ja-JP" altLang="en-US" dirty="0"/>
              <a:t>人的被害については、全社で</a:t>
            </a:r>
            <a:r>
              <a:rPr kumimoji="1" lang="en-US" altLang="ja-JP" dirty="0"/>
              <a:t>23</a:t>
            </a:r>
            <a:r>
              <a:rPr kumimoji="1" lang="ja-JP" altLang="en-US" dirty="0"/>
              <a:t>名の軽傷者が報告されています。内訳は静岡</a:t>
            </a:r>
            <a:r>
              <a:rPr kumimoji="1" lang="en-US" altLang="ja-JP" dirty="0"/>
              <a:t>10</a:t>
            </a:r>
            <a:r>
              <a:rPr kumimoji="1" lang="ja-JP" altLang="en-US" dirty="0"/>
              <a:t>名、名古屋</a:t>
            </a:r>
            <a:r>
              <a:rPr kumimoji="1" lang="en-US" altLang="ja-JP" dirty="0"/>
              <a:t>8</a:t>
            </a:r>
            <a:r>
              <a:rPr kumimoji="1" lang="ja-JP" altLang="en-US" dirty="0"/>
              <a:t>名、その他</a:t>
            </a:r>
            <a:r>
              <a:rPr kumimoji="1" lang="en-US" altLang="ja-JP" dirty="0"/>
              <a:t>5</a:t>
            </a:r>
            <a:r>
              <a:rPr kumimoji="1" lang="ja-JP" altLang="en-US" dirty="0"/>
              <a:t>名です。幸い、重傷者や死亡者の報告はありません。ただし、外出中の従業員</a:t>
            </a:r>
            <a:r>
              <a:rPr kumimoji="1" lang="en-US" altLang="ja-JP" dirty="0"/>
              <a:t>45</a:t>
            </a:r>
            <a:r>
              <a:rPr kumimoji="1" lang="ja-JP" altLang="en-US" dirty="0"/>
              <a:t>名（新宿</a:t>
            </a:r>
            <a:r>
              <a:rPr kumimoji="1" lang="en-US" altLang="ja-JP" dirty="0"/>
              <a:t>15</a:t>
            </a:r>
            <a:r>
              <a:rPr kumimoji="1" lang="ja-JP" altLang="en-US" dirty="0"/>
              <a:t>名、名古屋</a:t>
            </a:r>
            <a:r>
              <a:rPr kumimoji="1" lang="en-US" altLang="ja-JP" dirty="0"/>
              <a:t>25</a:t>
            </a:r>
            <a:r>
              <a:rPr kumimoji="1" lang="ja-JP" altLang="en-US" dirty="0"/>
              <a:t>名、横浜</a:t>
            </a:r>
            <a:r>
              <a:rPr kumimoji="1" lang="en-US" altLang="ja-JP" dirty="0"/>
              <a:t>5</a:t>
            </a:r>
            <a:r>
              <a:rPr kumimoji="1" lang="ja-JP" altLang="en-US" dirty="0"/>
              <a:t>名）と連絡が取れていない状況です。</a:t>
            </a:r>
          </a:p>
          <a:p>
            <a:r>
              <a:rPr kumimoji="1" lang="ja-JP" altLang="en-US" dirty="0"/>
              <a:t>建物被害については、静岡と名古屋で外壁損傷や一部設備の損壊が確認されており、建物損壊がさらに拡大する恐れがあります。その他の拠点でも、一部室内に滞留者がおり、天井の一部崩落の可能性が報告されています。</a:t>
            </a:r>
          </a:p>
          <a:p>
            <a:r>
              <a:rPr kumimoji="1" lang="ja-JP" altLang="en-US" dirty="0"/>
              <a:t>ライフラインについては、静岡、名古屋、千葉で停電が発生しており、その他の拠点は非常用電源で対応中です。水道とガスは静岡と名古屋で長期的な機能不全が予想され、他の拠点でも一部で供給が停止しています。通信面では、全拠点で固定電話と携帯電話の輻輳が発生しており、インターネットも不安定な状況です。</a:t>
            </a:r>
          </a:p>
          <a:p>
            <a:r>
              <a:rPr kumimoji="1" lang="ja-JP" altLang="en-US" dirty="0"/>
              <a:t>安否確認は進行中で、静岡と名古屋では</a:t>
            </a:r>
            <a:r>
              <a:rPr kumimoji="1" lang="en-US" altLang="ja-JP" dirty="0"/>
              <a:t>70%</a:t>
            </a:r>
            <a:r>
              <a:rPr kumimoji="1" lang="ja-JP" altLang="en-US" dirty="0"/>
              <a:t>、その他の拠点では</a:t>
            </a:r>
            <a:r>
              <a:rPr kumimoji="1" lang="en-US" altLang="ja-JP" dirty="0"/>
              <a:t>90%</a:t>
            </a:r>
            <a:r>
              <a:rPr kumimoji="1" lang="ja-JP" altLang="en-US" dirty="0"/>
              <a:t>まで進んでいます。</a:t>
            </a:r>
          </a:p>
          <a:p>
            <a:r>
              <a:rPr kumimoji="1" lang="ja-JP" altLang="en-US" dirty="0"/>
              <a:t>以上が現時点での被害状況の概要です。」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8</a:t>
            </a:fld>
            <a:endParaRPr lang="en-US" dirty="0"/>
          </a:p>
        </p:txBody>
      </p:sp>
    </p:spTree>
    <p:extLst>
      <p:ext uri="{BB962C8B-B14F-4D97-AF65-F5344CB8AC3E}">
        <p14:creationId xmlns:p14="http://schemas.microsoft.com/office/powerpoint/2010/main" val="192430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「次に、初動対応の進捗状況についてご報告いたします。</a:t>
            </a:r>
          </a:p>
          <a:p>
            <a:r>
              <a:rPr kumimoji="1" lang="ja-JP" altLang="en-US" dirty="0"/>
              <a:t>まず、従業員の安全確保と避難誘導については、全拠点で避難が完了し、負傷者の応急措置は対応中ですが、恐らく打撲や捻挫とのことです。</a:t>
            </a:r>
          </a:p>
          <a:p>
            <a:r>
              <a:rPr kumimoji="1" lang="ja-JP" altLang="en-US" dirty="0"/>
              <a:t>建物・設備の緊急点検については、静岡と名古屋で詳細な点検を実施中です。その他の拠点では点検が完了し、危険箇所への立入禁止措置を実施しています。</a:t>
            </a:r>
          </a:p>
          <a:p>
            <a:r>
              <a:rPr kumimoji="1" lang="ja-JP" altLang="en-US" dirty="0"/>
              <a:t>非常用電源の稼働状況ですが、静岡、名古屋、千葉では</a:t>
            </a:r>
            <a:r>
              <a:rPr kumimoji="1" lang="en-US" altLang="ja-JP" dirty="0"/>
              <a:t>72</a:t>
            </a:r>
            <a:r>
              <a:rPr kumimoji="1" lang="ja-JP" altLang="en-US" dirty="0"/>
              <a:t>時間の稼働が可能な状態です。その他の拠点では特に問題は報告されていません。</a:t>
            </a:r>
          </a:p>
          <a:p>
            <a:r>
              <a:rPr kumimoji="1" lang="ja-JP" altLang="en-US" dirty="0"/>
              <a:t>帰宅困難者への対応として、各拠点で一時待機場所を確保し、</a:t>
            </a:r>
            <a:r>
              <a:rPr kumimoji="1" lang="en-US" altLang="ja-JP" dirty="0"/>
              <a:t>3</a:t>
            </a:r>
            <a:r>
              <a:rPr kumimoji="1" lang="ja-JP" altLang="en-US" dirty="0"/>
              <a:t>日分の備蓄品の配布を開始しています。</a:t>
            </a:r>
          </a:p>
          <a:p>
            <a:r>
              <a:rPr kumimoji="1" lang="ja-JP" altLang="en-US" dirty="0"/>
              <a:t>最後に、サプライチェーンの状況ですが、現在、主要サプライヤーと物流拠点の被害状況の確認を進めているところです。</a:t>
            </a:r>
          </a:p>
          <a:p>
            <a:r>
              <a:rPr kumimoji="1" lang="ja-JP" altLang="en-US" dirty="0"/>
              <a:t>以上が初動対応の進捗状況です。」</a:t>
            </a:r>
          </a:p>
        </p:txBody>
      </p:sp>
      <p:sp>
        <p:nvSpPr>
          <p:cNvPr id="4" name="スライド番号プレースホルダー 3"/>
          <p:cNvSpPr>
            <a:spLocks noGrp="1"/>
          </p:cNvSpPr>
          <p:nvPr>
            <p:ph type="sldNum" sz="quarter" idx="5"/>
          </p:nvPr>
        </p:nvSpPr>
        <p:spPr/>
        <p:txBody>
          <a:bodyPr/>
          <a:lstStyle/>
          <a:p>
            <a:r>
              <a:rPr lang="en-US"/>
              <a:t>Page </a:t>
            </a:r>
            <a:fld id="{A337C84A-B492-418D-83EE-970573EF9CB3}" type="slidenum">
              <a:rPr lang="en-US" smtClean="0"/>
              <a:pPr/>
              <a:t>9</a:t>
            </a:fld>
            <a:endParaRPr lang="en-US" dirty="0"/>
          </a:p>
        </p:txBody>
      </p:sp>
    </p:spTree>
    <p:extLst>
      <p:ext uri="{BB962C8B-B14F-4D97-AF65-F5344CB8AC3E}">
        <p14:creationId xmlns:p14="http://schemas.microsoft.com/office/powerpoint/2010/main" val="4114577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 UNG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BBE067-214E-4083-A7AC-7F0C594AE26C}"/>
              </a:ext>
            </a:extLst>
          </p:cNvPr>
          <p:cNvSpPr/>
          <p:nvPr userDrawn="1"/>
        </p:nvSpPr>
        <p:spPr>
          <a:xfrm>
            <a:off x="-1905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54C3654-6AB9-4D36-AA63-C6B023360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3314700" y="1371600"/>
            <a:ext cx="7989227" cy="4114800"/>
          </a:xfrm>
        </p:spPr>
        <p:txBody>
          <a:bodyPr anchor="ctr">
            <a:noAutofit/>
          </a:bodyPr>
          <a:lstStyle>
            <a:lvl1pPr algn="l">
              <a:defRPr sz="4000" b="0" i="0" cap="none"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 LONGER TITLE GOES HERE</a:t>
            </a:r>
          </a:p>
        </p:txBody>
      </p:sp>
      <p:cxnSp>
        <p:nvCxnSpPr>
          <p:cNvPr id="5" name="Straight Connector 4">
            <a:extLst>
              <a:ext uri="{FF2B5EF4-FFF2-40B4-BE49-F238E27FC236}">
                <a16:creationId xmlns:a16="http://schemas.microsoft.com/office/drawing/2014/main" id="{AA2A5379-23B3-457C-BED2-7DD3DEDC8F9A}"/>
              </a:ext>
            </a:extLst>
          </p:cNvPr>
          <p:cNvCxnSpPr>
            <a:cxnSpLocks/>
          </p:cNvCxnSpPr>
          <p:nvPr userDrawn="1"/>
        </p:nvCxnSpPr>
        <p:spPr>
          <a:xfrm>
            <a:off x="3111502" y="1371600"/>
            <a:ext cx="0" cy="4114800"/>
          </a:xfrm>
          <a:prstGeom prst="line">
            <a:avLst/>
          </a:prstGeom>
          <a:ln w="19050">
            <a:solidFill>
              <a:srgbClr val="E6E6E6"/>
            </a:solidFill>
          </a:ln>
        </p:spPr>
        <p:style>
          <a:lnRef idx="2">
            <a:schemeClr val="accent1"/>
          </a:lnRef>
          <a:fillRef idx="0">
            <a:schemeClr val="accent1"/>
          </a:fillRef>
          <a:effectRef idx="1">
            <a:schemeClr val="accent1"/>
          </a:effectRef>
          <a:fontRef idx="minor">
            <a:schemeClr val="tx1"/>
          </a:fontRef>
        </p:style>
      </p:cxnSp>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069331" y="2592987"/>
            <a:ext cx="1735207" cy="210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86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 - Media &amp; Text">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058B2E7-1E06-44D2-9644-C0E2D946583B}"/>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22" name="Subtitle 2">
            <a:extLst>
              <a:ext uri="{FF2B5EF4-FFF2-40B4-BE49-F238E27FC236}">
                <a16:creationId xmlns:a16="http://schemas.microsoft.com/office/drawing/2014/main" id="{9B6B055A-9765-48AC-8270-D9C4AE3E895B}"/>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800" b="0" i="0" cap="none">
                <a:solidFill>
                  <a:srgbClr val="1E3250"/>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Rectangle 8">
            <a:extLst>
              <a:ext uri="{FF2B5EF4-FFF2-40B4-BE49-F238E27FC236}">
                <a16:creationId xmlns:a16="http://schemas.microsoft.com/office/drawing/2014/main" id="{941D4CC6-E100-4498-80EA-E4FFE106A38D}"/>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5CDBBD4-F1F9-4842-8691-908DDDF5760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932702F3-1640-493B-B93F-4C37477A646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20" name="Content Placeholder 4">
            <a:extLst>
              <a:ext uri="{FF2B5EF4-FFF2-40B4-BE49-F238E27FC236}">
                <a16:creationId xmlns:a16="http://schemas.microsoft.com/office/drawing/2014/main" id="{80030E8E-3BDD-40DB-AAC6-D6D6231A06F4}"/>
              </a:ext>
            </a:extLst>
          </p:cNvPr>
          <p:cNvSpPr>
            <a:spLocks noGrp="1"/>
          </p:cNvSpPr>
          <p:nvPr>
            <p:ph sz="quarter" idx="11"/>
          </p:nvPr>
        </p:nvSpPr>
        <p:spPr>
          <a:xfrm>
            <a:off x="575094" y="691755"/>
            <a:ext cx="5080000" cy="5480450"/>
          </a:xfrm>
        </p:spPr>
        <p:txBody>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400">
                <a:latin typeface="Meiryo UI" panose="020B0604030504040204" pitchFamily="50" charset="-128"/>
                <a:ea typeface="Meiryo UI" panose="020B0604030504040204" pitchFamily="50" charset="-128"/>
              </a:defRPr>
            </a:lvl3pPr>
            <a:lvl4pPr>
              <a:defRPr sz="1200">
                <a:latin typeface="Meiryo UI" panose="020B0604030504040204" pitchFamily="50" charset="-128"/>
                <a:ea typeface="Meiryo UI" panose="020B0604030504040204" pitchFamily="50" charset="-128"/>
              </a:defRPr>
            </a:lvl4pPr>
            <a:lvl5pPr>
              <a:defRPr sz="1200">
                <a:latin typeface="Meiryo UI" panose="020B0604030504040204" pitchFamily="50" charset="-128"/>
                <a:ea typeface="Meiryo UI" panose="020B0604030504040204" pitchFamily="50" charset="-12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4412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 Image &amp; Tex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495434" y="2833158"/>
            <a:ext cx="2766984" cy="838201"/>
          </a:xfrm>
        </p:spPr>
        <p:txBody>
          <a:bodyPr/>
          <a:lstStyle>
            <a:lvl1pPr algn="ctr">
              <a:defRPr/>
            </a:lvl1pPr>
          </a:lstStyle>
          <a:p>
            <a:pPr lvl="0"/>
            <a:r>
              <a:rPr lang="en-US" dirty="0"/>
              <a:t>Overlay image</a:t>
            </a:r>
            <a:endParaRPr lang="en-GB" dirty="0"/>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Rectangle 1">
            <a:extLst>
              <a:ext uri="{FF2B5EF4-FFF2-40B4-BE49-F238E27FC236}">
                <a16:creationId xmlns:a16="http://schemas.microsoft.com/office/drawing/2014/main" id="{9CDC136A-8E11-4F8F-81CD-76653A59BB45}"/>
              </a:ext>
            </a:extLst>
          </p:cNvPr>
          <p:cNvSpPr/>
          <p:nvPr userDrawn="1"/>
        </p:nvSpPr>
        <p:spPr>
          <a:xfrm>
            <a:off x="183340" y="332316"/>
            <a:ext cx="5391174" cy="5839888"/>
          </a:xfrm>
          <a:prstGeom prst="rect">
            <a:avLst/>
          </a:prstGeom>
          <a:no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4BDE39E8-3610-4921-92C8-3ADA0EF8C40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5F6DCC7-5E1A-47D3-A559-A547FA77BFF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Slide Number Placeholder 8">
            <a:extLst>
              <a:ext uri="{FF2B5EF4-FFF2-40B4-BE49-F238E27FC236}">
                <a16:creationId xmlns:a16="http://schemas.microsoft.com/office/drawing/2014/main" id="{ECD175AE-514D-455C-8FCE-9A951EB8C3F2}"/>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6" name="Title 1">
            <a:extLst>
              <a:ext uri="{FF2B5EF4-FFF2-40B4-BE49-F238E27FC236}">
                <a16:creationId xmlns:a16="http://schemas.microsoft.com/office/drawing/2014/main" id="{1BC8545F-68E4-4CCF-ACF1-545803453E04}"/>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17" name="Subtitle 2">
            <a:extLst>
              <a:ext uri="{FF2B5EF4-FFF2-40B4-BE49-F238E27FC236}">
                <a16:creationId xmlns:a16="http://schemas.microsoft.com/office/drawing/2014/main" id="{F1F17CC4-3D94-4389-BB4B-463631057297}"/>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800" b="0" i="0" cap="none">
                <a:solidFill>
                  <a:srgbClr val="1E3250"/>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124794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oint">
    <p:spTree>
      <p:nvGrpSpPr>
        <p:cNvPr id="1" name=""/>
        <p:cNvGrpSpPr/>
        <p:nvPr/>
      </p:nvGrpSpPr>
      <p:grpSpPr>
        <a:xfrm>
          <a:off x="0" y="0"/>
          <a:ext cx="0" cy="0"/>
          <a:chOff x="0" y="0"/>
          <a:chExt cx="0" cy="0"/>
        </a:xfrm>
      </p:grpSpPr>
      <p:sp>
        <p:nvSpPr>
          <p:cNvPr id="7" name="Rectangle 6"/>
          <p:cNvSpPr/>
          <p:nvPr userDrawn="1"/>
        </p:nvSpPr>
        <p:spPr>
          <a:xfrm>
            <a:off x="0" y="174057"/>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a:xfrm>
            <a:off x="836889" y="1540419"/>
            <a:ext cx="8569739" cy="3777169"/>
          </a:xfrm>
        </p:spPr>
        <p:txBody>
          <a:bodyPr anchor="ctr">
            <a:noAutofit/>
          </a:bodyPr>
          <a:lstStyle>
            <a:lvl1pPr algn="l">
              <a:defRPr sz="3600" b="0" i="0" cap="all">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pic>
        <p:nvPicPr>
          <p:cNvPr id="6" name="Picture 3"/>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p:blipFill>
        <p:spPr bwMode="auto">
          <a:xfrm>
            <a:off x="11274754" y="5970711"/>
            <a:ext cx="588589"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84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Quote">
    <p:spTree>
      <p:nvGrpSpPr>
        <p:cNvPr id="1" name=""/>
        <p:cNvGrpSpPr/>
        <p:nvPr/>
      </p:nvGrpSpPr>
      <p:grpSpPr>
        <a:xfrm>
          <a:off x="0" y="0"/>
          <a:ext cx="0" cy="0"/>
          <a:chOff x="0" y="0"/>
          <a:chExt cx="0" cy="0"/>
        </a:xfrm>
      </p:grpSpPr>
      <p:sp>
        <p:nvSpPr>
          <p:cNvPr id="11" name="Rectangle 10"/>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latin typeface="Meiryo UI" panose="020B0604030504040204" pitchFamily="50" charset="-128"/>
              <a:ea typeface="Meiryo UI" panose="020B0604030504040204" pitchFamily="50" charset="-128"/>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6" name="Text Placeholder 5"/>
          <p:cNvSpPr>
            <a:spLocks noGrp="1"/>
          </p:cNvSpPr>
          <p:nvPr>
            <p:ph type="body" sz="quarter" idx="10" hasCustomPrompt="1"/>
          </p:nvPr>
        </p:nvSpPr>
        <p:spPr>
          <a:xfrm>
            <a:off x="8420100" y="1981203"/>
            <a:ext cx="3365506" cy="3855691"/>
          </a:xfrm>
        </p:spPr>
        <p:txBody>
          <a:bodyPr/>
          <a:lstStyle>
            <a:lvl1pPr>
              <a:defRPr sz="2800">
                <a:solidFill>
                  <a:schemeClr val="bg1"/>
                </a:solidFill>
                <a:latin typeface="+mj-lt"/>
              </a:defRPr>
            </a:lvl1pPr>
            <a:lvl2pPr>
              <a:defRPr sz="3600">
                <a:solidFill>
                  <a:schemeClr val="bg1"/>
                </a:solidFill>
                <a:latin typeface="+mj-lt"/>
              </a:defRPr>
            </a:lvl2pPr>
            <a:lvl3pPr>
              <a:defRPr sz="28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EDIT MASTER TEXT</a:t>
            </a:r>
            <a:endParaRPr lang="en-GB" dirty="0"/>
          </a:p>
        </p:txBody>
      </p:sp>
      <p:sp>
        <p:nvSpPr>
          <p:cNvPr id="12" name="Rectangle 11">
            <a:extLst>
              <a:ext uri="{FF2B5EF4-FFF2-40B4-BE49-F238E27FC236}">
                <a16:creationId xmlns:a16="http://schemas.microsoft.com/office/drawing/2014/main" id="{C574BD23-70A0-47FC-BC74-EF17EB8B89F1}"/>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B030E23-227F-44B3-8DB2-76AF422E4C0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47CAC7E3-6F94-4308-9454-329F25F8FF4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20" name="Picture 19">
            <a:extLst>
              <a:ext uri="{FF2B5EF4-FFF2-40B4-BE49-F238E27FC236}">
                <a16:creationId xmlns:a16="http://schemas.microsoft.com/office/drawing/2014/main" id="{D2F03DCE-3980-49DB-926E-4404481DAEAD}"/>
              </a:ext>
            </a:extLst>
          </p:cNvPr>
          <p:cNvPicPr>
            <a:picLocks noChangeAspect="1"/>
          </p:cNvPicPr>
          <p:nvPr userDrawn="1"/>
        </p:nvPicPr>
        <p:blipFill rotWithShape="1">
          <a:blip r:embed="rId2"/>
          <a:srcRect l="35286" t="20721" r="32316" b="56646"/>
          <a:stretch/>
        </p:blipFill>
        <p:spPr>
          <a:xfrm>
            <a:off x="7874006" y="124230"/>
            <a:ext cx="1866901" cy="1552170"/>
          </a:xfrm>
          <a:prstGeom prst="rect">
            <a:avLst/>
          </a:prstGeom>
        </p:spPr>
      </p:pic>
      <p:sp>
        <p:nvSpPr>
          <p:cNvPr id="21" name="Title 1">
            <a:extLst>
              <a:ext uri="{FF2B5EF4-FFF2-40B4-BE49-F238E27FC236}">
                <a16:creationId xmlns:a16="http://schemas.microsoft.com/office/drawing/2014/main" id="{2517733D-707E-4D22-873A-16C4615C5F43}"/>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22" name="Subtitle 2">
            <a:extLst>
              <a:ext uri="{FF2B5EF4-FFF2-40B4-BE49-F238E27FC236}">
                <a16:creationId xmlns:a16="http://schemas.microsoft.com/office/drawing/2014/main" id="{DBE48BDB-8081-4326-A1E1-BF360FD6078D}"/>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800" b="0" i="0" cap="none">
                <a:solidFill>
                  <a:srgbClr val="1E3250"/>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39989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Colum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370F85-0667-4A2C-83C6-63F69ACD5033}"/>
              </a:ext>
            </a:extLst>
          </p:cNvPr>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000" dirty="0">
              <a:solidFill>
                <a:prstClr val="white"/>
              </a:solidFill>
              <a:latin typeface="Meiryo UI" panose="020B0604030504040204" pitchFamily="50" charset="-128"/>
              <a:ea typeface="Meiryo UI" panose="020B0604030504040204" pitchFamily="50" charset="-128"/>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5" name="Text Placeholder 4"/>
          <p:cNvSpPr>
            <a:spLocks noGrp="1"/>
          </p:cNvSpPr>
          <p:nvPr>
            <p:ph type="body" sz="quarter" idx="10"/>
          </p:nvPr>
        </p:nvSpPr>
        <p:spPr>
          <a:xfrm>
            <a:off x="8445500" y="691762"/>
            <a:ext cx="3314700" cy="5480445"/>
          </a:xfrm>
        </p:spPr>
        <p:txBody>
          <a:bodyPr/>
          <a:lstStyle>
            <a:lvl1pPr marL="285750" indent="-285750">
              <a:buFont typeface="Arial" panose="020B0604020202020204" pitchFamily="34" charset="0"/>
              <a:buChar cha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0" name="Rectangle 9">
            <a:extLst>
              <a:ext uri="{FF2B5EF4-FFF2-40B4-BE49-F238E27FC236}">
                <a16:creationId xmlns:a16="http://schemas.microsoft.com/office/drawing/2014/main" id="{AF28A0DA-73EB-46AC-819E-47CA12CC20C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C1C9A6A-8E13-4B12-B39A-5107900DCE8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Slide Number Placeholder 8">
            <a:extLst>
              <a:ext uri="{FF2B5EF4-FFF2-40B4-BE49-F238E27FC236}">
                <a16:creationId xmlns:a16="http://schemas.microsoft.com/office/drawing/2014/main" id="{120E6D0D-78C7-4A95-AEE0-71702115940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4" name="Title 1">
            <a:extLst>
              <a:ext uri="{FF2B5EF4-FFF2-40B4-BE49-F238E27FC236}">
                <a16:creationId xmlns:a16="http://schemas.microsoft.com/office/drawing/2014/main" id="{B7BDE49B-F641-489E-94E5-EBB3A5AAE61C}"/>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18" name="Subtitle 2">
            <a:extLst>
              <a:ext uri="{FF2B5EF4-FFF2-40B4-BE49-F238E27FC236}">
                <a16:creationId xmlns:a16="http://schemas.microsoft.com/office/drawing/2014/main" id="{1A2C0B3B-EE70-4FFE-B648-38B18DE82653}"/>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800" b="0" i="0" cap="none">
                <a:solidFill>
                  <a:srgbClr val="1E3250"/>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213022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 Chart &amp; Text">
    <p:spTree>
      <p:nvGrpSpPr>
        <p:cNvPr id="1" name=""/>
        <p:cNvGrpSpPr/>
        <p:nvPr/>
      </p:nvGrpSpPr>
      <p:grpSpPr>
        <a:xfrm>
          <a:off x="0" y="0"/>
          <a:ext cx="0" cy="0"/>
          <a:chOff x="0" y="0"/>
          <a:chExt cx="0" cy="0"/>
        </a:xfrm>
      </p:grpSpPr>
      <p:sp>
        <p:nvSpPr>
          <p:cNvPr id="14" name="Content Placeholder 2"/>
          <p:cNvSpPr txBox="1">
            <a:spLocks/>
          </p:cNvSpPr>
          <p:nvPr userDrawn="1"/>
        </p:nvSpPr>
        <p:spPr>
          <a:xfrm>
            <a:off x="7904928" y="1381186"/>
            <a:ext cx="2614301" cy="3931217"/>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pPr>
            <a:endParaRPr lang="en-GB" sz="1200" dirty="0"/>
          </a:p>
        </p:txBody>
      </p:sp>
      <p:sp>
        <p:nvSpPr>
          <p:cNvPr id="18" name="Content Placeholder 9"/>
          <p:cNvSpPr>
            <a:spLocks noGrp="1"/>
          </p:cNvSpPr>
          <p:nvPr>
            <p:ph idx="1"/>
          </p:nvPr>
        </p:nvSpPr>
        <p:spPr>
          <a:xfrm>
            <a:off x="575093" y="1381176"/>
            <a:ext cx="3351333" cy="1274590"/>
          </a:xfrm>
        </p:spPr>
        <p:txBody>
          <a:bodyPr>
            <a:noAutofit/>
          </a:bodyPr>
          <a:lstStyle>
            <a:lvl1pPr marL="0" indent="0">
              <a:buNone/>
              <a:defRPr/>
            </a:lvl1pPr>
          </a:lstStyle>
          <a:p>
            <a:endParaRPr lang="en-GB" dirty="0"/>
          </a:p>
        </p:txBody>
      </p:sp>
      <p:sp>
        <p:nvSpPr>
          <p:cNvPr id="19" name="Content Placeholder 9"/>
          <p:cNvSpPr>
            <a:spLocks noGrp="1"/>
          </p:cNvSpPr>
          <p:nvPr>
            <p:ph idx="13"/>
          </p:nvPr>
        </p:nvSpPr>
        <p:spPr>
          <a:xfrm>
            <a:off x="4397538" y="1381176"/>
            <a:ext cx="3351333" cy="1274590"/>
          </a:xfrm>
        </p:spPr>
        <p:txBody>
          <a:bodyPr>
            <a:noAutofit/>
          </a:bodyPr>
          <a:lstStyle>
            <a:lvl1pPr marL="0" indent="0">
              <a:buNone/>
              <a:defRPr/>
            </a:lvl1pPr>
          </a:lstStyle>
          <a:p>
            <a:endParaRPr lang="en-GB" dirty="0"/>
          </a:p>
        </p:txBody>
      </p:sp>
      <p:sp>
        <p:nvSpPr>
          <p:cNvPr id="20" name="Content Placeholder 9"/>
          <p:cNvSpPr>
            <a:spLocks noGrp="1"/>
          </p:cNvSpPr>
          <p:nvPr>
            <p:ph idx="14"/>
          </p:nvPr>
        </p:nvSpPr>
        <p:spPr>
          <a:xfrm>
            <a:off x="8219984" y="1381176"/>
            <a:ext cx="3351333" cy="1274590"/>
          </a:xfrm>
        </p:spPr>
        <p:txBody>
          <a:bodyPr>
            <a:noAutofit/>
          </a:bodyPr>
          <a:lstStyle>
            <a:lvl1pPr marL="0" indent="0">
              <a:buNone/>
              <a:defRPr/>
            </a:lvl1pPr>
          </a:lstStyle>
          <a:p>
            <a:endParaRPr lang="en-GB" dirty="0"/>
          </a:p>
        </p:txBody>
      </p:sp>
      <p:sp>
        <p:nvSpPr>
          <p:cNvPr id="21" name="Content Placeholder 9"/>
          <p:cNvSpPr>
            <a:spLocks noGrp="1"/>
          </p:cNvSpPr>
          <p:nvPr>
            <p:ph idx="15"/>
          </p:nvPr>
        </p:nvSpPr>
        <p:spPr>
          <a:xfrm>
            <a:off x="575093" y="2892360"/>
            <a:ext cx="3351333" cy="1274590"/>
          </a:xfrm>
        </p:spPr>
        <p:txBody>
          <a:bodyPr>
            <a:noAutofit/>
          </a:bodyPr>
          <a:lstStyle>
            <a:lvl1pPr marL="0" indent="0">
              <a:buNone/>
              <a:defRPr/>
            </a:lvl1pPr>
          </a:lstStyle>
          <a:p>
            <a:endParaRPr lang="en-GB" dirty="0"/>
          </a:p>
        </p:txBody>
      </p:sp>
      <p:sp>
        <p:nvSpPr>
          <p:cNvPr id="22" name="Content Placeholder 9"/>
          <p:cNvSpPr>
            <a:spLocks noGrp="1"/>
          </p:cNvSpPr>
          <p:nvPr>
            <p:ph idx="16"/>
          </p:nvPr>
        </p:nvSpPr>
        <p:spPr>
          <a:xfrm>
            <a:off x="4397538" y="2892360"/>
            <a:ext cx="3351333" cy="1274590"/>
          </a:xfrm>
        </p:spPr>
        <p:txBody>
          <a:bodyPr>
            <a:noAutofit/>
          </a:bodyPr>
          <a:lstStyle>
            <a:lvl1pPr marL="0" indent="0">
              <a:buNone/>
              <a:defRPr/>
            </a:lvl1pPr>
          </a:lstStyle>
          <a:p>
            <a:endParaRPr lang="en-GB" dirty="0"/>
          </a:p>
        </p:txBody>
      </p:sp>
      <p:sp>
        <p:nvSpPr>
          <p:cNvPr id="23" name="Content Placeholder 9"/>
          <p:cNvSpPr>
            <a:spLocks noGrp="1"/>
          </p:cNvSpPr>
          <p:nvPr>
            <p:ph idx="17"/>
          </p:nvPr>
        </p:nvSpPr>
        <p:spPr>
          <a:xfrm>
            <a:off x="8219984" y="2892360"/>
            <a:ext cx="3351333" cy="1274590"/>
          </a:xfrm>
        </p:spPr>
        <p:txBody>
          <a:bodyPr>
            <a:noAutofit/>
          </a:bodyPr>
          <a:lstStyle>
            <a:lvl1pPr marL="0" indent="0">
              <a:buNone/>
              <a:defRPr/>
            </a:lvl1pPr>
          </a:lstStyle>
          <a:p>
            <a:endParaRPr lang="en-GB" dirty="0"/>
          </a:p>
        </p:txBody>
      </p:sp>
      <p:sp>
        <p:nvSpPr>
          <p:cNvPr id="24" name="Content Placeholder 9"/>
          <p:cNvSpPr>
            <a:spLocks noGrp="1"/>
          </p:cNvSpPr>
          <p:nvPr>
            <p:ph idx="18"/>
          </p:nvPr>
        </p:nvSpPr>
        <p:spPr>
          <a:xfrm>
            <a:off x="575093" y="4459396"/>
            <a:ext cx="1620000" cy="1620000"/>
          </a:xfrm>
        </p:spPr>
        <p:txBody>
          <a:bodyPr>
            <a:noAutofit/>
          </a:bodyPr>
          <a:lstStyle>
            <a:lvl1pPr marL="0" indent="0">
              <a:buNone/>
              <a:defRPr sz="1200"/>
            </a:lvl1pPr>
          </a:lstStyle>
          <a:p>
            <a:endParaRPr lang="en-GB" dirty="0"/>
          </a:p>
        </p:txBody>
      </p:sp>
      <p:sp>
        <p:nvSpPr>
          <p:cNvPr id="38" name="Rectangle 37">
            <a:extLst>
              <a:ext uri="{FF2B5EF4-FFF2-40B4-BE49-F238E27FC236}">
                <a16:creationId xmlns:a16="http://schemas.microsoft.com/office/drawing/2014/main" id="{AC747975-4ACA-4058-AC73-DFA706717872}"/>
              </a:ext>
            </a:extLst>
          </p:cNvPr>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4BABDB15-6CB9-4E16-A1A2-F951C6A420C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E1D3486-0549-4E3A-BF79-B0BB6C75A6D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Slide Number Placeholder 8">
            <a:extLst>
              <a:ext uri="{FF2B5EF4-FFF2-40B4-BE49-F238E27FC236}">
                <a16:creationId xmlns:a16="http://schemas.microsoft.com/office/drawing/2014/main" id="{A1261777-ADFA-4133-A11F-F5A559FABCF4}"/>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35" name="Title 1">
            <a:extLst>
              <a:ext uri="{FF2B5EF4-FFF2-40B4-BE49-F238E27FC236}">
                <a16:creationId xmlns:a16="http://schemas.microsoft.com/office/drawing/2014/main" id="{56A222BC-9FDC-4AA1-B76E-B28F819EBC2B}"/>
              </a:ext>
            </a:extLst>
          </p:cNvPr>
          <p:cNvSpPr>
            <a:spLocks noGrp="1"/>
          </p:cNvSpPr>
          <p:nvPr>
            <p:ph type="ctrTitle" hasCustomPrompt="1"/>
          </p:nvPr>
        </p:nvSpPr>
        <p:spPr>
          <a:xfrm>
            <a:off x="575093" y="691755"/>
            <a:ext cx="11003613" cy="603646"/>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36" name="Content Placeholder 9">
            <a:extLst>
              <a:ext uri="{FF2B5EF4-FFF2-40B4-BE49-F238E27FC236}">
                <a16:creationId xmlns:a16="http://schemas.microsoft.com/office/drawing/2014/main" id="{305A3E8E-B9D8-4BBE-9874-A3E322CBDEDB}"/>
              </a:ext>
            </a:extLst>
          </p:cNvPr>
          <p:cNvSpPr>
            <a:spLocks noGrp="1"/>
          </p:cNvSpPr>
          <p:nvPr>
            <p:ph idx="19"/>
          </p:nvPr>
        </p:nvSpPr>
        <p:spPr>
          <a:xfrm>
            <a:off x="2451816" y="4459396"/>
            <a:ext cx="1620000" cy="1620000"/>
          </a:xfrm>
        </p:spPr>
        <p:txBody>
          <a:bodyPr>
            <a:noAutofit/>
          </a:bodyPr>
          <a:lstStyle>
            <a:lvl1pPr marL="0" indent="0">
              <a:buNone/>
              <a:defRPr sz="1200"/>
            </a:lvl1pPr>
          </a:lstStyle>
          <a:p>
            <a:endParaRPr lang="en-GB" dirty="0"/>
          </a:p>
        </p:txBody>
      </p:sp>
      <p:sp>
        <p:nvSpPr>
          <p:cNvPr id="40" name="Content Placeholder 9">
            <a:extLst>
              <a:ext uri="{FF2B5EF4-FFF2-40B4-BE49-F238E27FC236}">
                <a16:creationId xmlns:a16="http://schemas.microsoft.com/office/drawing/2014/main" id="{27EB8B9C-49A0-4119-9186-AECB8E446E02}"/>
              </a:ext>
            </a:extLst>
          </p:cNvPr>
          <p:cNvSpPr>
            <a:spLocks noGrp="1"/>
          </p:cNvSpPr>
          <p:nvPr>
            <p:ph idx="20"/>
          </p:nvPr>
        </p:nvSpPr>
        <p:spPr>
          <a:xfrm>
            <a:off x="4328539" y="4459396"/>
            <a:ext cx="1620000" cy="1620000"/>
          </a:xfrm>
        </p:spPr>
        <p:txBody>
          <a:bodyPr>
            <a:noAutofit/>
          </a:bodyPr>
          <a:lstStyle>
            <a:lvl1pPr marL="0" indent="0">
              <a:buNone/>
              <a:defRPr sz="1200"/>
            </a:lvl1pPr>
          </a:lstStyle>
          <a:p>
            <a:endParaRPr lang="en-GB" dirty="0"/>
          </a:p>
        </p:txBody>
      </p:sp>
      <p:sp>
        <p:nvSpPr>
          <p:cNvPr id="41" name="Content Placeholder 9">
            <a:extLst>
              <a:ext uri="{FF2B5EF4-FFF2-40B4-BE49-F238E27FC236}">
                <a16:creationId xmlns:a16="http://schemas.microsoft.com/office/drawing/2014/main" id="{BC3302B1-818A-4528-8B80-4019D11C58EF}"/>
              </a:ext>
            </a:extLst>
          </p:cNvPr>
          <p:cNvSpPr>
            <a:spLocks noGrp="1"/>
          </p:cNvSpPr>
          <p:nvPr>
            <p:ph idx="21"/>
          </p:nvPr>
        </p:nvSpPr>
        <p:spPr>
          <a:xfrm>
            <a:off x="6205262" y="4459396"/>
            <a:ext cx="1620000" cy="1620000"/>
          </a:xfrm>
        </p:spPr>
        <p:txBody>
          <a:bodyPr>
            <a:noAutofit/>
          </a:bodyPr>
          <a:lstStyle>
            <a:lvl1pPr marL="0" indent="0">
              <a:buNone/>
              <a:defRPr sz="1200"/>
            </a:lvl1pPr>
          </a:lstStyle>
          <a:p>
            <a:endParaRPr lang="en-GB" dirty="0"/>
          </a:p>
        </p:txBody>
      </p:sp>
      <p:sp>
        <p:nvSpPr>
          <p:cNvPr id="42" name="Content Placeholder 9">
            <a:extLst>
              <a:ext uri="{FF2B5EF4-FFF2-40B4-BE49-F238E27FC236}">
                <a16:creationId xmlns:a16="http://schemas.microsoft.com/office/drawing/2014/main" id="{5D4E05D4-530F-4C69-A3E8-AE594B89F722}"/>
              </a:ext>
            </a:extLst>
          </p:cNvPr>
          <p:cNvSpPr>
            <a:spLocks noGrp="1"/>
          </p:cNvSpPr>
          <p:nvPr>
            <p:ph idx="22"/>
          </p:nvPr>
        </p:nvSpPr>
        <p:spPr>
          <a:xfrm>
            <a:off x="8081985" y="4459396"/>
            <a:ext cx="1620000" cy="1620000"/>
          </a:xfrm>
        </p:spPr>
        <p:txBody>
          <a:bodyPr>
            <a:noAutofit/>
          </a:bodyPr>
          <a:lstStyle>
            <a:lvl1pPr marL="0" indent="0">
              <a:buNone/>
              <a:defRPr sz="1200"/>
            </a:lvl1pPr>
          </a:lstStyle>
          <a:p>
            <a:endParaRPr lang="en-GB" dirty="0"/>
          </a:p>
        </p:txBody>
      </p:sp>
      <p:sp>
        <p:nvSpPr>
          <p:cNvPr id="43" name="Content Placeholder 9">
            <a:extLst>
              <a:ext uri="{FF2B5EF4-FFF2-40B4-BE49-F238E27FC236}">
                <a16:creationId xmlns:a16="http://schemas.microsoft.com/office/drawing/2014/main" id="{C0234D53-247C-43E2-823C-26B88CA81A58}"/>
              </a:ext>
            </a:extLst>
          </p:cNvPr>
          <p:cNvSpPr>
            <a:spLocks noGrp="1"/>
          </p:cNvSpPr>
          <p:nvPr>
            <p:ph idx="23"/>
          </p:nvPr>
        </p:nvSpPr>
        <p:spPr>
          <a:xfrm>
            <a:off x="9958706" y="4459396"/>
            <a:ext cx="1620000" cy="1620000"/>
          </a:xfrm>
        </p:spPr>
        <p:txBody>
          <a:bodyPr>
            <a:noAutofit/>
          </a:bodyPr>
          <a:lstStyle>
            <a:lvl1pPr marL="0" indent="0">
              <a:buNone/>
              <a:defRPr sz="1200"/>
            </a:lvl1pPr>
          </a:lstStyle>
          <a:p>
            <a:endParaRPr lang="en-GB" dirty="0"/>
          </a:p>
        </p:txBody>
      </p:sp>
    </p:spTree>
    <p:extLst>
      <p:ext uri="{BB962C8B-B14F-4D97-AF65-F5344CB8AC3E}">
        <p14:creationId xmlns:p14="http://schemas.microsoft.com/office/powerpoint/2010/main" val="395488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4BD2530-5035-4752-A2F3-D5D96A018E5C}"/>
              </a:ext>
            </a:extLst>
          </p:cNvPr>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8" name="Rectangle 27">
            <a:extLst>
              <a:ext uri="{FF2B5EF4-FFF2-40B4-BE49-F238E27FC236}">
                <a16:creationId xmlns:a16="http://schemas.microsoft.com/office/drawing/2014/main" id="{9EE24ABC-2249-463F-B490-2269E1C5BF11}"/>
              </a:ext>
            </a:extLst>
          </p:cNvPr>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9" name="Rectangle 28">
            <a:extLst>
              <a:ext uri="{FF2B5EF4-FFF2-40B4-BE49-F238E27FC236}">
                <a16:creationId xmlns:a16="http://schemas.microsoft.com/office/drawing/2014/main" id="{F189F80B-3B65-4203-ACCA-628A86A8AB0F}"/>
              </a:ext>
            </a:extLst>
          </p:cNvPr>
          <p:cNvSpPr/>
          <p:nvPr userDrawn="1"/>
        </p:nvSpPr>
        <p:spPr>
          <a:xfrm>
            <a:off x="8501585"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0" name="Rectangle 29">
            <a:extLst>
              <a:ext uri="{FF2B5EF4-FFF2-40B4-BE49-F238E27FC236}">
                <a16:creationId xmlns:a16="http://schemas.microsoft.com/office/drawing/2014/main" id="{2C5A6251-FCEE-4E4F-91CB-9A4A8646E3F4}"/>
              </a:ext>
            </a:extLst>
          </p:cNvPr>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1" name="Rectangle 30">
            <a:extLst>
              <a:ext uri="{FF2B5EF4-FFF2-40B4-BE49-F238E27FC236}">
                <a16:creationId xmlns:a16="http://schemas.microsoft.com/office/drawing/2014/main" id="{CF2AB964-3D8F-45A2-A8E9-784EA356B661}"/>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5"/>
          <p:cNvSpPr>
            <a:spLocks noGrp="1"/>
          </p:cNvSpPr>
          <p:nvPr>
            <p:ph type="body" sz="quarter" idx="10" hasCustomPrompt="1"/>
          </p:nvPr>
        </p:nvSpPr>
        <p:spPr>
          <a:xfrm>
            <a:off x="564164" y="990600"/>
            <a:ext cx="4655536" cy="4648200"/>
          </a:xfrm>
        </p:spPr>
        <p:txBody>
          <a:bodyPr anchor="ctr"/>
          <a:lstStyle>
            <a:lvl1pPr>
              <a:defRPr sz="3600" b="1">
                <a:solidFill>
                  <a:schemeClr val="bg1"/>
                </a:solidFill>
                <a:latin typeface="Meiryo UI" panose="020B0604030504040204" pitchFamily="50" charset="-128"/>
                <a:ea typeface="Meiryo UI" panose="020B0604030504040204" pitchFamily="50" charset="-128"/>
              </a:defRPr>
            </a:lvl1pPr>
          </a:lstStyle>
          <a:p>
            <a:pPr lvl="0"/>
            <a:r>
              <a:rPr lang="en-US" dirty="0"/>
              <a:t>Questions?</a:t>
            </a:r>
          </a:p>
        </p:txBody>
      </p:sp>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id="{4C2AB3CF-571C-4423-9A1D-D0F77785364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609E282-4F00-4AF5-B5F5-0AF74B8920B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Slide Number Placeholder 8">
            <a:extLst>
              <a:ext uri="{FF2B5EF4-FFF2-40B4-BE49-F238E27FC236}">
                <a16:creationId xmlns:a16="http://schemas.microsoft.com/office/drawing/2014/main" id="{8A3A953E-91DE-4FD2-B99C-EA1AA54B0205}"/>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13" name="Picture 3"/>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p:blipFill>
        <p:spPr bwMode="auto">
          <a:xfrm>
            <a:off x="11310079" y="5972653"/>
            <a:ext cx="554500" cy="71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81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20CF0-3EA3-4920-AEDA-35F8EBDEAB63}"/>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3541229" y="2260408"/>
            <a:ext cx="5109541" cy="1655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316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3" name="Rectangle 22"/>
          <p:cNvSpPr/>
          <p:nvPr userDrawn="1"/>
        </p:nvSpPr>
        <p:spPr>
          <a:xfrm>
            <a:off x="0" y="1"/>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2" name="Group 21"/>
          <p:cNvGrpSpPr/>
          <p:nvPr userDrawn="1"/>
        </p:nvGrpSpPr>
        <p:grpSpPr>
          <a:xfrm>
            <a:off x="0" y="0"/>
            <a:ext cx="12192000" cy="6858000"/>
            <a:chOff x="0" y="0"/>
            <a:chExt cx="9144000" cy="6858000"/>
          </a:xfrm>
        </p:grpSpPr>
        <p:cxnSp>
          <p:nvCxnSpPr>
            <p:cNvPr id="6" name="Straight Connector 5"/>
            <p:cNvCxnSpPr/>
            <p:nvPr userDrawn="1"/>
          </p:nvCxnSpPr>
          <p:spPr>
            <a:xfrm>
              <a:off x="220662"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132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03688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5753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8487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107113"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923337"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159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2027238"/>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838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0" y="564991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585946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4008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0" y="6632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userDrawn="1"/>
        </p:nvSpPr>
        <p:spPr>
          <a:xfrm>
            <a:off x="986557" y="596355"/>
            <a:ext cx="2694609" cy="1015663"/>
          </a:xfrm>
          <a:prstGeom prst="rect">
            <a:avLst/>
          </a:prstGeom>
          <a:noFill/>
        </p:spPr>
        <p:txBody>
          <a:bodyPr wrap="square" rtlCol="0">
            <a:spAutoFit/>
          </a:bodyPr>
          <a:lstStyle/>
          <a:p>
            <a:pPr defTabSz="457200"/>
            <a:r>
              <a:rPr lang="en-US" sz="6000" dirty="0">
                <a:solidFill>
                  <a:srgbClr val="1E3250"/>
                </a:solidFill>
                <a:latin typeface="Flama-Extrabold"/>
                <a:cs typeface="Flama-Extrabold"/>
              </a:rPr>
              <a:t>GRID</a:t>
            </a:r>
          </a:p>
        </p:txBody>
      </p:sp>
    </p:spTree>
    <p:extLst>
      <p:ext uri="{BB962C8B-B14F-4D97-AF65-F5344CB8AC3E}">
        <p14:creationId xmlns:p14="http://schemas.microsoft.com/office/powerpoint/2010/main" val="1969154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07193" y="404664"/>
            <a:ext cx="11375825" cy="387798"/>
          </a:xfrm>
          <a:prstGeom prst="rect">
            <a:avLst/>
          </a:prstGeom>
        </p:spPr>
        <p:txBody>
          <a:bodyPr/>
          <a:lstStyle>
            <a:lvl1pPr>
              <a:defRPr sz="2800">
                <a:latin typeface="BIZ UDPゴシック" panose="020B0400000000000000" pitchFamily="50" charset="-128"/>
                <a:ea typeface="BIZ UDPゴシック" panose="020B0400000000000000" pitchFamily="50" charset="-128"/>
              </a:defRPr>
            </a:lvl1pPr>
          </a:lstStyle>
          <a:p>
            <a:r>
              <a:rPr lang="ja-JP" altLang="en-US" noProof="0" dirty="0"/>
              <a:t>スライドタイトルスライドタイトルスライドタイトル</a:t>
            </a:r>
            <a:endParaRPr lang="en-US" noProof="0" dirty="0"/>
          </a:p>
        </p:txBody>
      </p:sp>
      <p:sp>
        <p:nvSpPr>
          <p:cNvPr id="3" name="フッター プレースホルダー 2">
            <a:extLst>
              <a:ext uri="{FF2B5EF4-FFF2-40B4-BE49-F238E27FC236}">
                <a16:creationId xmlns:a16="http://schemas.microsoft.com/office/drawing/2014/main" id="{21EA325E-29E4-458E-8798-D4F1E12932F4}"/>
              </a:ext>
            </a:extLst>
          </p:cNvPr>
          <p:cNvSpPr>
            <a:spLocks noGrp="1"/>
          </p:cNvSpPr>
          <p:nvPr>
            <p:ph type="ftr" sz="quarter" idx="10"/>
          </p:nvPr>
        </p:nvSpPr>
        <p:spPr/>
        <p:txBody>
          <a:bodyPr/>
          <a:lstStyle/>
          <a:p>
            <a:endParaRPr kumimoji="1" lang="ja-JP" altLang="en-US" dirty="0"/>
          </a:p>
        </p:txBody>
      </p:sp>
      <p:pic>
        <p:nvPicPr>
          <p:cNvPr id="4" name="Picture 3">
            <a:extLst>
              <a:ext uri="{FF2B5EF4-FFF2-40B4-BE49-F238E27FC236}">
                <a16:creationId xmlns:a16="http://schemas.microsoft.com/office/drawing/2014/main" id="{01D93E5E-D300-7A0C-1AA1-5EF24B935882}"/>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p:blipFill>
        <p:spPr bwMode="auto">
          <a:xfrm>
            <a:off x="11310079" y="5972653"/>
            <a:ext cx="554500" cy="7112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7">
            <a:extLst>
              <a:ext uri="{FF2B5EF4-FFF2-40B4-BE49-F238E27FC236}">
                <a16:creationId xmlns:a16="http://schemas.microsoft.com/office/drawing/2014/main" id="{9A0D6C53-3AA0-4F26-C250-34244E5D4864}"/>
              </a:ext>
            </a:extLst>
          </p:cNvPr>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74137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rtner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783E940-7FF3-46B1-97DE-C9370A200870}"/>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8DE2815-D1AB-4287-9FD4-878E91E640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914400" y="1371600"/>
            <a:ext cx="8432800" cy="4114800"/>
          </a:xfrm>
        </p:spPr>
        <p:txBody>
          <a:bodyPr anchor="ctr">
            <a:noAutofit/>
          </a:bodyPr>
          <a:lstStyle>
            <a:lvl1pPr algn="l">
              <a:defRPr sz="4000" b="0" i="0" cap="none"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 LONGER TITLE GOES HERE</a:t>
            </a:r>
          </a:p>
        </p:txBody>
      </p:sp>
      <p:sp>
        <p:nvSpPr>
          <p:cNvPr id="3" name="Rectangle 2">
            <a:extLst>
              <a:ext uri="{FF2B5EF4-FFF2-40B4-BE49-F238E27FC236}">
                <a16:creationId xmlns:a16="http://schemas.microsoft.com/office/drawing/2014/main" id="{3BAE8746-A4C8-401C-A8C1-6209A7698F44}"/>
              </a:ext>
            </a:extLst>
          </p:cNvPr>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Picture Placeholder 5">
            <a:extLst>
              <a:ext uri="{FF2B5EF4-FFF2-40B4-BE49-F238E27FC236}">
                <a16:creationId xmlns:a16="http://schemas.microsoft.com/office/drawing/2014/main" id="{F1F60866-FB12-4C7F-89FD-469EACD77C7B}"/>
              </a:ext>
            </a:extLst>
          </p:cNvPr>
          <p:cNvSpPr>
            <a:spLocks noGrp="1"/>
          </p:cNvSpPr>
          <p:nvPr>
            <p:ph type="pic" sz="quarter" idx="11"/>
          </p:nvPr>
        </p:nvSpPr>
        <p:spPr>
          <a:xfrm>
            <a:off x="2103008" y="6324600"/>
            <a:ext cx="1434290" cy="381000"/>
          </a:xfrm>
        </p:spPr>
        <p:txBody>
          <a:bodyPr/>
          <a:lstStyle>
            <a:lvl1pPr>
              <a:defRPr sz="1200"/>
            </a:lvl1pPr>
          </a:lstStyle>
          <a:p>
            <a:endParaRPr lang="en-GB"/>
          </a:p>
        </p:txBody>
      </p:sp>
      <p:sp>
        <p:nvSpPr>
          <p:cNvPr id="10" name="Picture Placeholder 5">
            <a:extLst>
              <a:ext uri="{FF2B5EF4-FFF2-40B4-BE49-F238E27FC236}">
                <a16:creationId xmlns:a16="http://schemas.microsoft.com/office/drawing/2014/main" id="{47D3ABB4-8B4E-486D-99FA-648D1B4C9CF0}"/>
              </a:ext>
            </a:extLst>
          </p:cNvPr>
          <p:cNvSpPr>
            <a:spLocks noGrp="1"/>
          </p:cNvSpPr>
          <p:nvPr>
            <p:ph type="pic" sz="quarter" idx="12"/>
          </p:nvPr>
        </p:nvSpPr>
        <p:spPr>
          <a:xfrm>
            <a:off x="3759896" y="6324600"/>
            <a:ext cx="1434290" cy="381000"/>
          </a:xfrm>
        </p:spPr>
        <p:txBody>
          <a:bodyPr/>
          <a:lstStyle>
            <a:lvl1pPr>
              <a:defRPr sz="1200"/>
            </a:lvl1pPr>
          </a:lstStyle>
          <a:p>
            <a:endParaRPr lang="en-GB" dirty="0"/>
          </a:p>
        </p:txBody>
      </p:sp>
      <p:sp>
        <p:nvSpPr>
          <p:cNvPr id="11" name="Picture Placeholder 5">
            <a:extLst>
              <a:ext uri="{FF2B5EF4-FFF2-40B4-BE49-F238E27FC236}">
                <a16:creationId xmlns:a16="http://schemas.microsoft.com/office/drawing/2014/main" id="{F2CE03D9-14EE-4BEB-864F-DA23C599F486}"/>
              </a:ext>
            </a:extLst>
          </p:cNvPr>
          <p:cNvSpPr>
            <a:spLocks noGrp="1"/>
          </p:cNvSpPr>
          <p:nvPr>
            <p:ph type="pic" sz="quarter" idx="13"/>
          </p:nvPr>
        </p:nvSpPr>
        <p:spPr>
          <a:xfrm>
            <a:off x="5416784" y="6324600"/>
            <a:ext cx="1434290" cy="381000"/>
          </a:xfrm>
        </p:spPr>
        <p:txBody>
          <a:bodyPr/>
          <a:lstStyle>
            <a:lvl1pPr>
              <a:defRPr sz="1200"/>
            </a:lvl1pPr>
          </a:lstStyle>
          <a:p>
            <a:endParaRPr lang="en-GB"/>
          </a:p>
        </p:txBody>
      </p:sp>
      <p:sp>
        <p:nvSpPr>
          <p:cNvPr id="12" name="Picture Placeholder 5">
            <a:extLst>
              <a:ext uri="{FF2B5EF4-FFF2-40B4-BE49-F238E27FC236}">
                <a16:creationId xmlns:a16="http://schemas.microsoft.com/office/drawing/2014/main" id="{0FFD9BCB-923A-4F9A-A712-B3BE46C1CD6C}"/>
              </a:ext>
            </a:extLst>
          </p:cNvPr>
          <p:cNvSpPr>
            <a:spLocks noGrp="1"/>
          </p:cNvSpPr>
          <p:nvPr>
            <p:ph type="pic" sz="quarter" idx="14"/>
          </p:nvPr>
        </p:nvSpPr>
        <p:spPr>
          <a:xfrm>
            <a:off x="7073672" y="6324600"/>
            <a:ext cx="1434290" cy="381000"/>
          </a:xfrm>
        </p:spPr>
        <p:txBody>
          <a:bodyPr/>
          <a:lstStyle>
            <a:lvl1pPr>
              <a:defRPr sz="1200"/>
            </a:lvl1pPr>
          </a:lstStyle>
          <a:p>
            <a:endParaRPr lang="en-GB" dirty="0"/>
          </a:p>
        </p:txBody>
      </p:sp>
      <p:sp>
        <p:nvSpPr>
          <p:cNvPr id="13" name="Picture Placeholder 5">
            <a:extLst>
              <a:ext uri="{FF2B5EF4-FFF2-40B4-BE49-F238E27FC236}">
                <a16:creationId xmlns:a16="http://schemas.microsoft.com/office/drawing/2014/main" id="{7CDA3725-0B55-460C-9E1E-DF4E8BE35DB0}"/>
              </a:ext>
            </a:extLst>
          </p:cNvPr>
          <p:cNvSpPr>
            <a:spLocks noGrp="1"/>
          </p:cNvSpPr>
          <p:nvPr>
            <p:ph type="pic" sz="quarter" idx="15"/>
          </p:nvPr>
        </p:nvSpPr>
        <p:spPr>
          <a:xfrm>
            <a:off x="10387446" y="6324600"/>
            <a:ext cx="1434290" cy="381000"/>
          </a:xfrm>
        </p:spPr>
        <p:txBody>
          <a:bodyPr/>
          <a:lstStyle>
            <a:lvl1pPr>
              <a:defRPr sz="1200"/>
            </a:lvl1pPr>
          </a:lstStyle>
          <a:p>
            <a:endParaRPr lang="en-GB" dirty="0"/>
          </a:p>
        </p:txBody>
      </p:sp>
      <p:sp>
        <p:nvSpPr>
          <p:cNvPr id="17" name="Picture Placeholder 5">
            <a:extLst>
              <a:ext uri="{FF2B5EF4-FFF2-40B4-BE49-F238E27FC236}">
                <a16:creationId xmlns:a16="http://schemas.microsoft.com/office/drawing/2014/main" id="{B4CE06B9-B03D-45B7-815F-9EFE78664780}"/>
              </a:ext>
            </a:extLst>
          </p:cNvPr>
          <p:cNvSpPr>
            <a:spLocks noGrp="1"/>
          </p:cNvSpPr>
          <p:nvPr>
            <p:ph type="pic" sz="quarter" idx="16"/>
          </p:nvPr>
        </p:nvSpPr>
        <p:spPr>
          <a:xfrm>
            <a:off x="446120" y="6324600"/>
            <a:ext cx="1434290" cy="381000"/>
          </a:xfrm>
        </p:spPr>
        <p:txBody>
          <a:bodyPr/>
          <a:lstStyle>
            <a:lvl1pPr>
              <a:defRPr sz="1200"/>
            </a:lvl1pPr>
          </a:lstStyle>
          <a:p>
            <a:endParaRPr lang="en-GB"/>
          </a:p>
        </p:txBody>
      </p:sp>
      <p:sp>
        <p:nvSpPr>
          <p:cNvPr id="21" name="Picture Placeholder 4">
            <a:extLst>
              <a:ext uri="{FF2B5EF4-FFF2-40B4-BE49-F238E27FC236}">
                <a16:creationId xmlns:a16="http://schemas.microsoft.com/office/drawing/2014/main" id="{B818ACBE-4CBA-4524-B6A2-AFB3D7C5BC63}"/>
              </a:ext>
            </a:extLst>
          </p:cNvPr>
          <p:cNvSpPr>
            <a:spLocks noGrp="1"/>
          </p:cNvSpPr>
          <p:nvPr>
            <p:ph type="pic" sz="quarter" idx="19"/>
          </p:nvPr>
        </p:nvSpPr>
        <p:spPr>
          <a:xfrm>
            <a:off x="8724900" y="6324600"/>
            <a:ext cx="1447800" cy="381000"/>
          </a:xfrm>
        </p:spPr>
        <p:txBody>
          <a:bodyPr/>
          <a:lstStyle>
            <a:lvl1pPr>
              <a:defRPr sz="1200"/>
            </a:lvl1pPr>
          </a:lstStyle>
          <a:p>
            <a:endParaRPr lang="en-GB" dirty="0"/>
          </a:p>
        </p:txBody>
      </p:sp>
    </p:spTree>
    <p:extLst>
      <p:ext uri="{BB962C8B-B14F-4D97-AF65-F5344CB8AC3E}">
        <p14:creationId xmlns:p14="http://schemas.microsoft.com/office/powerpoint/2010/main" val="39963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3A8B2B-B725-4E45-A20A-6155DC459B39}"/>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BB45278-0334-4B72-A470-C9A43D4E06A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1"/>
          <p:cNvSpPr>
            <a:spLocks noGrp="1"/>
          </p:cNvSpPr>
          <p:nvPr>
            <p:ph type="ctrTitle" hasCustomPrompt="1"/>
          </p:nvPr>
        </p:nvSpPr>
        <p:spPr>
          <a:xfrm>
            <a:off x="575094" y="691755"/>
            <a:ext cx="11033082" cy="603646"/>
          </a:xfrm>
        </p:spPr>
        <p:txBody>
          <a:bodyPr anchor="t">
            <a:noAutofit/>
          </a:bodyPr>
          <a:lstStyle>
            <a:lvl1pPr algn="l">
              <a:defRPr sz="32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Presenters</a:t>
            </a:r>
          </a:p>
        </p:txBody>
      </p:sp>
      <p:sp>
        <p:nvSpPr>
          <p:cNvPr id="4" name="Subtitle 2"/>
          <p:cNvSpPr>
            <a:spLocks noGrp="1"/>
          </p:cNvSpPr>
          <p:nvPr>
            <p:ph type="subTitle" idx="1" hasCustomPrompt="1"/>
          </p:nvPr>
        </p:nvSpPr>
        <p:spPr>
          <a:xfrm>
            <a:off x="575094" y="1379796"/>
            <a:ext cx="11033082" cy="4792409"/>
          </a:xfrm>
        </p:spPr>
        <p:txBody>
          <a:bodyPr>
            <a:noAutofit/>
          </a:bodyPr>
          <a:lstStyle>
            <a:lvl1pPr marL="342900" indent="-342900" algn="l">
              <a:lnSpc>
                <a:spcPct val="90000"/>
              </a:lnSpc>
              <a:buFont typeface="Wingdings" panose="05000000000000000000" pitchFamily="2" charset="2"/>
              <a:buChar char="l"/>
              <a:defRPr sz="2400" b="0" i="0" cap="none">
                <a:solidFill>
                  <a:srgbClr val="1E3250"/>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a:buFont typeface="Arial" panose="020B0604020202020204" pitchFamily="34" charset="0"/>
              <a:buChar char="•"/>
              <a:defRPr>
                <a:solidFill>
                  <a:schemeClr val="tx1">
                    <a:tint val="75000"/>
                  </a:schemeClr>
                </a:solidFill>
              </a:defRPr>
            </a:lvl2pPr>
            <a:lvl3pPr marL="1200150" indent="-285750" algn="l">
              <a:buFont typeface="Wingdings" panose="05000000000000000000" pitchFamily="2" charset="2"/>
              <a:buChar char="ü"/>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a:p>
            <a:pPr lvl="1"/>
            <a:r>
              <a:rPr lang="en-US" dirty="0" err="1"/>
              <a:t>Ccccccccccccccc</a:t>
            </a:r>
            <a:endParaRPr lang="en-US" dirty="0"/>
          </a:p>
          <a:p>
            <a:pPr lvl="2"/>
            <a:r>
              <a:rPr lang="en-US" dirty="0" err="1"/>
              <a:t>ccccccccccc</a:t>
            </a:r>
            <a:endParaRPr lang="en-US" dirty="0"/>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Slide Number Placeholder 8">
            <a:extLst>
              <a:ext uri="{FF2B5EF4-FFF2-40B4-BE49-F238E27FC236}">
                <a16:creationId xmlns:a16="http://schemas.microsoft.com/office/drawing/2014/main" id="{32F28AC7-C077-479F-98BF-AFE339D5E09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Tree>
    <p:extLst>
      <p:ext uri="{BB962C8B-B14F-4D97-AF65-F5344CB8AC3E}">
        <p14:creationId xmlns:p14="http://schemas.microsoft.com/office/powerpoint/2010/main" val="42059979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F68F7D0-CBE4-4E4B-97F5-82A4548333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226" r="5280" b="24610"/>
          <a:stretch/>
        </p:blipFill>
        <p:spPr>
          <a:xfrm>
            <a:off x="0" y="152400"/>
            <a:ext cx="4064007" cy="6705600"/>
          </a:xfrm>
          <a:prstGeom prst="rect">
            <a:avLst/>
          </a:prstGeom>
        </p:spPr>
      </p:pic>
      <p:sp>
        <p:nvSpPr>
          <p:cNvPr id="2" name="Title 1"/>
          <p:cNvSpPr>
            <a:spLocks noGrp="1"/>
          </p:cNvSpPr>
          <p:nvPr>
            <p:ph type="title" hasCustomPrompt="1"/>
          </p:nvPr>
        </p:nvSpPr>
        <p:spPr>
          <a:xfrm>
            <a:off x="4626535" y="838209"/>
            <a:ext cx="7159071" cy="915987"/>
          </a:xfrm>
        </p:spPr>
        <p:txBody>
          <a:bodyPr/>
          <a:lstStyle>
            <a:lvl1pPr>
              <a:defRPr>
                <a:solidFill>
                  <a:schemeClr val="tx1"/>
                </a:solidFill>
                <a:latin typeface="Meiryo UI" panose="020B0604030504040204" pitchFamily="50" charset="-128"/>
                <a:ea typeface="Meiryo UI" panose="020B0604030504040204" pitchFamily="50" charset="-128"/>
              </a:defRPr>
            </a:lvl1pPr>
          </a:lstStyle>
          <a:p>
            <a:r>
              <a:rPr lang="en-US" dirty="0">
                <a:solidFill>
                  <a:srgbClr val="1B2352"/>
                </a:solidFill>
                <a:latin typeface="Flama-Extrabold"/>
                <a:cs typeface="Flama-Extrabold"/>
              </a:rPr>
              <a:t>TITLE</a:t>
            </a:r>
            <a:br>
              <a:rPr lang="en-US" dirty="0">
                <a:solidFill>
                  <a:srgbClr val="1B2352"/>
                </a:solidFill>
                <a:latin typeface="Flama-Extrabold"/>
                <a:cs typeface="Flama-Extrabold"/>
              </a:rPr>
            </a:br>
            <a:r>
              <a:rPr lang="en-US" dirty="0">
                <a:solidFill>
                  <a:srgbClr val="699CC6"/>
                </a:solidFill>
                <a:latin typeface="Flama-Extrabold"/>
                <a:cs typeface="Flama-Extrabold"/>
              </a:rPr>
              <a:t>TEXT</a:t>
            </a:r>
            <a:endParaRPr lang="en-US" dirty="0"/>
          </a:p>
        </p:txBody>
      </p:sp>
      <p:sp>
        <p:nvSpPr>
          <p:cNvPr id="4" name="Rectangle 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5" name="Content Placeholder 2"/>
          <p:cNvSpPr>
            <a:spLocks noGrp="1"/>
          </p:cNvSpPr>
          <p:nvPr>
            <p:ph sz="half" idx="1" hasCustomPrompt="1"/>
          </p:nvPr>
        </p:nvSpPr>
        <p:spPr>
          <a:xfrm>
            <a:off x="4589798" y="2057400"/>
            <a:ext cx="7310101" cy="3581400"/>
          </a:xfrm>
        </p:spPr>
        <p:txBody>
          <a:bodyPr>
            <a:noAutofit/>
          </a:bodyPr>
          <a:lstStyle>
            <a:lvl1pPr marL="342900" indent="-342900">
              <a:lnSpc>
                <a:spcPct val="150000"/>
              </a:lnSpc>
              <a:buClr>
                <a:schemeClr val="bg2"/>
              </a:buClr>
              <a:buFont typeface="+mj-lt"/>
              <a:buAutoNum type="arabicPeriod"/>
              <a:defRPr sz="1800">
                <a:latin typeface="Meiryo UI" panose="020B0604030504040204" pitchFamily="50" charset="-128"/>
                <a:ea typeface="Meiryo UI" panose="020B0604030504040204" pitchFamily="50" charset="-128"/>
              </a:defRPr>
            </a:lvl1pPr>
            <a:lvl2pPr marL="287338" indent="0">
              <a:lnSpc>
                <a:spcPct val="150000"/>
              </a:lnSpc>
              <a:buFont typeface="+mj-lt"/>
              <a:buNone/>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p:txBody>
      </p:sp>
      <p:sp>
        <p:nvSpPr>
          <p:cNvPr id="11" name="Rectangle 10">
            <a:extLst>
              <a:ext uri="{FF2B5EF4-FFF2-40B4-BE49-F238E27FC236}">
                <a16:creationId xmlns:a16="http://schemas.microsoft.com/office/drawing/2014/main" id="{36D7288B-97AF-4A40-AC85-26F772631070}"/>
              </a:ext>
            </a:extLst>
          </p:cNvPr>
          <p:cNvSpPr/>
          <p:nvPr userDrawn="1"/>
        </p:nvSpPr>
        <p:spPr>
          <a:xfrm>
            <a:off x="6" y="152400"/>
            <a:ext cx="4064001" cy="67056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a:extLst>
              <a:ext uri="{FF2B5EF4-FFF2-40B4-BE49-F238E27FC236}">
                <a16:creationId xmlns:a16="http://schemas.microsoft.com/office/drawing/2014/main" id="{3D2DB4C5-31D3-4D2F-B832-B2429AC473F4}"/>
              </a:ext>
            </a:extLst>
          </p:cNvPr>
          <p:cNvSpPr/>
          <p:nvPr userDrawn="1"/>
        </p:nvSpPr>
        <p:spPr>
          <a:xfrm>
            <a:off x="194199" y="6328298"/>
            <a:ext cx="339201" cy="33920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1925C6E-84FF-49BB-B0F8-2A84820981C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7A4DB7CA-1481-4098-976C-0FA990F72ABF}"/>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2051" name="Picture 3"/>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p:blipFill>
        <p:spPr bwMode="auto">
          <a:xfrm>
            <a:off x="11310079" y="5972653"/>
            <a:ext cx="554500" cy="7112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rotWithShape="1">
          <a:blip r:embed="rId4" cstate="hqprint">
            <a:extLst>
              <a:ext uri="{28A0092B-C50C-407E-A947-70E740481C1C}">
                <a14:useLocalDpi xmlns:a14="http://schemas.microsoft.com/office/drawing/2010/main" val="0"/>
              </a:ext>
            </a:extLst>
          </a:blip>
          <a:srcRect t="1397" b="19509"/>
          <a:stretch/>
        </p:blipFill>
        <p:spPr>
          <a:xfrm>
            <a:off x="1302895" y="646596"/>
            <a:ext cx="1458222" cy="5424240"/>
          </a:xfrm>
          <a:prstGeom prst="rect">
            <a:avLst/>
          </a:prstGeom>
        </p:spPr>
      </p:pic>
    </p:spTree>
    <p:extLst>
      <p:ext uri="{BB962C8B-B14F-4D97-AF65-F5344CB8AC3E}">
        <p14:creationId xmlns:p14="http://schemas.microsoft.com/office/powerpoint/2010/main" val="110398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DGs">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a16="http://schemas.microsoft.com/office/drawing/2014/main" id="{5EFA3F8E-8AF4-4FBA-8729-EE7EFB83BA9B}"/>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4302F9-B1CD-4013-8E7B-959294E5886B}"/>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Slide Number Placeholder 8">
            <a:extLst>
              <a:ext uri="{FF2B5EF4-FFF2-40B4-BE49-F238E27FC236}">
                <a16:creationId xmlns:a16="http://schemas.microsoft.com/office/drawing/2014/main" id="{B663B8C4-6843-499B-B303-9D312427843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23" name="Picture Placeholder 3">
            <a:extLst>
              <a:ext uri="{FF2B5EF4-FFF2-40B4-BE49-F238E27FC236}">
                <a16:creationId xmlns:a16="http://schemas.microsoft.com/office/drawing/2014/main" id="{BADF575C-C9B1-4CAD-BD77-EADD9900E1F7}"/>
              </a:ext>
            </a:extLst>
          </p:cNvPr>
          <p:cNvSpPr>
            <a:spLocks noGrp="1"/>
          </p:cNvSpPr>
          <p:nvPr>
            <p:ph type="pic" sz="quarter" idx="11"/>
          </p:nvPr>
        </p:nvSpPr>
        <p:spPr>
          <a:xfrm>
            <a:off x="5700712" y="2996610"/>
            <a:ext cx="2641555" cy="2642190"/>
          </a:xfrm>
          <a:solidFill>
            <a:schemeClr val="accent1">
              <a:lumMod val="20000"/>
              <a:lumOff val="80000"/>
            </a:schemeClr>
          </a:solidFill>
        </p:spPr>
        <p:txBody>
          <a:bodyPr/>
          <a:lstStyle/>
          <a:p>
            <a:endParaRPr lang="en-GB"/>
          </a:p>
        </p:txBody>
      </p:sp>
      <p:sp>
        <p:nvSpPr>
          <p:cNvPr id="24" name="Picture Placeholder 7">
            <a:extLst>
              <a:ext uri="{FF2B5EF4-FFF2-40B4-BE49-F238E27FC236}">
                <a16:creationId xmlns:a16="http://schemas.microsoft.com/office/drawing/2014/main" id="{7955CB05-D376-411D-9866-216924BB3A3B}"/>
              </a:ext>
            </a:extLst>
          </p:cNvPr>
          <p:cNvSpPr>
            <a:spLocks noGrp="1"/>
          </p:cNvSpPr>
          <p:nvPr>
            <p:ph type="pic" sz="quarter" idx="12"/>
          </p:nvPr>
        </p:nvSpPr>
        <p:spPr>
          <a:xfrm>
            <a:off x="7705056" y="1600166"/>
            <a:ext cx="1274421" cy="1274625"/>
          </a:xfrm>
          <a:solidFill>
            <a:schemeClr val="accent1">
              <a:lumMod val="20000"/>
              <a:lumOff val="80000"/>
            </a:schemeClr>
          </a:solidFill>
        </p:spPr>
        <p:txBody>
          <a:bodyPr/>
          <a:lstStyle/>
          <a:p>
            <a:endParaRPr lang="en-GB"/>
          </a:p>
        </p:txBody>
      </p:sp>
      <p:sp>
        <p:nvSpPr>
          <p:cNvPr id="25" name="Picture Placeholder 9">
            <a:extLst>
              <a:ext uri="{FF2B5EF4-FFF2-40B4-BE49-F238E27FC236}">
                <a16:creationId xmlns:a16="http://schemas.microsoft.com/office/drawing/2014/main" id="{3DE9A61D-9608-41FD-8E00-7A748904DADE}"/>
              </a:ext>
            </a:extLst>
          </p:cNvPr>
          <p:cNvSpPr>
            <a:spLocks noGrp="1"/>
          </p:cNvSpPr>
          <p:nvPr>
            <p:ph type="pic" sz="quarter" idx="13"/>
          </p:nvPr>
        </p:nvSpPr>
        <p:spPr>
          <a:xfrm>
            <a:off x="8501586" y="2996610"/>
            <a:ext cx="1770312" cy="1770312"/>
          </a:xfrm>
          <a:solidFill>
            <a:schemeClr val="accent1">
              <a:lumMod val="20000"/>
              <a:lumOff val="80000"/>
            </a:schemeClr>
          </a:solidFill>
        </p:spPr>
        <p:txBody>
          <a:bodyPr/>
          <a:lstStyle/>
          <a:p>
            <a:endParaRPr lang="en-GB" dirty="0"/>
          </a:p>
        </p:txBody>
      </p:sp>
      <p:sp>
        <p:nvSpPr>
          <p:cNvPr id="26" name="Rectangle 25">
            <a:extLst>
              <a:ext uri="{FF2B5EF4-FFF2-40B4-BE49-F238E27FC236}">
                <a16:creationId xmlns:a16="http://schemas.microsoft.com/office/drawing/2014/main" id="{52E0AAF6-B865-4047-B6A7-D782DAFE8777}"/>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 Placeholder 5">
            <a:extLst>
              <a:ext uri="{FF2B5EF4-FFF2-40B4-BE49-F238E27FC236}">
                <a16:creationId xmlns:a16="http://schemas.microsoft.com/office/drawing/2014/main" id="{A1AE3668-C9B2-4753-8E8F-2FCCD56C89F1}"/>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eiryo UI" panose="020B0604030504040204" pitchFamily="50" charset="-128"/>
                <a:ea typeface="Meiryo UI" panose="020B0604030504040204" pitchFamily="50" charset="-128"/>
              </a:defRPr>
            </a:lvl1pPr>
          </a:lstStyle>
          <a:p>
            <a:pPr lvl="0"/>
            <a:r>
              <a:rPr lang="en-US" dirty="0"/>
              <a:t>EDIT MASTER TEXT STYLES</a:t>
            </a:r>
          </a:p>
        </p:txBody>
      </p:sp>
      <p:sp>
        <p:nvSpPr>
          <p:cNvPr id="28" name="Picture Placeholder 3">
            <a:extLst>
              <a:ext uri="{FF2B5EF4-FFF2-40B4-BE49-F238E27FC236}">
                <a16:creationId xmlns:a16="http://schemas.microsoft.com/office/drawing/2014/main" id="{DDB4C899-D534-4CE0-A336-57D64E3088FF}"/>
              </a:ext>
            </a:extLst>
          </p:cNvPr>
          <p:cNvSpPr>
            <a:spLocks noGrp="1"/>
          </p:cNvSpPr>
          <p:nvPr>
            <p:ph type="pic" sz="quarter" idx="14"/>
          </p:nvPr>
        </p:nvSpPr>
        <p:spPr>
          <a:xfrm>
            <a:off x="5700712" y="990600"/>
            <a:ext cx="1883738" cy="1884191"/>
          </a:xfrm>
          <a:solidFill>
            <a:schemeClr val="accent1">
              <a:lumMod val="20000"/>
              <a:lumOff val="80000"/>
            </a:schemeClr>
          </a:solidFill>
        </p:spPr>
        <p:txBody>
          <a:bodyPr/>
          <a:lstStyle/>
          <a:p>
            <a:endParaRPr lang="en-GB"/>
          </a:p>
        </p:txBody>
      </p:sp>
      <p:pic>
        <p:nvPicPr>
          <p:cNvPr id="15" name="Picture 3"/>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p:blipFill>
        <p:spPr bwMode="auto">
          <a:xfrm>
            <a:off x="11310079" y="5972653"/>
            <a:ext cx="554500" cy="71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09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0" name="Rectangle 19"/>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2" name="Rectangle 21"/>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3" name="Rectangle 22"/>
          <p:cNvSpPr/>
          <p:nvPr userDrawn="1"/>
        </p:nvSpPr>
        <p:spPr>
          <a:xfrm>
            <a:off x="8501585"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4" name="Rectangle 23"/>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D9BCF126-1A45-4323-A884-8B0FB46BBEA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C3353D7-84D2-4450-8907-564FE29182B2}"/>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Slide Number Placeholder 8">
            <a:extLst>
              <a:ext uri="{FF2B5EF4-FFF2-40B4-BE49-F238E27FC236}">
                <a16:creationId xmlns:a16="http://schemas.microsoft.com/office/drawing/2014/main" id="{60CA5766-F02A-40F7-8085-E575E479649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33" name="Rectangle 32">
            <a:extLst>
              <a:ext uri="{FF2B5EF4-FFF2-40B4-BE49-F238E27FC236}">
                <a16:creationId xmlns:a16="http://schemas.microsoft.com/office/drawing/2014/main" id="{CC909508-71D4-4C94-A0C4-459A2B3059ED}"/>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 Placeholder 5">
            <a:extLst>
              <a:ext uri="{FF2B5EF4-FFF2-40B4-BE49-F238E27FC236}">
                <a16:creationId xmlns:a16="http://schemas.microsoft.com/office/drawing/2014/main" id="{8EA06FF1-9AEF-4DB4-9E37-EB585127DD90}"/>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eiryo UI" panose="020B0604030504040204" pitchFamily="50" charset="-128"/>
                <a:ea typeface="Meiryo UI" panose="020B0604030504040204" pitchFamily="50" charset="-128"/>
              </a:defRPr>
            </a:lvl1pPr>
          </a:lstStyle>
          <a:p>
            <a:pPr lvl="0"/>
            <a:r>
              <a:rPr lang="en-US" dirty="0"/>
              <a:t>EDIT MASTER TEXT STYLES</a:t>
            </a:r>
          </a:p>
        </p:txBody>
      </p:sp>
      <p:pic>
        <p:nvPicPr>
          <p:cNvPr id="15" name="Picture 3"/>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p:blipFill>
        <p:spPr bwMode="auto">
          <a:xfrm>
            <a:off x="11310079" y="5972653"/>
            <a:ext cx="554500" cy="71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Body">
    <p:bg>
      <p:bgRef idx="1001">
        <a:schemeClr val="bg1"/>
      </p:bgRef>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4" name="Subtitle 2"/>
          <p:cNvSpPr>
            <a:spLocks noGrp="1"/>
          </p:cNvSpPr>
          <p:nvPr>
            <p:ph type="subTitle" idx="1" hasCustomPrompt="1"/>
          </p:nvPr>
        </p:nvSpPr>
        <p:spPr>
          <a:xfrm>
            <a:off x="575094" y="1379796"/>
            <a:ext cx="11172406" cy="4792409"/>
          </a:xfrm>
        </p:spPr>
        <p:txBody>
          <a:bodyPr>
            <a:noAutofit/>
          </a:bodyPr>
          <a:lstStyle>
            <a:lvl1pPr marL="342900" indent="-342900" algn="l">
              <a:lnSpc>
                <a:spcPct val="90000"/>
              </a:lnSpc>
              <a:buFont typeface="Wingdings" panose="05000000000000000000" pitchFamily="2" charset="2"/>
              <a:buChar char="l"/>
              <a:defRPr sz="2000" b="0" i="0" cap="none">
                <a:solidFill>
                  <a:srgbClr val="1E3250"/>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a:buFont typeface="Arial" panose="020B0604020202020204" pitchFamily="34" charset="0"/>
              <a:buChar char="•"/>
              <a:defRPr>
                <a:solidFill>
                  <a:schemeClr val="tx1">
                    <a:tint val="75000"/>
                  </a:schemeClr>
                </a:solidFill>
              </a:defRPr>
            </a:lvl2pPr>
            <a:lvl3pPr marL="1200150" indent="-285750" algn="l">
              <a:buFont typeface="Wingdings" panose="05000000000000000000" pitchFamily="2" charset="2"/>
              <a:buChar char="ü"/>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a:p>
            <a:pPr lvl="1"/>
            <a:r>
              <a:rPr lang="en-US" dirty="0" err="1"/>
              <a:t>Nnnnnnnnnnnnnnnnnnnn</a:t>
            </a:r>
            <a:endParaRPr lang="en-US" dirty="0"/>
          </a:p>
          <a:p>
            <a:pPr lvl="2"/>
            <a:r>
              <a:rPr lang="en-US" dirty="0" err="1"/>
              <a:t>Mmmmmmmmmmmmmmm</a:t>
            </a:r>
            <a:endParaRPr lang="en-US" dirty="0"/>
          </a:p>
          <a:p>
            <a:pPr lvl="2"/>
            <a:r>
              <a:rPr lang="en-US" dirty="0" err="1"/>
              <a:t>kkkkkkkkkkkkkkkkkk</a:t>
            </a:r>
            <a:endParaRPr lang="en-US" dirty="0"/>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131148DF-03E7-4D76-AF0C-AF66DADBC77F}"/>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AC561ECD-F245-454A-AF50-5DBC4E36D95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Tree>
    <p:extLst>
      <p:ext uri="{BB962C8B-B14F-4D97-AF65-F5344CB8AC3E}">
        <p14:creationId xmlns:p14="http://schemas.microsoft.com/office/powerpoint/2010/main" val="6163588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D0A764D-A63E-4DD4-BE15-A047D8393E78}"/>
              </a:ext>
            </a:extLst>
          </p:cNvPr>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AD17A550-1D96-4F3B-B785-DC79A6BFF59A}"/>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8E965A7-FB3E-4C18-B856-336B55D2A8F5}"/>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BB3EF80F-DEB0-4F21-B5DC-3DDA63D6B6D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7" name="Media Placeholder 4">
            <a:extLst>
              <a:ext uri="{FF2B5EF4-FFF2-40B4-BE49-F238E27FC236}">
                <a16:creationId xmlns:a16="http://schemas.microsoft.com/office/drawing/2014/main" id="{EFB354F1-D55D-4B91-A7C1-14F30A76A174}"/>
              </a:ext>
            </a:extLst>
          </p:cNvPr>
          <p:cNvSpPr>
            <a:spLocks noGrp="1"/>
          </p:cNvSpPr>
          <p:nvPr>
            <p:ph type="media" sz="quarter" idx="10"/>
          </p:nvPr>
        </p:nvSpPr>
        <p:spPr>
          <a:xfrm>
            <a:off x="575094" y="1371600"/>
            <a:ext cx="11172405" cy="4821238"/>
          </a:xfrm>
          <a:ln w="28575">
            <a:solidFill>
              <a:schemeClr val="bg2"/>
            </a:solidFill>
          </a:ln>
        </p:spPr>
        <p:txBody>
          <a:bodyPr/>
          <a:lstStyle>
            <a:lvl1pPr>
              <a:defRPr>
                <a:latin typeface="Meiryo UI" panose="020B0604030504040204" pitchFamily="50" charset="-128"/>
                <a:ea typeface="Meiryo UI" panose="020B0604030504040204" pitchFamily="50" charset="-128"/>
              </a:defRPr>
            </a:lvl1pPr>
          </a:lstStyle>
          <a:p>
            <a:endParaRPr lang="en-GB"/>
          </a:p>
        </p:txBody>
      </p:sp>
    </p:spTree>
    <p:extLst>
      <p:ext uri="{BB962C8B-B14F-4D97-AF65-F5344CB8AC3E}">
        <p14:creationId xmlns:p14="http://schemas.microsoft.com/office/powerpoint/2010/main" val="7377618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 2 column">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6400800" y="691755"/>
            <a:ext cx="5080000" cy="5480450"/>
          </a:xfrm>
        </p:spPr>
        <p:txBody>
          <a:bodyPr/>
          <a:lstStyle>
            <a:lvl1pPr>
              <a:defRPr sz="1800">
                <a:latin typeface="Meiryo UI" panose="020B0604030504040204" pitchFamily="50" charset="-128"/>
                <a:ea typeface="Meiryo UI" panose="020B0604030504040204" pitchFamily="50" charset="-128"/>
              </a:defRPr>
            </a:lvl1pPr>
            <a:lvl2pPr>
              <a:defRPr sz="1600">
                <a:latin typeface="Meiryo UI" panose="020B0604030504040204" pitchFamily="50" charset="-128"/>
                <a:ea typeface="Meiryo UI" panose="020B0604030504040204" pitchFamily="50" charset="-128"/>
              </a:defRPr>
            </a:lvl2pPr>
            <a:lvl3pPr>
              <a:defRPr sz="1200">
                <a:latin typeface="Meiryo UI" panose="020B0604030504040204" pitchFamily="50" charset="-128"/>
                <a:ea typeface="Meiryo UI" panose="020B0604030504040204" pitchFamily="50" charset="-128"/>
              </a:defRPr>
            </a:lvl3pPr>
            <a:lvl4pPr>
              <a:defRPr sz="1100">
                <a:latin typeface="Meiryo UI" panose="020B0604030504040204" pitchFamily="50" charset="-128"/>
                <a:ea typeface="Meiryo UI" panose="020B0604030504040204" pitchFamily="50" charset="-128"/>
              </a:defRPr>
            </a:lvl4pPr>
            <a:lvl5pPr>
              <a:defRPr sz="1100">
                <a:latin typeface="Meiryo UI" panose="020B0604030504040204" pitchFamily="50" charset="-128"/>
                <a:ea typeface="Meiryo UI" panose="020B0604030504040204" pitchFamily="50" charset="-12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1C9EA62D-1338-4E32-B1A9-82F0FF1EA2D3}"/>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7D47DF8-DD2A-42E6-8B13-F13B0BE0E75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57C5FFB4-66FA-4FDC-B912-386673C237C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6" name="Title 1">
            <a:extLst>
              <a:ext uri="{FF2B5EF4-FFF2-40B4-BE49-F238E27FC236}">
                <a16:creationId xmlns:a16="http://schemas.microsoft.com/office/drawing/2014/main" id="{552AC8C5-4BEE-40A4-8A13-A5FB96859B82}"/>
              </a:ext>
            </a:extLst>
          </p:cNvPr>
          <p:cNvSpPr>
            <a:spLocks noGrp="1"/>
          </p:cNvSpPr>
          <p:nvPr>
            <p:ph type="ctrTitle" hasCustomPrompt="1"/>
          </p:nvPr>
        </p:nvSpPr>
        <p:spPr>
          <a:xfrm>
            <a:off x="575094" y="691754"/>
            <a:ext cx="5559006" cy="844945"/>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17" name="Subtitle 2">
            <a:extLst>
              <a:ext uri="{FF2B5EF4-FFF2-40B4-BE49-F238E27FC236}">
                <a16:creationId xmlns:a16="http://schemas.microsoft.com/office/drawing/2014/main" id="{594EDAC7-D8A8-4CCA-A7C1-7855A728988F}"/>
              </a:ext>
            </a:extLst>
          </p:cNvPr>
          <p:cNvSpPr>
            <a:spLocks noGrp="1"/>
          </p:cNvSpPr>
          <p:nvPr>
            <p:ph type="subTitle" idx="1" hasCustomPrompt="1"/>
          </p:nvPr>
        </p:nvSpPr>
        <p:spPr>
          <a:xfrm>
            <a:off x="575094" y="1727200"/>
            <a:ext cx="5559006" cy="4445005"/>
          </a:xfrm>
        </p:spPr>
        <p:txBody>
          <a:bodyPr>
            <a:noAutofit/>
          </a:bodyPr>
          <a:lstStyle>
            <a:lvl1pPr marL="0" indent="0" algn="l">
              <a:lnSpc>
                <a:spcPct val="90000"/>
              </a:lnSpc>
              <a:buNone/>
              <a:defRPr sz="1600" b="0" i="0" cap="none">
                <a:solidFill>
                  <a:srgbClr val="1E3250"/>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70237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933" y="609600"/>
            <a:ext cx="11653411" cy="939800"/>
          </a:xfrm>
          <a:prstGeom prst="rect">
            <a:avLst/>
          </a:prstGeom>
        </p:spPr>
        <p:txBody>
          <a:bodyPr vert="horz" lIns="91440" tIns="45720" rIns="91440" bIns="45720" rtlCol="0" anchor="t">
            <a:noAutofit/>
          </a:bodyPr>
          <a:lstStyle/>
          <a:p>
            <a:r>
              <a:rPr lang="en-US" dirty="0"/>
              <a:t>CLICK TO EDIT </a:t>
            </a:r>
            <a:br>
              <a:rPr lang="en-US" dirty="0"/>
            </a:br>
            <a:r>
              <a:rPr lang="en-US" dirty="0"/>
              <a:t>MASTER TITLE</a:t>
            </a:r>
          </a:p>
        </p:txBody>
      </p:sp>
      <p:sp>
        <p:nvSpPr>
          <p:cNvPr id="3" name="Text Placeholder 2"/>
          <p:cNvSpPr>
            <a:spLocks noGrp="1"/>
          </p:cNvSpPr>
          <p:nvPr>
            <p:ph type="body" idx="1"/>
          </p:nvPr>
        </p:nvSpPr>
        <p:spPr>
          <a:xfrm>
            <a:off x="264913" y="2133607"/>
            <a:ext cx="11647144" cy="3546475"/>
          </a:xfrm>
          <a:prstGeom prst="rect">
            <a:avLst/>
          </a:prstGeom>
        </p:spPr>
        <p:txBody>
          <a:bodyPr vert="horz" lIns="91440" tIns="4572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8"/>
          <p:cNvSpPr>
            <a:spLocks noGrp="1"/>
          </p:cNvSpPr>
          <p:nvPr>
            <p:ph type="sldNum" sz="quarter" idx="4"/>
          </p:nvPr>
        </p:nvSpPr>
        <p:spPr>
          <a:xfrm>
            <a:off x="318620" y="6156946"/>
            <a:ext cx="632513" cy="457200"/>
          </a:xfrm>
          <a:prstGeom prst="rect">
            <a:avLst/>
          </a:prstGeom>
        </p:spPr>
        <p:txBody>
          <a:bodyPr anchor="ctr"/>
          <a:lstStyle>
            <a:lvl1pPr algn="ctr">
              <a:defRPr/>
            </a:lvl1pPr>
          </a:lstStyle>
          <a:p>
            <a:fld id="{E1C3621B-6C8A-6941-9CAD-B981455913CB}" type="slidenum">
              <a:rPr lang="en-US" smtClean="0">
                <a:solidFill>
                  <a:srgbClr val="1E3250"/>
                </a:solidFill>
              </a:rPr>
              <a:pPr/>
              <a:t>‹#›</a:t>
            </a:fld>
            <a:endParaRPr lang="en-US" dirty="0">
              <a:solidFill>
                <a:srgbClr val="1E3250"/>
              </a:solidFill>
            </a:endParaRPr>
          </a:p>
        </p:txBody>
      </p:sp>
    </p:spTree>
    <p:extLst>
      <p:ext uri="{BB962C8B-B14F-4D97-AF65-F5344CB8AC3E}">
        <p14:creationId xmlns:p14="http://schemas.microsoft.com/office/powerpoint/2010/main" val="710567782"/>
      </p:ext>
    </p:extLst>
  </p:cSld>
  <p:clrMap bg1="lt1" tx1="dk1" bg2="lt2" tx2="dk2" accent1="accent1" accent2="accent2" accent3="accent3" accent4="accent4" accent5="accent5" accent6="accent6" hlink="hlink" folHlink="folHlink"/>
  <p:sldLayoutIdLst>
    <p:sldLayoutId id="2147483796" r:id="rId1"/>
    <p:sldLayoutId id="2147483787" r:id="rId2"/>
    <p:sldLayoutId id="2147483785" r:id="rId3"/>
    <p:sldLayoutId id="2147483768" r:id="rId4"/>
    <p:sldLayoutId id="2147483769" r:id="rId5"/>
    <p:sldLayoutId id="2147483723" r:id="rId6"/>
    <p:sldLayoutId id="2147483764" r:id="rId7"/>
    <p:sldLayoutId id="2147483795" r:id="rId8"/>
    <p:sldLayoutId id="2147483765" r:id="rId9"/>
    <p:sldLayoutId id="2147483681" r:id="rId10"/>
    <p:sldLayoutId id="2147483784" r:id="rId11"/>
    <p:sldLayoutId id="2147483774" r:id="rId12"/>
    <p:sldLayoutId id="2147483777" r:id="rId13"/>
    <p:sldLayoutId id="2147483778" r:id="rId14"/>
    <p:sldLayoutId id="2147483793" r:id="rId15"/>
    <p:sldLayoutId id="2147483786" r:id="rId16"/>
    <p:sldLayoutId id="2147483679" r:id="rId17"/>
    <p:sldLayoutId id="2147483680" r:id="rId18"/>
    <p:sldLayoutId id="2147483798" r:id="rId19"/>
  </p:sldLayoutIdLst>
  <p:hf hdr="0" ftr="0" dt="0"/>
  <p:txStyles>
    <p:titleStyle>
      <a:lvl1pPr algn="l" defTabSz="457200" rtl="0" eaLnBrk="1" latinLnBrk="0" hangingPunct="1">
        <a:lnSpc>
          <a:spcPct val="90000"/>
        </a:lnSpc>
        <a:spcBef>
          <a:spcPct val="0"/>
        </a:spcBef>
        <a:buNone/>
        <a:defRPr sz="3200" b="1" i="0" kern="1200">
          <a:solidFill>
            <a:srgbClr val="1E3250"/>
          </a:solidFill>
          <a:latin typeface="Meiryo UI" panose="020B0604030504040204" pitchFamily="50" charset="-128"/>
          <a:ea typeface="Meiryo UI" panose="020B0604030504040204" pitchFamily="50" charset="-128"/>
          <a:cs typeface="Calibri" panose="020F0502020204030204" pitchFamily="34" charset="0"/>
        </a:defRPr>
      </a:lvl1pPr>
    </p:titleStyle>
    <p:bodyStyle>
      <a:lvl1pPr marL="0" indent="0" algn="l" defTabSz="457200" rtl="0" eaLnBrk="1" latinLnBrk="0" hangingPunct="1">
        <a:spcBef>
          <a:spcPts val="600"/>
        </a:spcBef>
        <a:buFont typeface="Arial"/>
        <a:buNone/>
        <a:defRPr sz="2000" b="0" i="0" kern="1200">
          <a:solidFill>
            <a:schemeClr val="tx2"/>
          </a:solidFill>
          <a:latin typeface="Meiryo UI" panose="020B0604030504040204" pitchFamily="50" charset="-128"/>
          <a:ea typeface="Meiryo UI" panose="020B0604030504040204" pitchFamily="50" charset="-128"/>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800" b="0" i="0" kern="1200">
          <a:solidFill>
            <a:schemeClr val="tx2"/>
          </a:solidFill>
          <a:latin typeface="Meiryo UI" panose="020B0604030504040204" pitchFamily="50" charset="-128"/>
          <a:ea typeface="Meiryo UI" panose="020B0604030504040204" pitchFamily="50" charset="-128"/>
          <a:cs typeface="Calibri" panose="020F0502020204030204" pitchFamily="34" charset="0"/>
        </a:defRPr>
      </a:lvl2pPr>
      <a:lvl3pPr marL="684213" indent="0" algn="l" defTabSz="457200" rtl="0" eaLnBrk="1" latinLnBrk="0" hangingPunct="1">
        <a:spcBef>
          <a:spcPct val="20000"/>
        </a:spcBef>
        <a:buFont typeface="Arial"/>
        <a:buNone/>
        <a:defRPr sz="1400" b="0" i="0" kern="1200">
          <a:solidFill>
            <a:schemeClr val="tx2"/>
          </a:solidFill>
          <a:latin typeface="Meiryo UI" panose="020B0604030504040204" pitchFamily="50" charset="-128"/>
          <a:ea typeface="Meiryo UI" panose="020B0604030504040204" pitchFamily="50" charset="-128"/>
          <a:cs typeface="Calibri" panose="020F0502020204030204" pitchFamily="34" charset="0"/>
        </a:defRPr>
      </a:lvl3pPr>
      <a:lvl4pPr marL="1027113" indent="0" algn="l" defTabSz="457200" rtl="0" eaLnBrk="1" latinLnBrk="0" hangingPunct="1">
        <a:spcBef>
          <a:spcPct val="20000"/>
        </a:spcBef>
        <a:buFont typeface="Arial"/>
        <a:buNone/>
        <a:tabLst/>
        <a:defRPr sz="1200" b="0" i="0" kern="1200">
          <a:solidFill>
            <a:schemeClr val="tx2"/>
          </a:solidFill>
          <a:latin typeface="Meiryo UI" panose="020B0604030504040204" pitchFamily="50" charset="-128"/>
          <a:ea typeface="Meiryo UI" panose="020B0604030504040204" pitchFamily="50" charset="-128"/>
          <a:cs typeface="Calibri" panose="020F0502020204030204" pitchFamily="34" charset="0"/>
        </a:defRPr>
      </a:lvl4pPr>
      <a:lvl5pPr marL="1370013" indent="0" algn="l" defTabSz="457200" rtl="0" eaLnBrk="1" latinLnBrk="0" hangingPunct="1">
        <a:spcBef>
          <a:spcPct val="20000"/>
        </a:spcBef>
        <a:buFont typeface="Arial"/>
        <a:buNone/>
        <a:defRPr sz="1200" b="0" i="0" kern="1200">
          <a:solidFill>
            <a:schemeClr val="tx2"/>
          </a:solidFill>
          <a:latin typeface="Meiryo UI" panose="020B0604030504040204" pitchFamily="50" charset="-128"/>
          <a:ea typeface="Meiryo UI" panose="020B0604030504040204" pitchFamily="50" charset="-128"/>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72B0A05-BA19-D10B-E403-A4116C01DD63}"/>
              </a:ext>
            </a:extLst>
          </p:cNvPr>
          <p:cNvSpPr/>
          <p:nvPr/>
        </p:nvSpPr>
        <p:spPr>
          <a:xfrm>
            <a:off x="0" y="0"/>
            <a:ext cx="12192000" cy="6525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96688" y="744380"/>
            <a:ext cx="12192000" cy="3721083"/>
          </a:xfrm>
        </p:spPr>
        <p:txBody>
          <a:bodyPr anchor="ctr"/>
          <a:lstStyle/>
          <a:p>
            <a:pPr algn="ctr">
              <a:lnSpc>
                <a:spcPct val="150000"/>
              </a:lnSpc>
            </a:pPr>
            <a:r>
              <a:rPr lang="ja-JP" altLang="en-US" sz="4000" dirty="0">
                <a:solidFill>
                  <a:schemeClr val="bg1"/>
                </a:solidFill>
                <a:latin typeface="BIZ UDPゴシック" panose="020B0400000000000000" pitchFamily="50" charset="-128"/>
                <a:ea typeface="BIZ UDPゴシック" panose="020B0400000000000000" pitchFamily="50" charset="-128"/>
              </a:rPr>
              <a:t>対策本部訓練　</a:t>
            </a:r>
            <a:r>
              <a:rPr lang="en-US" altLang="ja-JP" sz="4000" dirty="0">
                <a:solidFill>
                  <a:schemeClr val="bg1"/>
                </a:solidFill>
                <a:latin typeface="BIZ UDPゴシック" panose="020B0400000000000000" pitchFamily="50" charset="-128"/>
                <a:ea typeface="BIZ UDPゴシック" panose="020B0400000000000000" pitchFamily="50" charset="-128"/>
              </a:rPr>
              <a:t>202X  XX</a:t>
            </a:r>
            <a:r>
              <a:rPr lang="ja-JP" altLang="en-US" sz="4000" dirty="0">
                <a:solidFill>
                  <a:schemeClr val="bg1"/>
                </a:solidFill>
                <a:latin typeface="BIZ UDPゴシック" panose="020B0400000000000000" pitchFamily="50" charset="-128"/>
                <a:ea typeface="BIZ UDPゴシック" panose="020B0400000000000000" pitchFamily="50" charset="-128"/>
              </a:rPr>
              <a:t>月</a:t>
            </a:r>
            <a:r>
              <a:rPr lang="en-US" altLang="ja-JP" sz="4000" dirty="0">
                <a:solidFill>
                  <a:schemeClr val="bg1"/>
                </a:solidFill>
                <a:latin typeface="BIZ UDPゴシック" panose="020B0400000000000000" pitchFamily="50" charset="-128"/>
                <a:ea typeface="BIZ UDPゴシック" panose="020B0400000000000000" pitchFamily="50" charset="-128"/>
              </a:rPr>
              <a:t>XX</a:t>
            </a:r>
            <a:r>
              <a:rPr lang="ja-JP" altLang="en-US" sz="4000" dirty="0">
                <a:solidFill>
                  <a:schemeClr val="bg1"/>
                </a:solidFill>
                <a:latin typeface="BIZ UDPゴシック" panose="020B0400000000000000" pitchFamily="50" charset="-128"/>
                <a:ea typeface="BIZ UDPゴシック" panose="020B0400000000000000" pitchFamily="50" charset="-128"/>
              </a:rPr>
              <a:t>日</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南海トラフ地震半割れ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東割れ</a:t>
            </a:r>
            <a:r>
              <a:rPr lang="en-US" altLang="ja-JP" sz="4000" dirty="0">
                <a:solidFill>
                  <a:schemeClr val="bg1"/>
                </a:solidFill>
                <a:latin typeface="BIZ UDPゴシック" panose="020B0400000000000000" pitchFamily="50" charset="-128"/>
                <a:ea typeface="BIZ UDPゴシック" panose="020B0400000000000000" pitchFamily="50" charset="-128"/>
              </a:rPr>
              <a:t>M8.0</a:t>
            </a:r>
            <a:r>
              <a:rPr lang="ja-JP" altLang="en-US" sz="4000" dirty="0">
                <a:solidFill>
                  <a:schemeClr val="bg1"/>
                </a:solidFill>
                <a:latin typeface="BIZ UDPゴシック" panose="020B0400000000000000" pitchFamily="50" charset="-128"/>
                <a:ea typeface="BIZ UDPゴシック" panose="020B0400000000000000" pitchFamily="50" charset="-128"/>
              </a:rPr>
              <a:t>　発災直後</a:t>
            </a:r>
            <a:r>
              <a:rPr lang="ja-JP" altLang="en-US" sz="4800" u="sng" dirty="0">
                <a:solidFill>
                  <a:schemeClr val="bg1"/>
                </a:solidFill>
                <a:latin typeface="BIZ UDPゴシック" panose="020B0400000000000000" pitchFamily="50" charset="-128"/>
                <a:ea typeface="BIZ UDPゴシック" panose="020B0400000000000000" pitchFamily="50" charset="-128"/>
              </a:rPr>
              <a:t>１</a:t>
            </a:r>
            <a:r>
              <a:rPr lang="ja-JP" altLang="en-US" sz="4000" u="sng" dirty="0">
                <a:solidFill>
                  <a:schemeClr val="bg1"/>
                </a:solidFill>
                <a:latin typeface="BIZ UDPゴシック" panose="020B0400000000000000" pitchFamily="50" charset="-128"/>
                <a:ea typeface="BIZ UDPゴシック" panose="020B0400000000000000" pitchFamily="50" charset="-128"/>
              </a:rPr>
              <a:t>時間以内</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endParaRPr lang="ja-JP" altLang="en-US" sz="4000"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descr="回路 が含まれている画像&#10;&#10;自動的に生成された説明">
            <a:extLst>
              <a:ext uri="{FF2B5EF4-FFF2-40B4-BE49-F238E27FC236}">
                <a16:creationId xmlns:a16="http://schemas.microsoft.com/office/drawing/2014/main" id="{81159F48-75DC-5A00-AFE6-467ADC2036DC}"/>
              </a:ext>
            </a:extLst>
          </p:cNvPr>
          <p:cNvPicPr>
            <a:picLocks noChangeAspect="1"/>
          </p:cNvPicPr>
          <p:nvPr/>
        </p:nvPicPr>
        <p:blipFill>
          <a:blip r:embed="rId3"/>
          <a:stretch>
            <a:fillRect/>
          </a:stretch>
        </p:blipFill>
        <p:spPr>
          <a:xfrm>
            <a:off x="3884762" y="3789040"/>
            <a:ext cx="4229100" cy="2343150"/>
          </a:xfrm>
          <a:prstGeom prst="rect">
            <a:avLst/>
          </a:prstGeom>
        </p:spPr>
      </p:pic>
    </p:spTree>
    <p:extLst>
      <p:ext uri="{BB962C8B-B14F-4D97-AF65-F5344CB8AC3E}">
        <p14:creationId xmlns:p14="http://schemas.microsoft.com/office/powerpoint/2010/main" val="168315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4939814"/>
          </a:xfrm>
          <a:prstGeom prst="rect">
            <a:avLst/>
          </a:prstGeom>
          <a:noFill/>
        </p:spPr>
        <p:txBody>
          <a:bodyPr wrap="square">
            <a:spAutoFit/>
          </a:bodyPr>
          <a:lstStyle/>
          <a:p>
            <a:pPr>
              <a:lnSpc>
                <a:spcPts val="2700"/>
              </a:lnSpc>
            </a:pP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課題</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latin typeface="BIZ UDPゴシック" panose="020B0400000000000000" pitchFamily="50" charset="-128"/>
                <a:ea typeface="BIZ UDPゴシック" panose="020B0400000000000000" pitchFamily="50" charset="-128"/>
              </a:rPr>
              <a:t>未確認従業員の安否把握（特に外出中の</a:t>
            </a:r>
            <a:r>
              <a:rPr lang="en-US" altLang="ja-JP" sz="2000" dirty="0">
                <a:latin typeface="BIZ UDPゴシック" panose="020B0400000000000000" pitchFamily="50" charset="-128"/>
                <a:ea typeface="BIZ UDPゴシック" panose="020B0400000000000000" pitchFamily="50" charset="-128"/>
              </a:rPr>
              <a:t>45</a:t>
            </a:r>
            <a:r>
              <a:rPr lang="ja-JP" altLang="en-US" sz="2000" dirty="0">
                <a:latin typeface="BIZ UDPゴシック" panose="020B0400000000000000" pitchFamily="50" charset="-128"/>
                <a:ea typeface="BIZ UDPゴシック" panose="020B0400000000000000" pitchFamily="50" charset="-128"/>
              </a:rPr>
              <a:t>名）</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建物・設備の詳細な被害状況把握（特に静岡・名古屋）</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長期的な電力・水・ガスの確保</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通信手段の確保と安定化</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帰宅困難者への継続的な支援</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f) </a:t>
            </a:r>
            <a:r>
              <a:rPr lang="ja-JP" altLang="en-US" sz="2000" dirty="0">
                <a:latin typeface="BIZ UDPゴシック" panose="020B0400000000000000" pitchFamily="50" charset="-128"/>
                <a:ea typeface="BIZ UDPゴシック" panose="020B0400000000000000" pitchFamily="50" charset="-128"/>
              </a:rPr>
              <a:t>二次災害の防止（余震や火災等）</a:t>
            </a:r>
          </a:p>
          <a:p>
            <a:pPr>
              <a:lnSpc>
                <a:spcPts val="27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対応方針</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latin typeface="BIZ UDPゴシック" panose="020B0400000000000000" pitchFamily="50" charset="-128"/>
                <a:ea typeface="BIZ UDPゴシック" panose="020B0400000000000000" pitchFamily="50" charset="-128"/>
              </a:rPr>
              <a:t>衛星電話等を活用した未確認者への直接連絡</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建物診断士による詳細調査の手配（静岡・名古屋優先）</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自治体との連携、自家発電機の追加確保</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衛星電話、無線機の配備拡大、代替通信手段の検討</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帰宅困難者向け一時待機場所の拡充と物資の確保</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f) </a:t>
            </a:r>
            <a:r>
              <a:rPr lang="ja-JP" altLang="en-US" sz="2000" dirty="0">
                <a:latin typeface="BIZ UDPゴシック" panose="020B0400000000000000" pitchFamily="50" charset="-128"/>
                <a:ea typeface="BIZ UDPゴシック" panose="020B0400000000000000" pitchFamily="50" charset="-128"/>
              </a:rPr>
              <a:t>各拠点における安全点検の強化と避難計画の再確認</a:t>
            </a:r>
            <a:endParaRPr lang="ja-JP" altLang="en-US" dirty="0">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08087" y="203200"/>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en-US" altLang="zh-TW" dirty="0">
                <a:solidFill>
                  <a:srgbClr val="1E3250"/>
                </a:solidFill>
                <a:latin typeface="BIZ UDPゴシック" panose="020B0400000000000000" pitchFamily="50" charset="-128"/>
                <a:ea typeface="BIZ UDPゴシック" panose="020B0400000000000000" pitchFamily="50" charset="-128"/>
              </a:rPr>
              <a:t>1</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en-US" altLang="zh-TW" dirty="0">
                <a:solidFill>
                  <a:srgbClr val="1E3250"/>
                </a:solidFill>
                <a:latin typeface="BIZ UDPゴシック" panose="020B0400000000000000" pitchFamily="50" charset="-128"/>
                <a:ea typeface="BIZ UDPゴシック" panose="020B0400000000000000" pitchFamily="50" charset="-128"/>
              </a:rPr>
              <a:t>3</a:t>
            </a:r>
            <a:r>
              <a:rPr lang="zh-TW" altLang="en-US" dirty="0">
                <a:solidFill>
                  <a:srgbClr val="1E3250"/>
                </a:solidFill>
                <a:latin typeface="BIZ UDPゴシック" panose="020B0400000000000000" pitchFamily="50" charset="-128"/>
                <a:ea typeface="BIZ UDPゴシック" panose="020B0400000000000000" pitchFamily="50" charset="-128"/>
              </a:rPr>
              <a:t>時間</a:t>
            </a:r>
            <a:r>
              <a:rPr lang="ja-JP" altLang="en-US" dirty="0">
                <a:solidFill>
                  <a:srgbClr val="1E3250"/>
                </a:solidFill>
                <a:latin typeface="BIZ UDPゴシック" panose="020B0400000000000000" pitchFamily="50" charset="-128"/>
                <a:ea typeface="BIZ UDPゴシック" panose="020B0400000000000000" pitchFamily="50" charset="-128"/>
              </a:rPr>
              <a:t>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ja-JP" altLang="en-US" dirty="0">
                <a:solidFill>
                  <a:srgbClr val="1E3250"/>
                </a:solidFill>
                <a:latin typeface="BIZ UDPゴシック" panose="020B0400000000000000" pitchFamily="50" charset="-128"/>
                <a:ea typeface="BIZ UDPゴシック" panose="020B0400000000000000" pitchFamily="50" charset="-128"/>
              </a:rPr>
              <a:t>３．現時点の課題と対応方針</a:t>
            </a:r>
          </a:p>
        </p:txBody>
      </p:sp>
      <p:pic>
        <p:nvPicPr>
          <p:cNvPr id="2054" name="Picture 6">
            <a:extLst>
              <a:ext uri="{FF2B5EF4-FFF2-40B4-BE49-F238E27FC236}">
                <a16:creationId xmlns:a16="http://schemas.microsoft.com/office/drawing/2014/main" id="{8B192E26-7E83-8C28-829D-FFD1972E1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370" y="730312"/>
            <a:ext cx="4464496" cy="13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9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0582"/>
            <a:ext cx="11521280" cy="4870949"/>
          </a:xfrm>
          <a:prstGeom prst="rect">
            <a:avLst/>
          </a:prstGeom>
          <a:noFill/>
        </p:spPr>
        <p:txBody>
          <a:bodyPr wrap="square">
            <a:spAutoFit/>
          </a:bodyPr>
          <a:lstStyle/>
          <a:p>
            <a:pPr>
              <a:lnSpc>
                <a:spcPts val="29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中央対策本部の</a:t>
            </a:r>
            <a:r>
              <a:rPr lang="en-US" altLang="ja-JP" sz="2400" dirty="0">
                <a:latin typeface="BIZ UDPゴシック" panose="020B0400000000000000" pitchFamily="50" charset="-128"/>
                <a:ea typeface="BIZ UDPゴシック" panose="020B0400000000000000" pitchFamily="50" charset="-128"/>
              </a:rPr>
              <a:t>24</a:t>
            </a:r>
            <a:r>
              <a:rPr lang="ja-JP" altLang="en-US" sz="2400" dirty="0">
                <a:latin typeface="BIZ UDPゴシック" panose="020B0400000000000000" pitchFamily="50" charset="-128"/>
                <a:ea typeface="BIZ UDPゴシック" panose="020B0400000000000000" pitchFamily="50" charset="-128"/>
              </a:rPr>
              <a:t>時間体制運営開始</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900"/>
              </a:lnSpc>
              <a:buFontTx/>
              <a:buChar char="-"/>
            </a:pPr>
            <a:r>
              <a:rPr lang="ja-JP" altLang="en-US" sz="2000" dirty="0">
                <a:latin typeface="BIZ UDPゴシック" panose="020B0400000000000000" pitchFamily="50" charset="-128"/>
                <a:ea typeface="BIZ UDPゴシック" panose="020B0400000000000000" pitchFamily="50" charset="-128"/>
              </a:rPr>
              <a:t>設置場所</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本社○○会議室、</a:t>
            </a:r>
            <a:r>
              <a:rPr lang="en-US" altLang="ja-JP" sz="2000" dirty="0">
                <a:latin typeface="BIZ UDPゴシック" panose="020B0400000000000000" pitchFamily="50" charset="-128"/>
                <a:ea typeface="BIZ UDPゴシック" panose="020B0400000000000000" pitchFamily="50" charset="-128"/>
              </a:rPr>
              <a:t>Microsoft Teams</a:t>
            </a:r>
          </a:p>
          <a:p>
            <a:pPr marL="1257300" lvl="2" indent="-342900">
              <a:lnSpc>
                <a:spcPts val="2900"/>
              </a:lnSpc>
              <a:buFontTx/>
              <a:buChar char="-"/>
            </a:pPr>
            <a:r>
              <a:rPr lang="ja-JP" altLang="en-US" sz="2000" dirty="0">
                <a:latin typeface="BIZ UDPゴシック" panose="020B0400000000000000" pitchFamily="50" charset="-128"/>
                <a:ea typeface="BIZ UDPゴシック" panose="020B0400000000000000" pitchFamily="50" charset="-128"/>
              </a:rPr>
              <a:t>運営体制</a:t>
            </a:r>
            <a:r>
              <a:rPr lang="en-US" altLang="ja-JP" sz="2000" dirty="0">
                <a:latin typeface="BIZ UDPゴシック" panose="020B0400000000000000" pitchFamily="50" charset="-128"/>
                <a:ea typeface="BIZ UDPゴシック" panose="020B0400000000000000" pitchFamily="50" charset="-128"/>
              </a:rPr>
              <a:t>: 24</a:t>
            </a:r>
            <a:r>
              <a:rPr lang="ja-JP" altLang="en-US" sz="2000" dirty="0">
                <a:latin typeface="BIZ UDPゴシック" panose="020B0400000000000000" pitchFamily="50" charset="-128"/>
                <a:ea typeface="BIZ UDPゴシック" panose="020B0400000000000000" pitchFamily="50" charset="-128"/>
              </a:rPr>
              <a:t>時間交代制、主要部門の責任者を常駐</a:t>
            </a:r>
          </a:p>
          <a:p>
            <a:pPr>
              <a:lnSpc>
                <a:spcPts val="29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被災拠点（静岡・名古屋）への支援準備</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900"/>
              </a:lnSpc>
              <a:buFontTx/>
              <a:buChar char="-"/>
            </a:pPr>
            <a:r>
              <a:rPr lang="ja-JP" altLang="en-US" sz="2000" dirty="0">
                <a:latin typeface="BIZ UDPゴシック" panose="020B0400000000000000" pitchFamily="50" charset="-128"/>
                <a:ea typeface="BIZ UDPゴシック" panose="020B0400000000000000" pitchFamily="50" charset="-128"/>
              </a:rPr>
              <a:t>備蓄物資の状況確認と追加支援の必要性評価、各拠点の被害状況に応じた支援計画の策定</a:t>
            </a:r>
          </a:p>
          <a:p>
            <a:pPr>
              <a:lnSpc>
                <a:spcPts val="29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対外発表の承認</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900"/>
              </a:lnSpc>
              <a:buFontTx/>
              <a:buChar char="-"/>
            </a:pPr>
            <a:r>
              <a:rPr lang="ja-JP" altLang="en-US" sz="2000" dirty="0">
                <a:latin typeface="BIZ UDPゴシック" panose="020B0400000000000000" pitchFamily="50" charset="-128"/>
                <a:ea typeface="BIZ UDPゴシック" panose="020B0400000000000000" pitchFamily="50" charset="-128"/>
              </a:rPr>
              <a:t>従業員とその家族向け：安否確認と支援情報、一般向け：被害状況と安全確保の取り組み</a:t>
            </a:r>
          </a:p>
          <a:p>
            <a:pPr>
              <a:lnSpc>
                <a:spcPts val="29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solidFill>
                  <a:srgbClr val="FF0000"/>
                </a:solidFill>
                <a:latin typeface="BIZ UDPゴシック" panose="020B0400000000000000" pitchFamily="50" charset="-128"/>
                <a:ea typeface="BIZ UDPゴシック" panose="020B0400000000000000" pitchFamily="50" charset="-128"/>
              </a:rPr>
              <a:t>臨時情報への対応</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marL="1257300" lvl="2" indent="-342900">
              <a:lnSpc>
                <a:spcPts val="2900"/>
              </a:lnSpc>
              <a:buFontTx/>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警戒対象拠点（静岡、名古屋、千葉、横浜、大阪、神戸）の追加安全対策</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marL="1257300" lvl="2" indent="-342900">
              <a:lnSpc>
                <a:spcPts val="2900"/>
              </a:lnSpc>
              <a:buFontTx/>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注意対象拠点（新宿、長野、相模原）の警戒態勢強化</a:t>
            </a:r>
          </a:p>
          <a:p>
            <a:pPr>
              <a:lnSpc>
                <a:spcPts val="29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a:t>
            </a:r>
            <a:r>
              <a:rPr lang="en-US" altLang="ja-JP" sz="2400" dirty="0">
                <a:solidFill>
                  <a:srgbClr val="FF0000"/>
                </a:solidFill>
                <a:latin typeface="BIZ UDPゴシック" panose="020B0400000000000000" pitchFamily="50" charset="-128"/>
                <a:ea typeface="BIZ UDPゴシック" panose="020B0400000000000000" pitchFamily="50" charset="-128"/>
              </a:rPr>
              <a:t> </a:t>
            </a:r>
            <a:r>
              <a:rPr lang="ja-JP" altLang="en-US" sz="2400" dirty="0">
                <a:solidFill>
                  <a:srgbClr val="FF0000"/>
                </a:solidFill>
                <a:latin typeface="BIZ UDPゴシック" panose="020B0400000000000000" pitchFamily="50" charset="-128"/>
                <a:ea typeface="BIZ UDPゴシック" panose="020B0400000000000000" pitchFamily="50" charset="-128"/>
              </a:rPr>
              <a:t>次回会議（</a:t>
            </a:r>
            <a:r>
              <a:rPr lang="en-US" altLang="ja-JP" sz="2400" dirty="0">
                <a:solidFill>
                  <a:srgbClr val="FF0000"/>
                </a:solidFill>
                <a:latin typeface="BIZ UDPゴシック" panose="020B0400000000000000" pitchFamily="50" charset="-128"/>
                <a:ea typeface="BIZ UDPゴシック" panose="020B0400000000000000" pitchFamily="50" charset="-128"/>
              </a:rPr>
              <a:t>6</a:t>
            </a:r>
            <a:r>
              <a:rPr lang="ja-JP" altLang="en-US" sz="2400" dirty="0">
                <a:solidFill>
                  <a:srgbClr val="FF0000"/>
                </a:solidFill>
                <a:latin typeface="BIZ UDPゴシック" panose="020B0400000000000000" pitchFamily="50" charset="-128"/>
                <a:ea typeface="BIZ UDPゴシック" panose="020B0400000000000000" pitchFamily="50" charset="-128"/>
              </a:rPr>
              <a:t>時間後、</a:t>
            </a:r>
            <a:r>
              <a:rPr lang="en-US" altLang="ja-JP" sz="2400" dirty="0">
                <a:solidFill>
                  <a:srgbClr val="FF0000"/>
                </a:solidFill>
                <a:latin typeface="BIZ UDPゴシック" panose="020B0400000000000000" pitchFamily="50" charset="-128"/>
                <a:ea typeface="BIZ UDPゴシック" panose="020B0400000000000000" pitchFamily="50" charset="-128"/>
              </a:rPr>
              <a:t>19:00</a:t>
            </a:r>
            <a:r>
              <a:rPr lang="ja-JP" altLang="en-US" sz="2400" dirty="0">
                <a:solidFill>
                  <a:srgbClr val="FF0000"/>
                </a:solidFill>
                <a:latin typeface="BIZ UDPゴシック" panose="020B0400000000000000" pitchFamily="50" charset="-128"/>
                <a:ea typeface="BIZ UDPゴシック" panose="020B0400000000000000" pitchFamily="50" charset="-128"/>
              </a:rPr>
              <a:t>）までの行動計画</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marL="1257300" lvl="2" indent="-342900">
              <a:lnSpc>
                <a:spcPts val="2900"/>
              </a:lnSpc>
              <a:buFontTx/>
              <a:buChar char="-"/>
            </a:pPr>
            <a:r>
              <a:rPr lang="ja-JP" altLang="en-US" sz="2000" dirty="0">
                <a:latin typeface="BIZ UDPゴシック" panose="020B0400000000000000" pitchFamily="50" charset="-128"/>
                <a:ea typeface="BIZ UDPゴシック" panose="020B0400000000000000" pitchFamily="50" charset="-128"/>
              </a:rPr>
              <a:t>詳細な被害状況報告の取りまとめ</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900"/>
              </a:lnSpc>
              <a:buFontTx/>
              <a:buChar char="-"/>
            </a:pPr>
            <a:r>
              <a:rPr lang="ja-JP" altLang="en-US" sz="2000" dirty="0">
                <a:latin typeface="BIZ UDPゴシック" panose="020B0400000000000000" pitchFamily="50" charset="-128"/>
                <a:ea typeface="BIZ UDPゴシック" panose="020B0400000000000000" pitchFamily="50" charset="-128"/>
              </a:rPr>
              <a:t>各拠点の復旧支援ニーズの把握</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二次災害防止のための具体的対策の策定</a:t>
            </a:r>
            <a:endParaRPr lang="ja-JP" altLang="en-US" sz="1600" dirty="0">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35175" y="281226"/>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en-US" altLang="zh-TW" dirty="0">
                <a:solidFill>
                  <a:srgbClr val="1E3250"/>
                </a:solidFill>
                <a:latin typeface="BIZ UDPゴシック" panose="020B0400000000000000" pitchFamily="50" charset="-128"/>
                <a:ea typeface="BIZ UDPゴシック" panose="020B0400000000000000" pitchFamily="50" charset="-128"/>
              </a:rPr>
              <a:t>1</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en-US" altLang="zh-TW" dirty="0">
                <a:solidFill>
                  <a:srgbClr val="1E3250"/>
                </a:solidFill>
                <a:latin typeface="BIZ UDPゴシック" panose="020B0400000000000000" pitchFamily="50" charset="-128"/>
                <a:ea typeface="BIZ UDPゴシック" panose="020B0400000000000000" pitchFamily="50" charset="-128"/>
              </a:rPr>
              <a:t>3</a:t>
            </a:r>
            <a:r>
              <a:rPr lang="zh-TW" altLang="en-US" dirty="0">
                <a:solidFill>
                  <a:srgbClr val="1E3250"/>
                </a:solidFill>
                <a:latin typeface="BIZ UDPゴシック" panose="020B0400000000000000" pitchFamily="50" charset="-128"/>
                <a:ea typeface="BIZ UDPゴシック" panose="020B0400000000000000" pitchFamily="50" charset="-128"/>
              </a:rPr>
              <a:t>時間</a:t>
            </a:r>
            <a:r>
              <a:rPr lang="ja-JP" altLang="en-US" dirty="0">
                <a:solidFill>
                  <a:srgbClr val="1E3250"/>
                </a:solidFill>
                <a:latin typeface="BIZ UDPゴシック" panose="020B0400000000000000" pitchFamily="50" charset="-128"/>
                <a:ea typeface="BIZ UDPゴシック" panose="020B0400000000000000" pitchFamily="50" charset="-128"/>
              </a:rPr>
              <a:t>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en-US" altLang="zh-TW" dirty="0">
                <a:solidFill>
                  <a:srgbClr val="1E3250"/>
                </a:solidFill>
                <a:latin typeface="BIZ UDPゴシック" panose="020B0400000000000000" pitchFamily="50" charset="-128"/>
                <a:ea typeface="BIZ UDPゴシック" panose="020B0400000000000000" pitchFamily="50" charset="-128"/>
              </a:rPr>
              <a:t>4</a:t>
            </a:r>
            <a:r>
              <a:rPr lang="ja-JP" altLang="en-US" dirty="0">
                <a:solidFill>
                  <a:srgbClr val="1E3250"/>
                </a:solidFill>
                <a:latin typeface="BIZ UDPゴシック" panose="020B0400000000000000" pitchFamily="50" charset="-128"/>
                <a:ea typeface="BIZ UDPゴシック" panose="020B0400000000000000" pitchFamily="50" charset="-128"/>
              </a:rPr>
              <a:t>．</a:t>
            </a:r>
            <a:r>
              <a:rPr lang="zh-TW" altLang="en-US" dirty="0">
                <a:solidFill>
                  <a:srgbClr val="1E3250"/>
                </a:solidFill>
                <a:latin typeface="BIZ UDPゴシック" panose="020B0400000000000000" pitchFamily="50" charset="-128"/>
                <a:ea typeface="BIZ UDPゴシック" panose="020B0400000000000000" pitchFamily="50" charset="-128"/>
              </a:rPr>
              <a:t>本部長承認項目（提案</a:t>
            </a:r>
            <a:r>
              <a:rPr lang="en-US" altLang="zh-TW" dirty="0">
                <a:solidFill>
                  <a:srgbClr val="1E3250"/>
                </a:solidFill>
                <a:latin typeface="BIZ UDPゴシック" panose="020B0400000000000000" pitchFamily="50" charset="-128"/>
                <a:ea typeface="BIZ UDPゴシック" panose="020B0400000000000000" pitchFamily="50" charset="-128"/>
              </a:rPr>
              <a:t>&amp;</a:t>
            </a:r>
            <a:r>
              <a:rPr lang="zh-TW" altLang="en-US" dirty="0">
                <a:solidFill>
                  <a:srgbClr val="1E3250"/>
                </a:solidFill>
                <a:latin typeface="BIZ UDPゴシック" panose="020B0400000000000000" pitchFamily="50" charset="-128"/>
                <a:ea typeface="BIZ UDPゴシック" panose="020B0400000000000000" pitchFamily="50" charset="-128"/>
              </a:rPr>
              <a:t>承認）</a:t>
            </a:r>
            <a:endParaRPr lang="ja-JP" altLang="en-US" dirty="0">
              <a:solidFill>
                <a:srgbClr val="1E3250"/>
              </a:solidFill>
              <a:latin typeface="BIZ UDPゴシック" panose="020B0400000000000000" pitchFamily="50" charset="-128"/>
              <a:ea typeface="BIZ UDPゴシック" panose="020B0400000000000000" pitchFamily="50" charset="-128"/>
            </a:endParaRPr>
          </a:p>
        </p:txBody>
      </p:sp>
      <p:pic>
        <p:nvPicPr>
          <p:cNvPr id="5" name="Picture 2">
            <a:extLst>
              <a:ext uri="{FF2B5EF4-FFF2-40B4-BE49-F238E27FC236}">
                <a16:creationId xmlns:a16="http://schemas.microsoft.com/office/drawing/2014/main" id="{09E82C43-0AAB-5BE6-E304-11559512E1C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57428" y="204097"/>
            <a:ext cx="3434572" cy="115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19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72B0A05-BA19-D10B-E403-A4116C01DD63}"/>
              </a:ext>
            </a:extLst>
          </p:cNvPr>
          <p:cNvSpPr/>
          <p:nvPr/>
        </p:nvSpPr>
        <p:spPr>
          <a:xfrm>
            <a:off x="0" y="0"/>
            <a:ext cx="12192000" cy="6525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96688" y="744380"/>
            <a:ext cx="12192000" cy="3721083"/>
          </a:xfrm>
        </p:spPr>
        <p:txBody>
          <a:bodyPr anchor="ctr"/>
          <a:lstStyle/>
          <a:p>
            <a:pPr algn="ctr">
              <a:lnSpc>
                <a:spcPct val="150000"/>
              </a:lnSpc>
            </a:pPr>
            <a:r>
              <a:rPr lang="ja-JP" altLang="en-US" sz="4000" dirty="0">
                <a:solidFill>
                  <a:schemeClr val="bg1"/>
                </a:solidFill>
                <a:latin typeface="BIZ UDPゴシック" panose="020B0400000000000000" pitchFamily="50" charset="-128"/>
                <a:ea typeface="BIZ UDPゴシック" panose="020B0400000000000000" pitchFamily="50" charset="-128"/>
              </a:rPr>
              <a:t>対策本部訓練　</a:t>
            </a:r>
            <a:r>
              <a:rPr lang="en-US" altLang="ja-JP" sz="4000" dirty="0">
                <a:solidFill>
                  <a:schemeClr val="bg1"/>
                </a:solidFill>
                <a:latin typeface="BIZ UDPゴシック" panose="020B0400000000000000" pitchFamily="50" charset="-128"/>
                <a:ea typeface="BIZ UDPゴシック" panose="020B0400000000000000" pitchFamily="50" charset="-128"/>
              </a:rPr>
              <a:t>202X  XX</a:t>
            </a:r>
            <a:r>
              <a:rPr lang="ja-JP" altLang="en-US" sz="4000" dirty="0">
                <a:solidFill>
                  <a:schemeClr val="bg1"/>
                </a:solidFill>
                <a:latin typeface="BIZ UDPゴシック" panose="020B0400000000000000" pitchFamily="50" charset="-128"/>
                <a:ea typeface="BIZ UDPゴシック" panose="020B0400000000000000" pitchFamily="50" charset="-128"/>
              </a:rPr>
              <a:t>月</a:t>
            </a:r>
            <a:r>
              <a:rPr lang="en-US" altLang="ja-JP" sz="4000" dirty="0">
                <a:solidFill>
                  <a:schemeClr val="bg1"/>
                </a:solidFill>
                <a:latin typeface="BIZ UDPゴシック" panose="020B0400000000000000" pitchFamily="50" charset="-128"/>
                <a:ea typeface="BIZ UDPゴシック" panose="020B0400000000000000" pitchFamily="50" charset="-128"/>
              </a:rPr>
              <a:t>XX</a:t>
            </a:r>
            <a:r>
              <a:rPr lang="ja-JP" altLang="en-US" sz="4000" dirty="0">
                <a:solidFill>
                  <a:schemeClr val="bg1"/>
                </a:solidFill>
                <a:latin typeface="BIZ UDPゴシック" panose="020B0400000000000000" pitchFamily="50" charset="-128"/>
                <a:ea typeface="BIZ UDPゴシック" panose="020B0400000000000000" pitchFamily="50" charset="-128"/>
              </a:rPr>
              <a:t>日</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南海トラフ地震半割れ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東割れ</a:t>
            </a:r>
            <a:r>
              <a:rPr lang="en-US" altLang="ja-JP" sz="4000" dirty="0">
                <a:solidFill>
                  <a:schemeClr val="bg1"/>
                </a:solidFill>
                <a:latin typeface="BIZ UDPゴシック" panose="020B0400000000000000" pitchFamily="50" charset="-128"/>
                <a:ea typeface="BIZ UDPゴシック" panose="020B0400000000000000" pitchFamily="50" charset="-128"/>
              </a:rPr>
              <a:t>M8.0</a:t>
            </a:r>
            <a:r>
              <a:rPr lang="ja-JP" altLang="en-US" sz="4000" dirty="0">
                <a:solidFill>
                  <a:schemeClr val="bg1"/>
                </a:solidFill>
                <a:latin typeface="BIZ UDPゴシック" panose="020B0400000000000000" pitchFamily="50" charset="-128"/>
                <a:ea typeface="BIZ UDPゴシック" panose="020B0400000000000000" pitchFamily="50" charset="-128"/>
              </a:rPr>
              <a:t>　発災直後</a:t>
            </a:r>
            <a:r>
              <a:rPr lang="ja-JP" altLang="en-US" sz="4800" u="sng" dirty="0">
                <a:solidFill>
                  <a:schemeClr val="bg1"/>
                </a:solidFill>
                <a:latin typeface="BIZ UDPゴシック" panose="020B0400000000000000" pitchFamily="50" charset="-128"/>
                <a:ea typeface="BIZ UDPゴシック" panose="020B0400000000000000" pitchFamily="50" charset="-128"/>
              </a:rPr>
              <a:t>６</a:t>
            </a:r>
            <a:r>
              <a:rPr lang="ja-JP" altLang="en-US" sz="4000" u="sng" dirty="0">
                <a:solidFill>
                  <a:schemeClr val="bg1"/>
                </a:solidFill>
                <a:latin typeface="BIZ UDPゴシック" panose="020B0400000000000000" pitchFamily="50" charset="-128"/>
                <a:ea typeface="BIZ UDPゴシック" panose="020B0400000000000000" pitchFamily="50" charset="-128"/>
              </a:rPr>
              <a:t>時間後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endParaRPr lang="ja-JP" altLang="en-US" sz="4000"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descr="回路 が含まれている画像&#10;&#10;自動的に生成された説明">
            <a:extLst>
              <a:ext uri="{FF2B5EF4-FFF2-40B4-BE49-F238E27FC236}">
                <a16:creationId xmlns:a16="http://schemas.microsoft.com/office/drawing/2014/main" id="{81159F48-75DC-5A00-AFE6-467ADC2036DC}"/>
              </a:ext>
            </a:extLst>
          </p:cNvPr>
          <p:cNvPicPr>
            <a:picLocks noChangeAspect="1"/>
          </p:cNvPicPr>
          <p:nvPr/>
        </p:nvPicPr>
        <p:blipFill>
          <a:blip r:embed="rId3"/>
          <a:stretch>
            <a:fillRect/>
          </a:stretch>
        </p:blipFill>
        <p:spPr>
          <a:xfrm>
            <a:off x="3884762" y="3789040"/>
            <a:ext cx="4229100" cy="2343150"/>
          </a:xfrm>
          <a:prstGeom prst="rect">
            <a:avLst/>
          </a:prstGeom>
        </p:spPr>
      </p:pic>
    </p:spTree>
    <p:extLst>
      <p:ext uri="{BB962C8B-B14F-4D97-AF65-F5344CB8AC3E}">
        <p14:creationId xmlns:p14="http://schemas.microsoft.com/office/powerpoint/2010/main" val="42071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２</a:t>
            </a:r>
            <a:r>
              <a:rPr lang="zh-TW" altLang="en-US" sz="2800" dirty="0">
                <a:latin typeface="BIZ UDPゴシック" panose="020B0400000000000000" pitchFamily="50" charset="-128"/>
                <a:ea typeface="BIZ UDPゴシック" panose="020B0400000000000000" pitchFamily="50" charset="-128"/>
              </a:rPr>
              <a:t>回中央対策本部会議（発災</a:t>
            </a:r>
            <a:r>
              <a:rPr lang="ja-JP" altLang="en-US" sz="2800" dirty="0">
                <a:latin typeface="BIZ UDPゴシック" panose="020B0400000000000000" pitchFamily="50" charset="-128"/>
                <a:ea typeface="BIZ UDPゴシック" panose="020B0400000000000000" pitchFamily="50" charset="-128"/>
              </a:rPr>
              <a:t>６</a:t>
            </a:r>
            <a:r>
              <a:rPr lang="zh-TW" altLang="en-US" sz="2800" dirty="0">
                <a:latin typeface="BIZ UDPゴシック" panose="020B0400000000000000" pitchFamily="50" charset="-128"/>
                <a:ea typeface="BIZ UDPゴシック" panose="020B0400000000000000" pitchFamily="50" charset="-128"/>
              </a:rPr>
              <a:t>時間</a:t>
            </a:r>
            <a:r>
              <a:rPr lang="ja-JP" altLang="en-US" sz="2800" dirty="0">
                <a:latin typeface="BIZ UDPゴシック" panose="020B0400000000000000" pitchFamily="50" charset="-128"/>
                <a:ea typeface="BIZ UDPゴシック" panose="020B0400000000000000" pitchFamily="50" charset="-128"/>
              </a:rPr>
              <a:t>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１．被害状況報告</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4760278"/>
          </a:xfrm>
          <a:prstGeom prst="rect">
            <a:avLst/>
          </a:prstGeom>
          <a:noFill/>
        </p:spPr>
        <p:txBody>
          <a:bodyPr wrap="square">
            <a:spAutoFit/>
          </a:bodyPr>
          <a:lstStyle/>
          <a:p>
            <a:pPr marL="514350" indent="-514350">
              <a:lnSpc>
                <a:spcPts val="26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被害状況報告（</a:t>
            </a:r>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９</a:t>
            </a:r>
            <a:r>
              <a:rPr lang="en-US" altLang="ja-JP" sz="2400" dirty="0">
                <a:latin typeface="BIZ UDPゴシック" panose="020B0400000000000000" pitchFamily="50" charset="-128"/>
                <a:ea typeface="BIZ UDPゴシック" panose="020B0400000000000000" pitchFamily="50" charset="-128"/>
              </a:rPr>
              <a:t>:00</a:t>
            </a:r>
            <a:r>
              <a:rPr lang="ja-JP" altLang="en-US" sz="2400" dirty="0">
                <a:latin typeface="BIZ UDPゴシック" panose="020B0400000000000000" pitchFamily="50" charset="-128"/>
                <a:ea typeface="BIZ UDPゴシック" panose="020B0400000000000000" pitchFamily="50" charset="-128"/>
              </a:rPr>
              <a:t>時点）</a:t>
            </a:r>
            <a:endParaRPr lang="en-US" altLang="ja-JP" sz="2400" dirty="0">
              <a:latin typeface="BIZ UDPゴシック" panose="020B0400000000000000" pitchFamily="50" charset="-128"/>
              <a:ea typeface="BIZ UDPゴシック" panose="020B0400000000000000" pitchFamily="50" charset="-128"/>
            </a:endParaRP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地震概要</a:t>
            </a:r>
            <a:r>
              <a:rPr lang="en-US" altLang="ja-JP" sz="2400" dirty="0">
                <a:latin typeface="BIZ UDPゴシック" panose="020B0400000000000000" pitchFamily="50" charset="-128"/>
                <a:ea typeface="BIZ UDPゴシック" panose="020B0400000000000000" pitchFamily="50" charset="-128"/>
              </a:rPr>
              <a:t>: M8.0</a:t>
            </a:r>
            <a:r>
              <a:rPr lang="ja-JP" altLang="en-US" sz="2400" dirty="0">
                <a:latin typeface="BIZ UDPゴシック" panose="020B0400000000000000" pitchFamily="50" charset="-128"/>
                <a:ea typeface="BIZ UDPゴシック" panose="020B0400000000000000" pitchFamily="50" charset="-128"/>
              </a:rPr>
              <a:t>、静岡県沖、</a:t>
            </a:r>
            <a:r>
              <a:rPr lang="en-US" altLang="ja-JP" sz="2400" dirty="0">
                <a:latin typeface="BIZ UDPゴシック" panose="020B0400000000000000" pitchFamily="50" charset="-128"/>
                <a:ea typeface="BIZ UDPゴシック" panose="020B0400000000000000" pitchFamily="50" charset="-128"/>
              </a:rPr>
              <a:t>13:00</a:t>
            </a:r>
            <a:r>
              <a:rPr lang="ja-JP" altLang="en-US" sz="2400" dirty="0">
                <a:latin typeface="BIZ UDPゴシック" panose="020B0400000000000000" pitchFamily="50" charset="-128"/>
                <a:ea typeface="BIZ UDPゴシック" panose="020B0400000000000000" pitchFamily="50" charset="-128"/>
              </a:rPr>
              <a:t>頃発生</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震度</a:t>
            </a: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静岡・愛知・三重で震度</a:t>
            </a:r>
            <a:r>
              <a:rPr lang="en-US" altLang="ja-JP" sz="2400" dirty="0">
                <a:latin typeface="BIZ UDPゴシック" panose="020B0400000000000000" pitchFamily="50" charset="-128"/>
                <a:ea typeface="BIZ UDPゴシック" panose="020B0400000000000000" pitchFamily="50" charset="-128"/>
              </a:rPr>
              <a:t>6</a:t>
            </a:r>
            <a:r>
              <a:rPr lang="ja-JP" altLang="en-US" sz="2400" dirty="0">
                <a:latin typeface="BIZ UDPゴシック" panose="020B0400000000000000" pitchFamily="50" charset="-128"/>
                <a:ea typeface="BIZ UDPゴシック" panose="020B0400000000000000" pitchFamily="50" charset="-128"/>
              </a:rPr>
              <a:t>強</a:t>
            </a:r>
            <a:r>
              <a:rPr lang="en-US" altLang="ja-JP" sz="2400" dirty="0">
                <a:latin typeface="BIZ UDPゴシック" panose="020B0400000000000000" pitchFamily="50" charset="-128"/>
                <a:ea typeface="BIZ UDPゴシック" panose="020B0400000000000000" pitchFamily="50" charset="-128"/>
              </a:rPr>
              <a:t>〜7</a:t>
            </a:r>
            <a:r>
              <a:rPr lang="ja-JP" altLang="en-US" sz="2400" dirty="0">
                <a:latin typeface="BIZ UDPゴシック" panose="020B0400000000000000" pitchFamily="50" charset="-128"/>
                <a:ea typeface="BIZ UDPゴシック" panose="020B0400000000000000" pitchFamily="50" charset="-128"/>
              </a:rPr>
              <a:t>、関東・関西で震度</a:t>
            </a:r>
            <a:r>
              <a:rPr lang="en-US" altLang="ja-JP" sz="2400" dirty="0">
                <a:latin typeface="BIZ UDPゴシック" panose="020B0400000000000000" pitchFamily="50" charset="-128"/>
                <a:ea typeface="BIZ UDPゴシック" panose="020B0400000000000000" pitchFamily="50" charset="-128"/>
              </a:rPr>
              <a:t>5〜6</a:t>
            </a:r>
            <a:r>
              <a:rPr lang="ja-JP" altLang="en-US" sz="2400" dirty="0">
                <a:latin typeface="BIZ UDPゴシック" panose="020B0400000000000000" pitchFamily="50" charset="-128"/>
                <a:ea typeface="BIZ UDPゴシック" panose="020B0400000000000000" pitchFamily="50" charset="-128"/>
              </a:rPr>
              <a:t>弱</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人的被害</a:t>
            </a:r>
            <a:r>
              <a:rPr lang="en-US" altLang="ja-JP" sz="2400" dirty="0">
                <a:latin typeface="BIZ UDPゴシック" panose="020B0400000000000000" pitchFamily="50" charset="-128"/>
                <a:ea typeface="BIZ UDPゴシック" panose="020B0400000000000000" pitchFamily="50" charset="-128"/>
              </a:rPr>
              <a:t>: </a:t>
            </a: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軽傷者</a:t>
            </a:r>
            <a:r>
              <a:rPr lang="en-US" altLang="ja-JP" sz="2000" dirty="0">
                <a:latin typeface="BIZ UDPゴシック" panose="020B0400000000000000" pitchFamily="50" charset="-128"/>
                <a:ea typeface="BIZ UDPゴシック" panose="020B0400000000000000" pitchFamily="50" charset="-128"/>
              </a:rPr>
              <a:t>23</a:t>
            </a:r>
            <a:r>
              <a:rPr lang="ja-JP" altLang="en-US" sz="2000" dirty="0">
                <a:latin typeface="BIZ UDPゴシック" panose="020B0400000000000000" pitchFamily="50" charset="-128"/>
                <a:ea typeface="BIZ UDPゴシック" panose="020B0400000000000000" pitchFamily="50" charset="-128"/>
              </a:rPr>
              <a:t>名（変化なし）、重傷者・死亡者なし</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外出中従業員と連絡不通：新宿</a:t>
            </a:r>
            <a:r>
              <a:rPr lang="en-US" altLang="ja-JP" sz="2000" dirty="0">
                <a:latin typeface="BIZ UDPゴシック" panose="020B0400000000000000" pitchFamily="50" charset="-128"/>
                <a:ea typeface="BIZ UDPゴシック" panose="020B0400000000000000" pitchFamily="50" charset="-128"/>
              </a:rPr>
              <a:t>8</a:t>
            </a:r>
            <a:r>
              <a:rPr lang="ja-JP" altLang="en-US" sz="2000" dirty="0">
                <a:latin typeface="BIZ UDPゴシック" panose="020B0400000000000000" pitchFamily="50" charset="-128"/>
                <a:ea typeface="BIZ UDPゴシック" panose="020B0400000000000000" pitchFamily="50" charset="-128"/>
              </a:rPr>
              <a:t>名、名古屋</a:t>
            </a:r>
            <a:r>
              <a:rPr lang="en-US" altLang="ja-JP" sz="2000" dirty="0">
                <a:latin typeface="BIZ UDPゴシック" panose="020B0400000000000000" pitchFamily="50" charset="-128"/>
                <a:ea typeface="BIZ UDPゴシック" panose="020B0400000000000000" pitchFamily="50" charset="-128"/>
              </a:rPr>
              <a:t>16</a:t>
            </a:r>
            <a:r>
              <a:rPr lang="ja-JP" altLang="en-US" sz="2000" dirty="0">
                <a:latin typeface="BIZ UDPゴシック" panose="020B0400000000000000" pitchFamily="50" charset="-128"/>
                <a:ea typeface="BIZ UDPゴシック" panose="020B0400000000000000" pitchFamily="50" charset="-128"/>
              </a:rPr>
              <a:t>名、横浜</a:t>
            </a:r>
            <a:r>
              <a:rPr lang="en-US" altLang="ja-JP" sz="2000" dirty="0">
                <a:latin typeface="BIZ UDPゴシック" panose="020B0400000000000000" pitchFamily="50" charset="-128"/>
                <a:ea typeface="BIZ UDPゴシック" panose="020B0400000000000000" pitchFamily="50" charset="-128"/>
              </a:rPr>
              <a:t>2</a:t>
            </a:r>
            <a:r>
              <a:rPr lang="ja-JP" altLang="en-US" sz="2000" dirty="0">
                <a:latin typeface="BIZ UDPゴシック" panose="020B0400000000000000" pitchFamily="50" charset="-128"/>
                <a:ea typeface="BIZ UDPゴシック" panose="020B0400000000000000" pitchFamily="50" charset="-128"/>
              </a:rPr>
              <a:t>名</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建物被害</a:t>
            </a:r>
            <a:r>
              <a:rPr lang="en-US" altLang="ja-JP" sz="2400" dirty="0">
                <a:latin typeface="BIZ UDPゴシック" panose="020B0400000000000000" pitchFamily="50" charset="-128"/>
                <a:ea typeface="BIZ UDPゴシック" panose="020B0400000000000000" pitchFamily="50" charset="-128"/>
              </a:rPr>
              <a:t>: </a:t>
            </a: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静岡・名古屋：甚大（外壁損傷、設備一部損壊、詳細調査中）</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千葉・横浜・新宿：中程度（外壁ひび割れ、内部破損）、大阪・神戸：軽微</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ライフライン状況</a:t>
            </a:r>
            <a:r>
              <a:rPr lang="en-US" altLang="ja-JP" sz="2400" dirty="0">
                <a:latin typeface="BIZ UDPゴシック" panose="020B0400000000000000" pitchFamily="50" charset="-128"/>
                <a:ea typeface="BIZ UDPゴシック" panose="020B0400000000000000" pitchFamily="50" charset="-128"/>
              </a:rPr>
              <a:t>:</a:t>
            </a: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電気</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静岡、名古屋で</a:t>
            </a:r>
            <a:r>
              <a:rPr lang="en-US" altLang="ja-JP" sz="2000" dirty="0">
                <a:latin typeface="BIZ UDPゴシック" panose="020B0400000000000000" pitchFamily="50" charset="-128"/>
                <a:ea typeface="BIZ UDPゴシック" panose="020B0400000000000000" pitchFamily="50" charset="-128"/>
              </a:rPr>
              <a:t>2</a:t>
            </a:r>
            <a:r>
              <a:rPr lang="ja-JP" altLang="en-US" sz="2000" dirty="0">
                <a:latin typeface="BIZ UDPゴシック" panose="020B0400000000000000" pitchFamily="50" charset="-128"/>
                <a:ea typeface="BIZ UDPゴシック" panose="020B0400000000000000" pitchFamily="50" charset="-128"/>
              </a:rPr>
              <a:t>週間以上の長期停電見込み</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水道・ガス</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静岡、名古屋で長期断水見込み、他拠点も</a:t>
            </a:r>
            <a:r>
              <a:rPr lang="en-US" altLang="ja-JP" sz="2000" dirty="0">
                <a:latin typeface="BIZ UDPゴシック" panose="020B0400000000000000" pitchFamily="50" charset="-128"/>
                <a:ea typeface="BIZ UDPゴシック" panose="020B0400000000000000" pitchFamily="50" charset="-128"/>
              </a:rPr>
              <a:t>5</a:t>
            </a:r>
            <a:r>
              <a:rPr lang="ja-JP" altLang="en-US" sz="2000" dirty="0">
                <a:latin typeface="BIZ UDPゴシック" panose="020B0400000000000000" pitchFamily="50" charset="-128"/>
                <a:ea typeface="BIZ UDPゴシック" panose="020B0400000000000000" pitchFamily="50" charset="-128"/>
              </a:rPr>
              <a:t>日程度の断水可能性</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通信</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主要拠点で一般携帯電話利用可能、静岡・名古屋は制限継続</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(6) </a:t>
            </a:r>
            <a:r>
              <a:rPr lang="ja-JP" altLang="en-US" sz="2400" dirty="0">
                <a:latin typeface="BIZ UDPゴシック" panose="020B0400000000000000" pitchFamily="50" charset="-128"/>
                <a:ea typeface="BIZ UDPゴシック" panose="020B0400000000000000" pitchFamily="50" charset="-128"/>
              </a:rPr>
              <a:t>安否確認</a:t>
            </a:r>
            <a:r>
              <a:rPr lang="en-US" altLang="ja-JP" sz="2400" dirty="0">
                <a:latin typeface="BIZ UDPゴシック" panose="020B0400000000000000" pitchFamily="50" charset="-128"/>
                <a:ea typeface="BIZ UDPゴシック" panose="020B0400000000000000" pitchFamily="50" charset="-128"/>
              </a:rPr>
              <a:t>: </a:t>
            </a:r>
            <a:r>
              <a:rPr lang="ja-JP" altLang="en-US" sz="2400" dirty="0">
                <a:solidFill>
                  <a:srgbClr val="FF0000"/>
                </a:solidFill>
                <a:latin typeface="BIZ UDPゴシック" panose="020B0400000000000000" pitchFamily="50" charset="-128"/>
                <a:ea typeface="BIZ UDPゴシック" panose="020B0400000000000000" pitchFamily="50" charset="-128"/>
              </a:rPr>
              <a:t>静岡・名古屋</a:t>
            </a:r>
            <a:r>
              <a:rPr lang="en-US" altLang="ja-JP" sz="2400" dirty="0">
                <a:solidFill>
                  <a:srgbClr val="FF0000"/>
                </a:solidFill>
                <a:latin typeface="BIZ UDPゴシック" panose="020B0400000000000000" pitchFamily="50" charset="-128"/>
                <a:ea typeface="BIZ UDPゴシック" panose="020B0400000000000000" pitchFamily="50" charset="-128"/>
              </a:rPr>
              <a:t>80%</a:t>
            </a:r>
            <a:r>
              <a:rPr lang="ja-JP" altLang="en-US" sz="2400" dirty="0">
                <a:solidFill>
                  <a:srgbClr val="FF0000"/>
                </a:solidFill>
                <a:latin typeface="BIZ UDPゴシック" panose="020B0400000000000000" pitchFamily="50" charset="-128"/>
                <a:ea typeface="BIZ UDPゴシック" panose="020B0400000000000000" pitchFamily="50" charset="-128"/>
              </a:rPr>
              <a:t>、その他拠点</a:t>
            </a:r>
            <a:r>
              <a:rPr lang="en-US" altLang="ja-JP" sz="2400" dirty="0">
                <a:solidFill>
                  <a:srgbClr val="FF0000"/>
                </a:solidFill>
                <a:latin typeface="BIZ UDPゴシック" panose="020B0400000000000000" pitchFamily="50" charset="-128"/>
                <a:ea typeface="BIZ UDPゴシック" panose="020B0400000000000000" pitchFamily="50" charset="-128"/>
              </a:rPr>
              <a:t>95%</a:t>
            </a:r>
            <a:r>
              <a:rPr lang="ja-JP" altLang="en-US" sz="2400" dirty="0">
                <a:solidFill>
                  <a:srgbClr val="FF0000"/>
                </a:solidFill>
                <a:latin typeface="BIZ UDPゴシック" panose="020B0400000000000000" pitchFamily="50" charset="-128"/>
                <a:ea typeface="BIZ UDPゴシック" panose="020B0400000000000000" pitchFamily="50" charset="-128"/>
              </a:rPr>
              <a:t>以上</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19:00</a:t>
            </a:r>
            <a:r>
              <a:rPr lang="ja-JP" altLang="en-US" sz="2400" dirty="0">
                <a:latin typeface="BIZ UDPゴシック" panose="020B0400000000000000" pitchFamily="50" charset="-128"/>
                <a:ea typeface="BIZ UDPゴシック" panose="020B0400000000000000" pitchFamily="50" charset="-128"/>
              </a:rPr>
              <a:t>時点）</a:t>
            </a:r>
            <a:endParaRPr lang="ja-JP" altLang="en-US" sz="2400" dirty="0">
              <a:solidFill>
                <a:srgbClr val="FF0000"/>
              </a:solidFill>
              <a:latin typeface="BIZ UDPゴシック" panose="020B0400000000000000" pitchFamily="50" charset="-128"/>
              <a:ea typeface="BIZ UDPゴシック" panose="020B0400000000000000" pitchFamily="50" charset="-128"/>
            </a:endParaRPr>
          </a:p>
        </p:txBody>
      </p:sp>
      <p:pic>
        <p:nvPicPr>
          <p:cNvPr id="2" name="Picture 2">
            <a:extLst>
              <a:ext uri="{FF2B5EF4-FFF2-40B4-BE49-F238E27FC236}">
                <a16:creationId xmlns:a16="http://schemas.microsoft.com/office/drawing/2014/main" id="{D30B20A5-0B86-A95B-D8AF-FC47055B4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486" y="229888"/>
            <a:ext cx="4371514" cy="131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867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２</a:t>
            </a:r>
            <a:r>
              <a:rPr lang="zh-TW" altLang="en-US" sz="2800" dirty="0">
                <a:latin typeface="BIZ UDPゴシック" panose="020B0400000000000000" pitchFamily="50" charset="-128"/>
                <a:ea typeface="BIZ UDPゴシック" panose="020B0400000000000000" pitchFamily="50" charset="-128"/>
              </a:rPr>
              <a:t>回中央対策本部会議（発災</a:t>
            </a:r>
            <a:r>
              <a:rPr lang="ja-JP" altLang="en-US" sz="2800" dirty="0">
                <a:latin typeface="BIZ UDPゴシック" panose="020B0400000000000000" pitchFamily="50" charset="-128"/>
                <a:ea typeface="BIZ UDPゴシック" panose="020B0400000000000000" pitchFamily="50" charset="-128"/>
              </a:rPr>
              <a:t>６</a:t>
            </a:r>
            <a:r>
              <a:rPr lang="zh-TW" altLang="en-US" sz="2800" dirty="0">
                <a:latin typeface="BIZ UDPゴシック" panose="020B0400000000000000" pitchFamily="50" charset="-128"/>
                <a:ea typeface="BIZ UDPゴシック" panose="020B0400000000000000" pitchFamily="50" charset="-128"/>
              </a:rPr>
              <a:t>時間</a:t>
            </a:r>
            <a:r>
              <a:rPr lang="ja-JP" altLang="en-US" sz="2800" dirty="0">
                <a:latin typeface="BIZ UDPゴシック" panose="020B0400000000000000" pitchFamily="50" charset="-128"/>
                <a:ea typeface="BIZ UDPゴシック" panose="020B0400000000000000" pitchFamily="50" charset="-128"/>
              </a:rPr>
              <a:t>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２．初期被害状況と安全確認</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5016758"/>
          </a:xfrm>
          <a:prstGeom prst="rect">
            <a:avLst/>
          </a:prstGeom>
          <a:noFill/>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従業員の安全確保・避難誘導</a:t>
            </a:r>
            <a:endParaRPr lang="en-US" altLang="ja-JP" sz="24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全拠点で避難完了、負傷者の応急措置は完了</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帰宅困難者への支援継続（一時待機場所確保、備蓄品配布）</a:t>
            </a: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建物・設備の緊急点検</a:t>
            </a:r>
            <a:endParaRPr lang="en-US" altLang="ja-JP" sz="24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静岡・名古屋で詳細点検中、その他拠点で点検完了</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危険箇所の立入禁止措置実施</a:t>
            </a: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非常用電源の稼働状況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静岡・名古屋・千葉</a:t>
            </a:r>
            <a:r>
              <a:rPr lang="en-US" altLang="ja-JP" sz="2000" dirty="0">
                <a:latin typeface="BIZ UDPゴシック" panose="020B0400000000000000" pitchFamily="50" charset="-128"/>
                <a:ea typeface="BIZ UDPゴシック" panose="020B0400000000000000" pitchFamily="50" charset="-128"/>
              </a:rPr>
              <a:t>: 72</a:t>
            </a:r>
            <a:r>
              <a:rPr lang="ja-JP" altLang="en-US" sz="2000" dirty="0">
                <a:latin typeface="BIZ UDPゴシック" panose="020B0400000000000000" pitchFamily="50" charset="-128"/>
                <a:ea typeface="BIZ UDPゴシック" panose="020B0400000000000000" pitchFamily="50" charset="-128"/>
              </a:rPr>
              <a:t>時間稼働可能、その他拠点</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問題なし</a:t>
            </a: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交通状況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道路</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緊急車両の通行確保、一般車両の通行制限継続</a:t>
            </a:r>
            <a:endParaRPr lang="en-US" altLang="ja-JP" sz="20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鉄道</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安全確認開始、運転再開の見通し立たず</a:t>
            </a:r>
            <a:endParaRPr lang="en-US" altLang="ja-JP" sz="20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港湾</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一部で緊急物資荷役可能、空港</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緊急機受入開始、一般機の運用再開見通し立たず</a:t>
            </a: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顧客対応</a:t>
            </a:r>
            <a:endParaRPr lang="en-US" altLang="ja-JP" sz="24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被災地医療機関の約</a:t>
            </a:r>
            <a:r>
              <a:rPr lang="en-US" altLang="ja-JP" sz="2000" dirty="0">
                <a:latin typeface="BIZ UDPゴシック" panose="020B0400000000000000" pitchFamily="50" charset="-128"/>
                <a:ea typeface="BIZ UDPゴシック" panose="020B0400000000000000" pitchFamily="50" charset="-128"/>
              </a:rPr>
              <a:t>30%</a:t>
            </a:r>
            <a:r>
              <a:rPr lang="ja-JP" altLang="en-US" sz="2000" dirty="0">
                <a:latin typeface="BIZ UDPゴシック" panose="020B0400000000000000" pitchFamily="50" charset="-128"/>
                <a:ea typeface="BIZ UDPゴシック" panose="020B0400000000000000" pitchFamily="50" charset="-128"/>
              </a:rPr>
              <a:t>と連絡取れる</a:t>
            </a:r>
            <a:endParaRPr lang="en-US" altLang="ja-JP" sz="20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内視鏡の緊急修理・代替機提供要請増加</a:t>
            </a:r>
          </a:p>
        </p:txBody>
      </p:sp>
      <p:pic>
        <p:nvPicPr>
          <p:cNvPr id="2" name="Picture 2">
            <a:extLst>
              <a:ext uri="{FF2B5EF4-FFF2-40B4-BE49-F238E27FC236}">
                <a16:creationId xmlns:a16="http://schemas.microsoft.com/office/drawing/2014/main" id="{FEF37E91-A11D-2D4D-8D65-BC3F8C65C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620688"/>
            <a:ext cx="2444309" cy="22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0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4939814"/>
          </a:xfrm>
          <a:prstGeom prst="rect">
            <a:avLst/>
          </a:prstGeom>
          <a:noFill/>
        </p:spPr>
        <p:txBody>
          <a:bodyPr wrap="square">
            <a:spAutoFit/>
          </a:bodyPr>
          <a:lstStyle/>
          <a:p>
            <a:pPr>
              <a:lnSpc>
                <a:spcPts val="27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課題</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solidFill>
                  <a:srgbClr val="FF0000"/>
                </a:solidFill>
                <a:latin typeface="BIZ UDPゴシック" panose="020B0400000000000000" pitchFamily="50" charset="-128"/>
                <a:ea typeface="BIZ UDPゴシック" panose="020B0400000000000000" pitchFamily="50" charset="-128"/>
              </a:rPr>
              <a:t>未確認従業員の安否把握（特に外出中の</a:t>
            </a:r>
            <a:r>
              <a:rPr lang="en-US" altLang="ja-JP" sz="2000" dirty="0">
                <a:solidFill>
                  <a:srgbClr val="FF0000"/>
                </a:solidFill>
                <a:latin typeface="BIZ UDPゴシック" panose="020B0400000000000000" pitchFamily="50" charset="-128"/>
                <a:ea typeface="BIZ UDPゴシック" panose="020B0400000000000000" pitchFamily="50" charset="-128"/>
              </a:rPr>
              <a:t>26</a:t>
            </a:r>
            <a:r>
              <a:rPr lang="ja-JP" altLang="en-US" sz="2000" dirty="0">
                <a:solidFill>
                  <a:srgbClr val="FF0000"/>
                </a:solidFill>
                <a:latin typeface="BIZ UDPゴシック" panose="020B0400000000000000" pitchFamily="50" charset="-128"/>
                <a:ea typeface="BIZ UDPゴシック" panose="020B0400000000000000" pitchFamily="50" charset="-128"/>
              </a:rPr>
              <a:t>名）</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静岡・名古屋拠点の詳細な被害状況把握</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長期的なライフライン機能不全への対応</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solidFill>
                  <a:srgbClr val="FF0000"/>
                </a:solidFill>
                <a:latin typeface="BIZ UDPゴシック" panose="020B0400000000000000" pitchFamily="50" charset="-128"/>
                <a:ea typeface="BIZ UDPゴシック" panose="020B0400000000000000" pitchFamily="50" charset="-128"/>
              </a:rPr>
              <a:t>帰宅困難者への継続的支援</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顧客（医療機関）からの緊急要請への対応</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f) </a:t>
            </a:r>
            <a:r>
              <a:rPr lang="ja-JP" altLang="en-US" sz="2000" dirty="0">
                <a:latin typeface="BIZ UDPゴシック" panose="020B0400000000000000" pitchFamily="50" charset="-128"/>
                <a:ea typeface="BIZ UDPゴシック" panose="020B0400000000000000" pitchFamily="50" charset="-128"/>
              </a:rPr>
              <a:t>臨時情報（警戒）に基づく追加対策の実施</a:t>
            </a:r>
          </a:p>
          <a:p>
            <a:pPr>
              <a:lnSpc>
                <a:spcPts val="27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対応方針</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latin typeface="BIZ UDPゴシック" panose="020B0400000000000000" pitchFamily="50" charset="-128"/>
                <a:ea typeface="BIZ UDPゴシック" panose="020B0400000000000000" pitchFamily="50" charset="-128"/>
              </a:rPr>
              <a:t>衛星電話等を活用した未確認者への直接連絡</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建物診断士による詳細調査の実施（静岡・名古屋優先）</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自家発電機の燃料確保、水・食料の追加調達</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帰宅困難者向け一時待機場所の拡充と物資の追加確保</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被災地外の支店に応援要請、人員と機材の確保</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f) </a:t>
            </a:r>
            <a:r>
              <a:rPr lang="ja-JP" altLang="en-US" sz="2000" dirty="0">
                <a:solidFill>
                  <a:srgbClr val="FF0000"/>
                </a:solidFill>
                <a:latin typeface="BIZ UDPゴシック" panose="020B0400000000000000" pitchFamily="50" charset="-128"/>
                <a:ea typeface="BIZ UDPゴシック" panose="020B0400000000000000" pitchFamily="50" charset="-128"/>
              </a:rPr>
              <a:t>沿岸部での事前避難と確保対策強化、内陸部での避難準備</a:t>
            </a:r>
            <a:endParaRPr lang="ja-JP" altLang="en-US" dirty="0">
              <a:solidFill>
                <a:srgbClr val="FF0000"/>
              </a:solidFill>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08087" y="228600"/>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２</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ja-JP" altLang="en-US" dirty="0">
                <a:solidFill>
                  <a:srgbClr val="1E3250"/>
                </a:solidFill>
                <a:latin typeface="BIZ UDPゴシック" panose="020B0400000000000000" pitchFamily="50" charset="-128"/>
                <a:ea typeface="BIZ UDPゴシック" panose="020B0400000000000000" pitchFamily="50" charset="-128"/>
              </a:rPr>
              <a:t>６</a:t>
            </a:r>
            <a:r>
              <a:rPr lang="zh-TW" altLang="en-US" dirty="0">
                <a:solidFill>
                  <a:srgbClr val="1E3250"/>
                </a:solidFill>
                <a:latin typeface="BIZ UDPゴシック" panose="020B0400000000000000" pitchFamily="50" charset="-128"/>
                <a:ea typeface="BIZ UDPゴシック" panose="020B0400000000000000" pitchFamily="50" charset="-128"/>
              </a:rPr>
              <a:t>時間</a:t>
            </a:r>
            <a:r>
              <a:rPr lang="ja-JP" altLang="en-US" dirty="0">
                <a:solidFill>
                  <a:srgbClr val="1E3250"/>
                </a:solidFill>
                <a:latin typeface="BIZ UDPゴシック" panose="020B0400000000000000" pitchFamily="50" charset="-128"/>
                <a:ea typeface="BIZ UDPゴシック" panose="020B0400000000000000" pitchFamily="50" charset="-128"/>
              </a:rPr>
              <a:t>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ja-JP" altLang="en-US" dirty="0">
                <a:solidFill>
                  <a:srgbClr val="1E3250"/>
                </a:solidFill>
                <a:latin typeface="BIZ UDPゴシック" panose="020B0400000000000000" pitchFamily="50" charset="-128"/>
                <a:ea typeface="BIZ UDPゴシック" panose="020B0400000000000000" pitchFamily="50" charset="-128"/>
              </a:rPr>
              <a:t>３．現時点の課題と対応方針</a:t>
            </a:r>
          </a:p>
        </p:txBody>
      </p:sp>
      <p:pic>
        <p:nvPicPr>
          <p:cNvPr id="2054" name="Picture 6">
            <a:extLst>
              <a:ext uri="{FF2B5EF4-FFF2-40B4-BE49-F238E27FC236}">
                <a16:creationId xmlns:a16="http://schemas.microsoft.com/office/drawing/2014/main" id="{8B192E26-7E83-8C28-829D-FFD1972E1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370" y="730312"/>
            <a:ext cx="4464496" cy="13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36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0582"/>
            <a:ext cx="11521280" cy="4499052"/>
          </a:xfrm>
          <a:prstGeom prst="rect">
            <a:avLst/>
          </a:prstGeom>
          <a:noFill/>
        </p:spPr>
        <p:txBody>
          <a:bodyPr wrap="square">
            <a:spAutoFit/>
          </a:bodyPr>
          <a:lstStyle/>
          <a:p>
            <a:pPr>
              <a:lnSpc>
                <a:spcPts val="29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被災拠点（静岡・名古屋）への緊急支援</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900"/>
              </a:lnSpc>
              <a:buFontTx/>
              <a:buChar char="-"/>
            </a:pPr>
            <a:r>
              <a:rPr lang="ja-JP" altLang="en-US" sz="2000" dirty="0">
                <a:latin typeface="BIZ UDPゴシック" panose="020B0400000000000000" pitchFamily="50" charset="-128"/>
                <a:ea typeface="BIZ UDPゴシック" panose="020B0400000000000000" pitchFamily="50" charset="-128"/>
              </a:rPr>
              <a:t>追加の非常用電源と燃料の輸送、　飲料水・食料等の追加支援物資の手配</a:t>
            </a:r>
          </a:p>
          <a:p>
            <a:pPr>
              <a:lnSpc>
                <a:spcPts val="29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帰宅困難者対策の強化</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900"/>
              </a:lnSpc>
              <a:buFontTx/>
              <a:buChar char="-"/>
            </a:pPr>
            <a:r>
              <a:rPr lang="ja-JP" altLang="en-US" sz="2000" dirty="0">
                <a:latin typeface="BIZ UDPゴシック" panose="020B0400000000000000" pitchFamily="50" charset="-128"/>
                <a:ea typeface="BIZ UDPゴシック" panose="020B0400000000000000" pitchFamily="50" charset="-128"/>
              </a:rPr>
              <a:t>一時待機場所の拡充（会議室等の開放）　、</a:t>
            </a:r>
            <a:r>
              <a:rPr lang="en-US" altLang="ja-JP" sz="2000" dirty="0">
                <a:latin typeface="BIZ UDPゴシック" panose="020B0400000000000000" pitchFamily="50" charset="-128"/>
                <a:ea typeface="BIZ UDPゴシック" panose="020B0400000000000000" pitchFamily="50" charset="-128"/>
              </a:rPr>
              <a:t>3</a:t>
            </a:r>
            <a:r>
              <a:rPr lang="ja-JP" altLang="en-US" sz="2000" dirty="0">
                <a:latin typeface="BIZ UDPゴシック" panose="020B0400000000000000" pitchFamily="50" charset="-128"/>
                <a:ea typeface="BIZ UDPゴシック" panose="020B0400000000000000" pitchFamily="50" charset="-128"/>
              </a:rPr>
              <a:t>日分以上の備蓄品確保</a:t>
            </a:r>
          </a:p>
          <a:p>
            <a:pPr>
              <a:lnSpc>
                <a:spcPts val="29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顧客支援体制の強化</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900"/>
              </a:lnSpc>
              <a:buFontTx/>
              <a:buChar char="-"/>
            </a:pPr>
            <a:r>
              <a:rPr lang="ja-JP" altLang="en-US" sz="2000" dirty="0">
                <a:latin typeface="BIZ UDPゴシック" panose="020B0400000000000000" pitchFamily="50" charset="-128"/>
                <a:ea typeface="BIZ UDPゴシック" panose="020B0400000000000000" pitchFamily="50" charset="-128"/>
              </a:rPr>
              <a:t>被災地外の支店からの応援人員派遣　、代替機器の緊急輸送体制の構築</a:t>
            </a:r>
          </a:p>
          <a:p>
            <a:pPr>
              <a:lnSpc>
                <a:spcPts val="29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臨時情報（警戒）に基づく対応強化</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900"/>
              </a:lnSpc>
              <a:buFontTx/>
              <a:buChar char="-"/>
            </a:pPr>
            <a:r>
              <a:rPr lang="ja-JP" altLang="en-US" sz="2000" dirty="0">
                <a:latin typeface="BIZ UDPゴシック" panose="020B0400000000000000" pitchFamily="50" charset="-128"/>
                <a:ea typeface="BIZ UDPゴシック" panose="020B0400000000000000" pitchFamily="50" charset="-128"/>
              </a:rPr>
              <a:t>沿岸部拠点の事前避難計画の策定　、内陸部拠点の避難準備体制の確立</a:t>
            </a:r>
          </a:p>
          <a:p>
            <a:pPr>
              <a:lnSpc>
                <a:spcPts val="29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solidFill>
                  <a:srgbClr val="FF0000"/>
                </a:solidFill>
                <a:latin typeface="BIZ UDPゴシック" panose="020B0400000000000000" pitchFamily="50" charset="-128"/>
                <a:ea typeface="BIZ UDPゴシック" panose="020B0400000000000000" pitchFamily="50" charset="-128"/>
              </a:rPr>
              <a:t>次回会議（</a:t>
            </a:r>
            <a:r>
              <a:rPr lang="en-US" altLang="ja-JP" sz="2400" dirty="0">
                <a:solidFill>
                  <a:srgbClr val="FF0000"/>
                </a:solidFill>
                <a:latin typeface="BIZ UDPゴシック" panose="020B0400000000000000" pitchFamily="50" charset="-128"/>
                <a:ea typeface="BIZ UDPゴシック" panose="020B0400000000000000" pitchFamily="50" charset="-128"/>
              </a:rPr>
              <a:t>12</a:t>
            </a:r>
            <a:r>
              <a:rPr lang="ja-JP" altLang="en-US" sz="2400" dirty="0">
                <a:solidFill>
                  <a:srgbClr val="FF0000"/>
                </a:solidFill>
                <a:latin typeface="BIZ UDPゴシック" panose="020B0400000000000000" pitchFamily="50" charset="-128"/>
                <a:ea typeface="BIZ UDPゴシック" panose="020B0400000000000000" pitchFamily="50" charset="-128"/>
              </a:rPr>
              <a:t>時間後、翌</a:t>
            </a:r>
            <a:r>
              <a:rPr lang="en-US" altLang="ja-JP" sz="2400" dirty="0">
                <a:solidFill>
                  <a:srgbClr val="FF0000"/>
                </a:solidFill>
                <a:latin typeface="BIZ UDPゴシック" panose="020B0400000000000000" pitchFamily="50" charset="-128"/>
                <a:ea typeface="BIZ UDPゴシック" panose="020B0400000000000000" pitchFamily="50" charset="-128"/>
              </a:rPr>
              <a:t>1:00</a:t>
            </a:r>
            <a:r>
              <a:rPr lang="ja-JP" altLang="en-US" sz="2400" dirty="0">
                <a:solidFill>
                  <a:srgbClr val="FF0000"/>
                </a:solidFill>
                <a:latin typeface="BIZ UDPゴシック" panose="020B0400000000000000" pitchFamily="50" charset="-128"/>
                <a:ea typeface="BIZ UDPゴシック" panose="020B0400000000000000" pitchFamily="50" charset="-128"/>
              </a:rPr>
              <a:t>）までの行動計画</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marL="1257300" lvl="2" indent="-342900">
              <a:lnSpc>
                <a:spcPts val="2900"/>
              </a:lnSpc>
              <a:buFontTx/>
              <a:buChar char="-"/>
            </a:pPr>
            <a:r>
              <a:rPr lang="ja-JP" altLang="en-US" sz="2000" dirty="0">
                <a:latin typeface="BIZ UDPゴシック" panose="020B0400000000000000" pitchFamily="50" charset="-128"/>
                <a:ea typeface="BIZ UDPゴシック" panose="020B0400000000000000" pitchFamily="50" charset="-128"/>
              </a:rPr>
              <a:t>全従業員の安否確認完了</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900"/>
              </a:lnSpc>
              <a:buFontTx/>
              <a:buChar char="-"/>
            </a:pPr>
            <a:r>
              <a:rPr lang="ja-JP" altLang="en-US" sz="2000" dirty="0">
                <a:latin typeface="BIZ UDPゴシック" panose="020B0400000000000000" pitchFamily="50" charset="-128"/>
                <a:ea typeface="BIZ UDPゴシック" panose="020B0400000000000000" pitchFamily="50" charset="-128"/>
              </a:rPr>
              <a:t>被災拠点の詳細被害状況の把握</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900"/>
              </a:lnSpc>
              <a:buFontTx/>
              <a:buChar char="-"/>
            </a:pPr>
            <a:r>
              <a:rPr lang="ja-JP" altLang="en-US" sz="2000" dirty="0">
                <a:latin typeface="BIZ UDPゴシック" panose="020B0400000000000000" pitchFamily="50" charset="-128"/>
                <a:ea typeface="BIZ UDPゴシック" panose="020B0400000000000000" pitchFamily="50" charset="-128"/>
              </a:rPr>
              <a:t>二次災害防止のための具体的対策の策定</a:t>
            </a:r>
            <a:endParaRPr lang="ja-JP" altLang="en-US" sz="1400" dirty="0">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35175" y="203200"/>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２</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ja-JP" altLang="en-US" dirty="0">
                <a:solidFill>
                  <a:srgbClr val="1E3250"/>
                </a:solidFill>
                <a:latin typeface="BIZ UDPゴシック" panose="020B0400000000000000" pitchFamily="50" charset="-128"/>
                <a:ea typeface="BIZ UDPゴシック" panose="020B0400000000000000" pitchFamily="50" charset="-128"/>
              </a:rPr>
              <a:t>６</a:t>
            </a:r>
            <a:r>
              <a:rPr lang="zh-TW" altLang="en-US" dirty="0">
                <a:solidFill>
                  <a:srgbClr val="1E3250"/>
                </a:solidFill>
                <a:latin typeface="BIZ UDPゴシック" panose="020B0400000000000000" pitchFamily="50" charset="-128"/>
                <a:ea typeface="BIZ UDPゴシック" panose="020B0400000000000000" pitchFamily="50" charset="-128"/>
              </a:rPr>
              <a:t>時間</a:t>
            </a:r>
            <a:r>
              <a:rPr lang="ja-JP" altLang="en-US" dirty="0">
                <a:solidFill>
                  <a:srgbClr val="1E3250"/>
                </a:solidFill>
                <a:latin typeface="BIZ UDPゴシック" panose="020B0400000000000000" pitchFamily="50" charset="-128"/>
                <a:ea typeface="BIZ UDPゴシック" panose="020B0400000000000000" pitchFamily="50" charset="-128"/>
              </a:rPr>
              <a:t>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en-US" altLang="zh-TW" dirty="0">
                <a:solidFill>
                  <a:srgbClr val="1E3250"/>
                </a:solidFill>
                <a:latin typeface="BIZ UDPゴシック" panose="020B0400000000000000" pitchFamily="50" charset="-128"/>
                <a:ea typeface="BIZ UDPゴシック" panose="020B0400000000000000" pitchFamily="50" charset="-128"/>
              </a:rPr>
              <a:t>4</a:t>
            </a:r>
            <a:r>
              <a:rPr lang="ja-JP" altLang="en-US" dirty="0">
                <a:solidFill>
                  <a:srgbClr val="1E3250"/>
                </a:solidFill>
                <a:latin typeface="BIZ UDPゴシック" panose="020B0400000000000000" pitchFamily="50" charset="-128"/>
                <a:ea typeface="BIZ UDPゴシック" panose="020B0400000000000000" pitchFamily="50" charset="-128"/>
              </a:rPr>
              <a:t>．</a:t>
            </a:r>
            <a:r>
              <a:rPr lang="zh-TW" altLang="en-US" dirty="0">
                <a:solidFill>
                  <a:srgbClr val="1E3250"/>
                </a:solidFill>
                <a:latin typeface="BIZ UDPゴシック" panose="020B0400000000000000" pitchFamily="50" charset="-128"/>
                <a:ea typeface="BIZ UDPゴシック" panose="020B0400000000000000" pitchFamily="50" charset="-128"/>
              </a:rPr>
              <a:t>本部長承認項目（提案</a:t>
            </a:r>
            <a:r>
              <a:rPr lang="en-US" altLang="zh-TW" dirty="0">
                <a:solidFill>
                  <a:srgbClr val="1E3250"/>
                </a:solidFill>
                <a:latin typeface="BIZ UDPゴシック" panose="020B0400000000000000" pitchFamily="50" charset="-128"/>
                <a:ea typeface="BIZ UDPゴシック" panose="020B0400000000000000" pitchFamily="50" charset="-128"/>
              </a:rPr>
              <a:t>&amp;</a:t>
            </a:r>
            <a:r>
              <a:rPr lang="zh-TW" altLang="en-US" dirty="0">
                <a:solidFill>
                  <a:srgbClr val="1E3250"/>
                </a:solidFill>
                <a:latin typeface="BIZ UDPゴシック" panose="020B0400000000000000" pitchFamily="50" charset="-128"/>
                <a:ea typeface="BIZ UDPゴシック" panose="020B0400000000000000" pitchFamily="50" charset="-128"/>
              </a:rPr>
              <a:t>承認）</a:t>
            </a:r>
            <a:endParaRPr lang="ja-JP" altLang="en-US" dirty="0">
              <a:solidFill>
                <a:srgbClr val="1E3250"/>
              </a:solidFill>
              <a:latin typeface="BIZ UDPゴシック" panose="020B0400000000000000" pitchFamily="50" charset="-128"/>
              <a:ea typeface="BIZ UDPゴシック" panose="020B0400000000000000" pitchFamily="50" charset="-128"/>
            </a:endParaRPr>
          </a:p>
        </p:txBody>
      </p:sp>
      <p:pic>
        <p:nvPicPr>
          <p:cNvPr id="5" name="Picture 2">
            <a:extLst>
              <a:ext uri="{FF2B5EF4-FFF2-40B4-BE49-F238E27FC236}">
                <a16:creationId xmlns:a16="http://schemas.microsoft.com/office/drawing/2014/main" id="{8C42683A-C02E-078C-1437-593D58C9E95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57428" y="204097"/>
            <a:ext cx="3434572" cy="115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637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72B0A05-BA19-D10B-E403-A4116C01DD63}"/>
              </a:ext>
            </a:extLst>
          </p:cNvPr>
          <p:cNvSpPr/>
          <p:nvPr/>
        </p:nvSpPr>
        <p:spPr>
          <a:xfrm>
            <a:off x="0" y="0"/>
            <a:ext cx="12192000" cy="6525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96688" y="744380"/>
            <a:ext cx="12192000" cy="3721083"/>
          </a:xfrm>
        </p:spPr>
        <p:txBody>
          <a:bodyPr anchor="ctr"/>
          <a:lstStyle/>
          <a:p>
            <a:pPr algn="ctr">
              <a:lnSpc>
                <a:spcPct val="150000"/>
              </a:lnSpc>
            </a:pPr>
            <a:r>
              <a:rPr lang="ja-JP" altLang="en-US" sz="4000" dirty="0">
                <a:solidFill>
                  <a:schemeClr val="bg1"/>
                </a:solidFill>
                <a:latin typeface="BIZ UDPゴシック" panose="020B0400000000000000" pitchFamily="50" charset="-128"/>
                <a:ea typeface="BIZ UDPゴシック" panose="020B0400000000000000" pitchFamily="50" charset="-128"/>
              </a:rPr>
              <a:t>対策本部訓練　</a:t>
            </a:r>
            <a:r>
              <a:rPr lang="en-US" altLang="ja-JP" sz="4000" dirty="0">
                <a:solidFill>
                  <a:schemeClr val="bg1"/>
                </a:solidFill>
                <a:latin typeface="BIZ UDPゴシック" panose="020B0400000000000000" pitchFamily="50" charset="-128"/>
                <a:ea typeface="BIZ UDPゴシック" panose="020B0400000000000000" pitchFamily="50" charset="-128"/>
              </a:rPr>
              <a:t>202X  XX</a:t>
            </a:r>
            <a:r>
              <a:rPr lang="ja-JP" altLang="en-US" sz="4000" dirty="0">
                <a:solidFill>
                  <a:schemeClr val="bg1"/>
                </a:solidFill>
                <a:latin typeface="BIZ UDPゴシック" panose="020B0400000000000000" pitchFamily="50" charset="-128"/>
                <a:ea typeface="BIZ UDPゴシック" panose="020B0400000000000000" pitchFamily="50" charset="-128"/>
              </a:rPr>
              <a:t>月</a:t>
            </a:r>
            <a:r>
              <a:rPr lang="en-US" altLang="ja-JP" sz="4000" dirty="0">
                <a:solidFill>
                  <a:schemeClr val="bg1"/>
                </a:solidFill>
                <a:latin typeface="BIZ UDPゴシック" panose="020B0400000000000000" pitchFamily="50" charset="-128"/>
                <a:ea typeface="BIZ UDPゴシック" panose="020B0400000000000000" pitchFamily="50" charset="-128"/>
              </a:rPr>
              <a:t>XX</a:t>
            </a:r>
            <a:r>
              <a:rPr lang="ja-JP" altLang="en-US" sz="4000" dirty="0">
                <a:solidFill>
                  <a:schemeClr val="bg1"/>
                </a:solidFill>
                <a:latin typeface="BIZ UDPゴシック" panose="020B0400000000000000" pitchFamily="50" charset="-128"/>
                <a:ea typeface="BIZ UDPゴシック" panose="020B0400000000000000" pitchFamily="50" charset="-128"/>
              </a:rPr>
              <a:t>日</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南海トラフ地震半割れ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東割れ</a:t>
            </a:r>
            <a:r>
              <a:rPr lang="en-US" altLang="ja-JP" sz="4000" dirty="0">
                <a:solidFill>
                  <a:schemeClr val="bg1"/>
                </a:solidFill>
                <a:latin typeface="BIZ UDPゴシック" panose="020B0400000000000000" pitchFamily="50" charset="-128"/>
                <a:ea typeface="BIZ UDPゴシック" panose="020B0400000000000000" pitchFamily="50" charset="-128"/>
              </a:rPr>
              <a:t>M8.0</a:t>
            </a:r>
            <a:r>
              <a:rPr lang="ja-JP" altLang="en-US" sz="4000" dirty="0">
                <a:solidFill>
                  <a:schemeClr val="bg1"/>
                </a:solidFill>
                <a:latin typeface="BIZ UDPゴシック" panose="020B0400000000000000" pitchFamily="50" charset="-128"/>
                <a:ea typeface="BIZ UDPゴシック" panose="020B0400000000000000" pitchFamily="50" charset="-128"/>
              </a:rPr>
              <a:t>　発災直後</a:t>
            </a:r>
            <a:r>
              <a:rPr lang="ja-JP" altLang="en-US" sz="4800" u="sng" dirty="0">
                <a:solidFill>
                  <a:schemeClr val="bg1"/>
                </a:solidFill>
                <a:latin typeface="BIZ UDPゴシック" panose="020B0400000000000000" pitchFamily="50" charset="-128"/>
                <a:ea typeface="BIZ UDPゴシック" panose="020B0400000000000000" pitchFamily="50" charset="-128"/>
              </a:rPr>
              <a:t>１２</a:t>
            </a:r>
            <a:r>
              <a:rPr lang="ja-JP" altLang="en-US" sz="4000" u="sng" dirty="0">
                <a:solidFill>
                  <a:schemeClr val="bg1"/>
                </a:solidFill>
                <a:latin typeface="BIZ UDPゴシック" panose="020B0400000000000000" pitchFamily="50" charset="-128"/>
                <a:ea typeface="BIZ UDPゴシック" panose="020B0400000000000000" pitchFamily="50" charset="-128"/>
              </a:rPr>
              <a:t>時間後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endParaRPr lang="ja-JP" altLang="en-US" sz="4000"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descr="回路 が含まれている画像&#10;&#10;自動的に生成された説明">
            <a:extLst>
              <a:ext uri="{FF2B5EF4-FFF2-40B4-BE49-F238E27FC236}">
                <a16:creationId xmlns:a16="http://schemas.microsoft.com/office/drawing/2014/main" id="{81159F48-75DC-5A00-AFE6-467ADC2036DC}"/>
              </a:ext>
            </a:extLst>
          </p:cNvPr>
          <p:cNvPicPr>
            <a:picLocks noChangeAspect="1"/>
          </p:cNvPicPr>
          <p:nvPr/>
        </p:nvPicPr>
        <p:blipFill>
          <a:blip r:embed="rId3"/>
          <a:stretch>
            <a:fillRect/>
          </a:stretch>
        </p:blipFill>
        <p:spPr>
          <a:xfrm>
            <a:off x="3884762" y="3789040"/>
            <a:ext cx="4229100" cy="2343150"/>
          </a:xfrm>
          <a:prstGeom prst="rect">
            <a:avLst/>
          </a:prstGeom>
        </p:spPr>
      </p:pic>
    </p:spTree>
    <p:extLst>
      <p:ext uri="{BB962C8B-B14F-4D97-AF65-F5344CB8AC3E}">
        <p14:creationId xmlns:p14="http://schemas.microsoft.com/office/powerpoint/2010/main" val="3204187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３</a:t>
            </a:r>
            <a:r>
              <a:rPr lang="zh-TW" altLang="en-US" sz="2800" dirty="0">
                <a:latin typeface="BIZ UDPゴシック" panose="020B0400000000000000" pitchFamily="50" charset="-128"/>
                <a:ea typeface="BIZ UDPゴシック" panose="020B0400000000000000" pitchFamily="50" charset="-128"/>
              </a:rPr>
              <a:t>回中央対策本部会議（発災</a:t>
            </a:r>
            <a:r>
              <a:rPr lang="en-US" altLang="zh-TW" sz="2800" dirty="0">
                <a:latin typeface="BIZ UDPゴシック" panose="020B0400000000000000" pitchFamily="50" charset="-128"/>
                <a:ea typeface="BIZ UDPゴシック" panose="020B0400000000000000" pitchFamily="50" charset="-128"/>
              </a:rPr>
              <a:t>12</a:t>
            </a:r>
            <a:r>
              <a:rPr lang="zh-TW" altLang="en-US" sz="2800" dirty="0">
                <a:latin typeface="BIZ UDPゴシック" panose="020B0400000000000000" pitchFamily="50" charset="-128"/>
                <a:ea typeface="BIZ UDPゴシック" panose="020B0400000000000000" pitchFamily="50" charset="-128"/>
              </a:rPr>
              <a:t>時間</a:t>
            </a:r>
            <a:r>
              <a:rPr lang="ja-JP" altLang="en-US" sz="2800" dirty="0">
                <a:latin typeface="BIZ UDPゴシック" panose="020B0400000000000000" pitchFamily="50" charset="-128"/>
                <a:ea typeface="BIZ UDPゴシック" panose="020B0400000000000000" pitchFamily="50" charset="-128"/>
              </a:rPr>
              <a:t>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１．被害状況報告</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5093702"/>
          </a:xfrm>
          <a:prstGeom prst="rect">
            <a:avLst/>
          </a:prstGeom>
          <a:noFill/>
        </p:spPr>
        <p:txBody>
          <a:bodyPr wrap="square">
            <a:spAutoFit/>
          </a:bodyPr>
          <a:lstStyle/>
          <a:p>
            <a:pPr marL="514350" indent="-514350">
              <a:lnSpc>
                <a:spcPts val="26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被害状況報告（</a:t>
            </a:r>
            <a:r>
              <a:rPr lang="en-US" altLang="ja-JP" sz="2400" dirty="0">
                <a:latin typeface="BIZ UDPゴシック" panose="020B0400000000000000" pitchFamily="50" charset="-128"/>
                <a:ea typeface="BIZ UDPゴシック" panose="020B0400000000000000" pitchFamily="50" charset="-128"/>
              </a:rPr>
              <a:t>1:00</a:t>
            </a:r>
            <a:r>
              <a:rPr lang="ja-JP" altLang="en-US" sz="2400" dirty="0">
                <a:latin typeface="BIZ UDPゴシック" panose="020B0400000000000000" pitchFamily="50" charset="-128"/>
                <a:ea typeface="BIZ UDPゴシック" panose="020B0400000000000000" pitchFamily="50" charset="-128"/>
              </a:rPr>
              <a:t>時点）</a:t>
            </a:r>
            <a:endParaRPr lang="en-US" altLang="ja-JP" sz="2400" dirty="0">
              <a:latin typeface="BIZ UDPゴシック" panose="020B0400000000000000" pitchFamily="50" charset="-128"/>
              <a:ea typeface="BIZ UDPゴシック" panose="020B0400000000000000" pitchFamily="50" charset="-128"/>
            </a:endParaRP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地震概要</a:t>
            </a:r>
            <a:r>
              <a:rPr lang="en-US" altLang="ja-JP" sz="24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M8.0</a:t>
            </a:r>
            <a:r>
              <a:rPr lang="ja-JP" altLang="en-US" sz="2000" dirty="0">
                <a:latin typeface="BIZ UDPゴシック" panose="020B0400000000000000" pitchFamily="50" charset="-128"/>
                <a:ea typeface="BIZ UDPゴシック" panose="020B0400000000000000" pitchFamily="50" charset="-128"/>
              </a:rPr>
              <a:t>、静岡県沖、</a:t>
            </a:r>
            <a:r>
              <a:rPr lang="en-US" altLang="ja-JP" sz="2000" dirty="0">
                <a:latin typeface="BIZ UDPゴシック" panose="020B0400000000000000" pitchFamily="50" charset="-128"/>
                <a:ea typeface="BIZ UDPゴシック" panose="020B0400000000000000" pitchFamily="50" charset="-128"/>
              </a:rPr>
              <a:t>13:00</a:t>
            </a:r>
            <a:r>
              <a:rPr lang="ja-JP" altLang="en-US" sz="2000" dirty="0">
                <a:latin typeface="BIZ UDPゴシック" panose="020B0400000000000000" pitchFamily="50" charset="-128"/>
                <a:ea typeface="BIZ UDPゴシック" panose="020B0400000000000000" pitchFamily="50" charset="-128"/>
              </a:rPr>
              <a:t>頃発生</a:t>
            </a:r>
            <a:endParaRPr lang="ja-JP" altLang="en-US" sz="2400" dirty="0">
              <a:latin typeface="BIZ UDPゴシック" panose="020B0400000000000000" pitchFamily="50" charset="-128"/>
              <a:ea typeface="BIZ UDPゴシック" panose="020B0400000000000000" pitchFamily="50" charset="-128"/>
            </a:endParaRP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震度</a:t>
            </a:r>
            <a:r>
              <a:rPr lang="en-US" altLang="ja-JP" sz="24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静岡・愛知・三重で震度</a:t>
            </a:r>
            <a:r>
              <a:rPr lang="en-US" altLang="ja-JP" sz="2000" dirty="0">
                <a:latin typeface="BIZ UDPゴシック" panose="020B0400000000000000" pitchFamily="50" charset="-128"/>
                <a:ea typeface="BIZ UDPゴシック" panose="020B0400000000000000" pitchFamily="50" charset="-128"/>
              </a:rPr>
              <a:t>6</a:t>
            </a:r>
            <a:r>
              <a:rPr lang="ja-JP" altLang="en-US" sz="2000" dirty="0">
                <a:latin typeface="BIZ UDPゴシック" panose="020B0400000000000000" pitchFamily="50" charset="-128"/>
                <a:ea typeface="BIZ UDPゴシック" panose="020B0400000000000000" pitchFamily="50" charset="-128"/>
              </a:rPr>
              <a:t>強</a:t>
            </a:r>
            <a:r>
              <a:rPr lang="en-US" altLang="ja-JP" sz="2000" dirty="0">
                <a:latin typeface="BIZ UDPゴシック" panose="020B0400000000000000" pitchFamily="50" charset="-128"/>
                <a:ea typeface="BIZ UDPゴシック" panose="020B0400000000000000" pitchFamily="50" charset="-128"/>
              </a:rPr>
              <a:t>〜7</a:t>
            </a:r>
            <a:r>
              <a:rPr lang="ja-JP" altLang="en-US" sz="2000" dirty="0">
                <a:latin typeface="BIZ UDPゴシック" panose="020B0400000000000000" pitchFamily="50" charset="-128"/>
                <a:ea typeface="BIZ UDPゴシック" panose="020B0400000000000000" pitchFamily="50" charset="-128"/>
              </a:rPr>
              <a:t>、関東・関西で震度</a:t>
            </a:r>
            <a:r>
              <a:rPr lang="en-US" altLang="ja-JP" sz="2000" dirty="0">
                <a:latin typeface="BIZ UDPゴシック" panose="020B0400000000000000" pitchFamily="50" charset="-128"/>
                <a:ea typeface="BIZ UDPゴシック" panose="020B0400000000000000" pitchFamily="50" charset="-128"/>
              </a:rPr>
              <a:t>5〜6</a:t>
            </a:r>
            <a:r>
              <a:rPr lang="ja-JP" altLang="en-US" sz="2000" dirty="0">
                <a:latin typeface="BIZ UDPゴシック" panose="020B0400000000000000" pitchFamily="50" charset="-128"/>
                <a:ea typeface="BIZ UDPゴシック" panose="020B0400000000000000" pitchFamily="50" charset="-128"/>
              </a:rPr>
              <a:t>弱</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人的被害</a:t>
            </a:r>
            <a:r>
              <a:rPr lang="en-US" altLang="ja-JP" sz="2400" dirty="0">
                <a:latin typeface="BIZ UDPゴシック" panose="020B0400000000000000" pitchFamily="50" charset="-128"/>
                <a:ea typeface="BIZ UDPゴシック" panose="020B0400000000000000" pitchFamily="50" charset="-128"/>
              </a:rPr>
              <a:t>: </a:t>
            </a: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軽傷者</a:t>
            </a:r>
            <a:r>
              <a:rPr lang="en-US" altLang="ja-JP" sz="2000" dirty="0">
                <a:latin typeface="BIZ UDPゴシック" panose="020B0400000000000000" pitchFamily="50" charset="-128"/>
                <a:ea typeface="BIZ UDPゴシック" panose="020B0400000000000000" pitchFamily="50" charset="-128"/>
              </a:rPr>
              <a:t>23</a:t>
            </a:r>
            <a:r>
              <a:rPr lang="ja-JP" altLang="en-US" sz="2000" dirty="0">
                <a:latin typeface="BIZ UDPゴシック" panose="020B0400000000000000" pitchFamily="50" charset="-128"/>
                <a:ea typeface="BIZ UDPゴシック" panose="020B0400000000000000" pitchFamily="50" charset="-128"/>
              </a:rPr>
              <a:t>名（変化なし）、重傷者・死亡者なし</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外出中従業員と連絡不通：新宿</a:t>
            </a:r>
            <a:r>
              <a:rPr lang="en-US" altLang="ja-JP" sz="2000" dirty="0">
                <a:solidFill>
                  <a:srgbClr val="FF0000"/>
                </a:solidFill>
                <a:latin typeface="BIZ UDPゴシック" panose="020B0400000000000000" pitchFamily="50" charset="-128"/>
                <a:ea typeface="BIZ UDPゴシック" panose="020B0400000000000000" pitchFamily="50" charset="-128"/>
              </a:rPr>
              <a:t>5</a:t>
            </a:r>
            <a:r>
              <a:rPr lang="ja-JP" altLang="en-US" sz="2000" dirty="0">
                <a:solidFill>
                  <a:srgbClr val="FF0000"/>
                </a:solidFill>
                <a:latin typeface="BIZ UDPゴシック" panose="020B0400000000000000" pitchFamily="50" charset="-128"/>
                <a:ea typeface="BIZ UDPゴシック" panose="020B0400000000000000" pitchFamily="50" charset="-128"/>
              </a:rPr>
              <a:t>名、名古屋</a:t>
            </a:r>
            <a:r>
              <a:rPr lang="en-US" altLang="ja-JP" sz="2000" dirty="0">
                <a:solidFill>
                  <a:srgbClr val="FF0000"/>
                </a:solidFill>
                <a:latin typeface="BIZ UDPゴシック" panose="020B0400000000000000" pitchFamily="50" charset="-128"/>
                <a:ea typeface="BIZ UDPゴシック" panose="020B0400000000000000" pitchFamily="50" charset="-128"/>
              </a:rPr>
              <a:t>12</a:t>
            </a:r>
            <a:r>
              <a:rPr lang="ja-JP" altLang="en-US" sz="2000" dirty="0">
                <a:solidFill>
                  <a:srgbClr val="FF0000"/>
                </a:solidFill>
                <a:latin typeface="BIZ UDPゴシック" panose="020B0400000000000000" pitchFamily="50" charset="-128"/>
                <a:ea typeface="BIZ UDPゴシック" panose="020B0400000000000000" pitchFamily="50" charset="-128"/>
              </a:rPr>
              <a:t>名、横浜</a:t>
            </a:r>
            <a:r>
              <a:rPr lang="en-US" altLang="ja-JP" sz="2000" dirty="0">
                <a:solidFill>
                  <a:srgbClr val="FF0000"/>
                </a:solidFill>
                <a:latin typeface="BIZ UDPゴシック" panose="020B0400000000000000" pitchFamily="50" charset="-128"/>
                <a:ea typeface="BIZ UDPゴシック" panose="020B0400000000000000" pitchFamily="50" charset="-128"/>
              </a:rPr>
              <a:t>1</a:t>
            </a:r>
            <a:r>
              <a:rPr lang="ja-JP" altLang="en-US" sz="2000" dirty="0">
                <a:solidFill>
                  <a:srgbClr val="FF0000"/>
                </a:solidFill>
                <a:latin typeface="BIZ UDPゴシック" panose="020B0400000000000000" pitchFamily="50" charset="-128"/>
                <a:ea typeface="BIZ UDPゴシック" panose="020B0400000000000000" pitchFamily="50" charset="-128"/>
              </a:rPr>
              <a:t>名</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建物被害</a:t>
            </a:r>
            <a:r>
              <a:rPr lang="en-US" altLang="ja-JP" sz="2400" dirty="0">
                <a:latin typeface="BIZ UDPゴシック" panose="020B0400000000000000" pitchFamily="50" charset="-128"/>
                <a:ea typeface="BIZ UDPゴシック" panose="020B0400000000000000" pitchFamily="50" charset="-128"/>
              </a:rPr>
              <a:t>: </a:t>
            </a: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静岡・名古屋：甚大（外壁損傷、設備一部損壊継続）</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千葉・横浜・新宿：中程度（一部建物で壁損傷継続）、大阪・神戸：軽微（状況変化なし）</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ライフライン状況</a:t>
            </a:r>
            <a:r>
              <a:rPr lang="en-US" altLang="ja-JP" sz="2400" dirty="0">
                <a:latin typeface="BIZ UDPゴシック" panose="020B0400000000000000" pitchFamily="50" charset="-128"/>
                <a:ea typeface="BIZ UDPゴシック" panose="020B0400000000000000" pitchFamily="50" charset="-128"/>
              </a:rPr>
              <a:t>:</a:t>
            </a: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電気</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千葉・東京・神奈川・大阪・兵庫の多くの地域で復旧。長野、静岡、名古屋停電継続</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水道・ガス</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静岡、名古屋を中心に供給停止継続。他拠点も一部制限</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通信</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千葉・東京・神奈川・大阪・兵庫の多くの地域で固定電話、携帯電話、インターネットが復旧</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(6) </a:t>
            </a:r>
            <a:r>
              <a:rPr lang="ja-JP" altLang="en-US" sz="2400" dirty="0">
                <a:latin typeface="BIZ UDPゴシック" panose="020B0400000000000000" pitchFamily="50" charset="-128"/>
                <a:ea typeface="BIZ UDPゴシック" panose="020B0400000000000000" pitchFamily="50" charset="-128"/>
              </a:rPr>
              <a:t>安否確認</a:t>
            </a:r>
            <a:r>
              <a:rPr lang="en-US" altLang="ja-JP" sz="2400" dirty="0">
                <a:latin typeface="BIZ UDPゴシック" panose="020B0400000000000000" pitchFamily="50" charset="-128"/>
                <a:ea typeface="BIZ UDPゴシック" panose="020B0400000000000000" pitchFamily="50" charset="-128"/>
              </a:rPr>
              <a:t>: </a:t>
            </a:r>
            <a:r>
              <a:rPr lang="ja-JP" altLang="en-US" sz="2400" dirty="0">
                <a:solidFill>
                  <a:srgbClr val="FF0000"/>
                </a:solidFill>
                <a:latin typeface="BIZ UDPゴシック" panose="020B0400000000000000" pitchFamily="50" charset="-128"/>
                <a:ea typeface="BIZ UDPゴシック" panose="020B0400000000000000" pitchFamily="50" charset="-128"/>
              </a:rPr>
              <a:t>全拠点で</a:t>
            </a:r>
            <a:r>
              <a:rPr lang="en-US" altLang="ja-JP" sz="2400" dirty="0">
                <a:solidFill>
                  <a:srgbClr val="FF0000"/>
                </a:solidFill>
                <a:latin typeface="BIZ UDPゴシック" panose="020B0400000000000000" pitchFamily="50" charset="-128"/>
                <a:ea typeface="BIZ UDPゴシック" panose="020B0400000000000000" pitchFamily="50" charset="-128"/>
              </a:rPr>
              <a:t>98%</a:t>
            </a:r>
            <a:r>
              <a:rPr lang="ja-JP" altLang="en-US" sz="2400" dirty="0">
                <a:solidFill>
                  <a:srgbClr val="FF0000"/>
                </a:solidFill>
                <a:latin typeface="BIZ UDPゴシック" panose="020B0400000000000000" pitchFamily="50" charset="-128"/>
                <a:ea typeface="BIZ UDPゴシック" panose="020B0400000000000000" pitchFamily="50" charset="-128"/>
              </a:rPr>
              <a:t>以上完了</a:t>
            </a:r>
            <a:r>
              <a:rPr lang="ja-JP" altLang="en-US" sz="2400" dirty="0">
                <a:latin typeface="BIZ UDPゴシック" panose="020B0400000000000000" pitchFamily="50" charset="-128"/>
                <a:ea typeface="BIZ UDPゴシック" panose="020B0400000000000000" pitchFamily="50" charset="-128"/>
              </a:rPr>
              <a:t>（残り</a:t>
            </a:r>
            <a:r>
              <a:rPr lang="en-US" altLang="ja-JP" sz="2400" dirty="0">
                <a:latin typeface="BIZ UDPゴシック" panose="020B0400000000000000" pitchFamily="50" charset="-128"/>
                <a:ea typeface="BIZ UDPゴシック" panose="020B0400000000000000" pitchFamily="50" charset="-128"/>
              </a:rPr>
              <a:t>2%</a:t>
            </a:r>
            <a:r>
              <a:rPr lang="ja-JP" altLang="en-US" sz="2400" dirty="0">
                <a:latin typeface="BIZ UDPゴシック" panose="020B0400000000000000" pitchFamily="50" charset="-128"/>
                <a:ea typeface="BIZ UDPゴシック" panose="020B0400000000000000" pitchFamily="50" charset="-128"/>
              </a:rPr>
              <a:t>未満の確認作業継続中）</a:t>
            </a:r>
            <a:endParaRPr lang="ja-JP" altLang="en-US" sz="2400" dirty="0">
              <a:solidFill>
                <a:srgbClr val="FF0000"/>
              </a:solidFill>
              <a:latin typeface="BIZ UDPゴシック" panose="020B0400000000000000" pitchFamily="50" charset="-128"/>
              <a:ea typeface="BIZ UDPゴシック" panose="020B0400000000000000" pitchFamily="50" charset="-128"/>
            </a:endParaRPr>
          </a:p>
        </p:txBody>
      </p:sp>
      <p:pic>
        <p:nvPicPr>
          <p:cNvPr id="4" name="Picture 2">
            <a:extLst>
              <a:ext uri="{FF2B5EF4-FFF2-40B4-BE49-F238E27FC236}">
                <a16:creationId xmlns:a16="http://schemas.microsoft.com/office/drawing/2014/main" id="{3B85CD73-1C97-8B9E-F2F9-41B5403E1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486" y="229888"/>
            <a:ext cx="4371514" cy="131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51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３</a:t>
            </a:r>
            <a:r>
              <a:rPr lang="zh-TW" altLang="en-US" sz="2800" dirty="0">
                <a:latin typeface="BIZ UDPゴシック" panose="020B0400000000000000" pitchFamily="50" charset="-128"/>
                <a:ea typeface="BIZ UDPゴシック" panose="020B0400000000000000" pitchFamily="50" charset="-128"/>
              </a:rPr>
              <a:t>回中央対策本部会議（発災</a:t>
            </a:r>
            <a:r>
              <a:rPr lang="en-US" altLang="zh-TW" sz="2800" dirty="0">
                <a:latin typeface="BIZ UDPゴシック" panose="020B0400000000000000" pitchFamily="50" charset="-128"/>
                <a:ea typeface="BIZ UDPゴシック" panose="020B0400000000000000" pitchFamily="50" charset="-128"/>
              </a:rPr>
              <a:t>12</a:t>
            </a:r>
            <a:r>
              <a:rPr lang="zh-TW" altLang="en-US" sz="2800" dirty="0">
                <a:latin typeface="BIZ UDPゴシック" panose="020B0400000000000000" pitchFamily="50" charset="-128"/>
                <a:ea typeface="BIZ UDPゴシック" panose="020B0400000000000000" pitchFamily="50" charset="-128"/>
              </a:rPr>
              <a:t>時間</a:t>
            </a:r>
            <a:r>
              <a:rPr lang="ja-JP" altLang="en-US" sz="2800" dirty="0">
                <a:latin typeface="BIZ UDPゴシック" panose="020B0400000000000000" pitchFamily="50" charset="-128"/>
                <a:ea typeface="BIZ UDPゴシック" panose="020B0400000000000000" pitchFamily="50" charset="-128"/>
              </a:rPr>
              <a:t>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２．初期被害状況と安全確認</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4708981"/>
          </a:xfrm>
          <a:prstGeom prst="rect">
            <a:avLst/>
          </a:prstGeom>
          <a:noFill/>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従業員の安全確保・避難誘導</a:t>
            </a:r>
            <a:endParaRPr lang="en-US" altLang="ja-JP" sz="24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全拠点で避難完了、軽傷者への応急処置実施</a:t>
            </a:r>
            <a:endParaRPr lang="en-US" altLang="ja-JP" sz="20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帰宅困難者への支援継続（一時待機場所確保、備蓄品配布）</a:t>
            </a: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建物・設備の緊急点検</a:t>
            </a:r>
            <a:endParaRPr lang="en-US" altLang="ja-JP" sz="24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静岡・名古屋で詳細点検中、その他拠点で点検完了</a:t>
            </a:r>
            <a:endParaRPr lang="en-US" altLang="ja-JP" sz="20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危険箇所の立入禁止措置継続</a:t>
            </a: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非常用電源の稼働状況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静岡・名古屋・千葉</a:t>
            </a:r>
            <a:r>
              <a:rPr lang="en-US" altLang="ja-JP" sz="2000" dirty="0">
                <a:latin typeface="BIZ UDPゴシック" panose="020B0400000000000000" pitchFamily="50" charset="-128"/>
                <a:ea typeface="BIZ UDPゴシック" panose="020B0400000000000000" pitchFamily="50" charset="-128"/>
              </a:rPr>
              <a:t>: 60</a:t>
            </a:r>
            <a:r>
              <a:rPr lang="ja-JP" altLang="en-US" sz="2000" dirty="0">
                <a:latin typeface="BIZ UDPゴシック" panose="020B0400000000000000" pitchFamily="50" charset="-128"/>
                <a:ea typeface="BIZ UDPゴシック" panose="020B0400000000000000" pitchFamily="50" charset="-128"/>
              </a:rPr>
              <a:t>時間稼働可能、　その他拠点</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商用電源復旧</a:t>
            </a: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交通状況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道路</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一般車両の通行再開始まる　、鉄道</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一部区間で運転再開</a:t>
            </a:r>
            <a:endParaRPr lang="en-US" altLang="ja-JP" sz="20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港湾</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緊急物資受入体制強化　、空港</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緊急機受入継続、一部空港で一般機の運航再開</a:t>
            </a: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顧客対応</a:t>
            </a:r>
            <a:endParaRPr lang="en-US" altLang="ja-JP" sz="24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被災地医療機関の約</a:t>
            </a:r>
            <a:r>
              <a:rPr lang="en-US" altLang="ja-JP" sz="2000" dirty="0">
                <a:latin typeface="BIZ UDPゴシック" panose="020B0400000000000000" pitchFamily="50" charset="-128"/>
                <a:ea typeface="BIZ UDPゴシック" panose="020B0400000000000000" pitchFamily="50" charset="-128"/>
              </a:rPr>
              <a:t>50%</a:t>
            </a:r>
            <a:r>
              <a:rPr lang="ja-JP" altLang="en-US" sz="2000" dirty="0">
                <a:latin typeface="BIZ UDPゴシック" panose="020B0400000000000000" pitchFamily="50" charset="-128"/>
                <a:ea typeface="BIZ UDPゴシック" panose="020B0400000000000000" pitchFamily="50" charset="-128"/>
              </a:rPr>
              <a:t>と連絡取れる</a:t>
            </a:r>
            <a:endParaRPr lang="en-US" altLang="ja-JP" sz="20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内視鏡の緊急修理・代替機提供要請増加</a:t>
            </a:r>
            <a:endParaRPr lang="ja-JP" altLang="en-US" dirty="0">
              <a:latin typeface="BIZ UDPゴシック" panose="020B0400000000000000" pitchFamily="50" charset="-128"/>
              <a:ea typeface="BIZ UDPゴシック" panose="020B0400000000000000" pitchFamily="50" charset="-128"/>
            </a:endParaRPr>
          </a:p>
        </p:txBody>
      </p:sp>
      <p:pic>
        <p:nvPicPr>
          <p:cNvPr id="2" name="Picture 2">
            <a:extLst>
              <a:ext uri="{FF2B5EF4-FFF2-40B4-BE49-F238E27FC236}">
                <a16:creationId xmlns:a16="http://schemas.microsoft.com/office/drawing/2014/main" id="{FEF37E91-A11D-2D4D-8D65-BC3F8C65C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620688"/>
            <a:ext cx="2444309" cy="22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20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B1478FA-9ED3-C19C-86D5-A1D14A323626}"/>
              </a:ext>
            </a:extLst>
          </p:cNvPr>
          <p:cNvPicPr>
            <a:picLocks noChangeAspect="1"/>
          </p:cNvPicPr>
          <p:nvPr/>
        </p:nvPicPr>
        <p:blipFill>
          <a:blip r:embed="rId3"/>
          <a:stretch>
            <a:fillRect/>
          </a:stretch>
        </p:blipFill>
        <p:spPr>
          <a:xfrm>
            <a:off x="7807953" y="2087586"/>
            <a:ext cx="4384047" cy="2737170"/>
          </a:xfrm>
          <a:prstGeom prst="rect">
            <a:avLst/>
          </a:prstGeom>
          <a:ln>
            <a:noFill/>
          </a:ln>
          <a:effectLst>
            <a:softEdge rad="112500"/>
          </a:effectLst>
        </p:spPr>
      </p:pic>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en-US" altLang="zh-TW" sz="2800" dirty="0">
                <a:latin typeface="BIZ UDPゴシック" panose="020B0400000000000000" pitchFamily="50" charset="-128"/>
                <a:ea typeface="BIZ UDPゴシック" panose="020B0400000000000000" pitchFamily="50" charset="-128"/>
              </a:rPr>
              <a:t>0</a:t>
            </a:r>
            <a:r>
              <a:rPr lang="zh-TW" altLang="en-US" sz="2800" dirty="0">
                <a:latin typeface="BIZ UDPゴシック" panose="020B0400000000000000" pitchFamily="50" charset="-128"/>
                <a:ea typeface="BIZ UDPゴシック" panose="020B0400000000000000" pitchFamily="50" charset="-128"/>
              </a:rPr>
              <a:t>回</a:t>
            </a:r>
            <a:r>
              <a:rPr lang="ja-JP" altLang="en-US" sz="2800" dirty="0">
                <a:latin typeface="BIZ UDPゴシック" panose="020B0400000000000000" pitchFamily="50" charset="-128"/>
                <a:ea typeface="BIZ UDPゴシック" panose="020B0400000000000000" pitchFamily="50" charset="-128"/>
              </a:rPr>
              <a:t>対策</a:t>
            </a:r>
            <a:r>
              <a:rPr lang="zh-TW" altLang="en-US" sz="2800" dirty="0">
                <a:latin typeface="BIZ UDPゴシック" panose="020B0400000000000000" pitchFamily="50" charset="-128"/>
                <a:ea typeface="BIZ UDPゴシック" panose="020B0400000000000000" pitchFamily="50" charset="-128"/>
              </a:rPr>
              <a:t>本部</a:t>
            </a:r>
            <a:r>
              <a:rPr lang="ja-JP" altLang="en-US" sz="2800" dirty="0">
                <a:latin typeface="BIZ UDPゴシック" panose="020B0400000000000000" pitchFamily="50" charset="-128"/>
                <a:ea typeface="BIZ UDPゴシック" panose="020B0400000000000000" pitchFamily="50" charset="-128"/>
              </a:rPr>
              <a:t>設置</a:t>
            </a:r>
            <a:r>
              <a:rPr lang="zh-TW" altLang="en-US" sz="2800" dirty="0">
                <a:latin typeface="BIZ UDPゴシック" panose="020B0400000000000000" pitchFamily="50" charset="-128"/>
                <a:ea typeface="BIZ UDPゴシック" panose="020B0400000000000000" pitchFamily="50" charset="-128"/>
              </a:rPr>
              <a:t>準備（発災直後</a:t>
            </a:r>
            <a:r>
              <a:rPr lang="en-US" altLang="zh-TW" sz="2800" dirty="0">
                <a:latin typeface="BIZ UDPゴシック" panose="020B0400000000000000" pitchFamily="50" charset="-128"/>
                <a:ea typeface="BIZ UDPゴシック" panose="020B0400000000000000" pitchFamily="50" charset="-128"/>
              </a:rPr>
              <a:t>1</a:t>
            </a:r>
            <a:r>
              <a:rPr lang="zh-TW" altLang="en-US" sz="2800" dirty="0">
                <a:latin typeface="BIZ UDPゴシック" panose="020B0400000000000000" pitchFamily="50" charset="-128"/>
                <a:ea typeface="BIZ UDPゴシック" panose="020B0400000000000000" pitchFamily="50" charset="-128"/>
              </a:rPr>
              <a:t>時間以内）</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１．初期被害状況と安全確認</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94520" y="1365052"/>
            <a:ext cx="11496699" cy="4823885"/>
          </a:xfrm>
          <a:prstGeom prst="rect">
            <a:avLst/>
          </a:prstGeom>
          <a:noFill/>
        </p:spPr>
        <p:txBody>
          <a:bodyPr wrap="square">
            <a:spAutoFit/>
          </a:bodyPr>
          <a:lstStyle/>
          <a:p>
            <a:pPr marL="514350" indent="-514350">
              <a:lnSpc>
                <a:spcPts val="34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初期被害状況と安全確認</a:t>
            </a:r>
          </a:p>
          <a:p>
            <a:pPr marL="514350" indent="-514350">
              <a:lnSpc>
                <a:spcPts val="34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地震概要</a:t>
            </a:r>
            <a:r>
              <a:rPr lang="en-US" altLang="ja-JP" sz="2000" dirty="0">
                <a:latin typeface="BIZ UDPゴシック" panose="020B0400000000000000" pitchFamily="50" charset="-128"/>
                <a:ea typeface="BIZ UDPゴシック" panose="020B0400000000000000" pitchFamily="50" charset="-128"/>
              </a:rPr>
              <a:t>: M8.0</a:t>
            </a:r>
            <a:r>
              <a:rPr lang="ja-JP" altLang="en-US" sz="2000" dirty="0">
                <a:latin typeface="BIZ UDPゴシック" panose="020B0400000000000000" pitchFamily="50" charset="-128"/>
                <a:ea typeface="BIZ UDPゴシック" panose="020B0400000000000000" pitchFamily="50" charset="-128"/>
              </a:rPr>
              <a:t>、静岡県沖、</a:t>
            </a:r>
            <a:r>
              <a:rPr lang="en-US" altLang="ja-JP" sz="2000" dirty="0">
                <a:latin typeface="BIZ UDPゴシック" panose="020B0400000000000000" pitchFamily="50" charset="-128"/>
                <a:ea typeface="BIZ UDPゴシック" panose="020B0400000000000000" pitchFamily="50" charset="-128"/>
              </a:rPr>
              <a:t>13:00</a:t>
            </a:r>
            <a:r>
              <a:rPr lang="ja-JP" altLang="en-US" sz="2000" dirty="0">
                <a:latin typeface="BIZ UDPゴシック" panose="020B0400000000000000" pitchFamily="50" charset="-128"/>
                <a:ea typeface="BIZ UDPゴシック" panose="020B0400000000000000" pitchFamily="50" charset="-128"/>
              </a:rPr>
              <a:t>頃発生</a:t>
            </a:r>
            <a:endParaRPr lang="ja-JP" altLang="en-US" sz="2400" dirty="0">
              <a:latin typeface="BIZ UDPゴシック" panose="020B0400000000000000" pitchFamily="50" charset="-128"/>
              <a:ea typeface="BIZ UDPゴシック" panose="020B0400000000000000" pitchFamily="50" charset="-128"/>
            </a:endParaRPr>
          </a:p>
          <a:p>
            <a:pPr marL="514350" indent="-514350">
              <a:lnSpc>
                <a:spcPts val="34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震度</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静岡・愛知・三重で震度</a:t>
            </a:r>
            <a:r>
              <a:rPr lang="en-US" altLang="ja-JP" sz="2000" dirty="0">
                <a:latin typeface="BIZ UDPゴシック" panose="020B0400000000000000" pitchFamily="50" charset="-128"/>
                <a:ea typeface="BIZ UDPゴシック" panose="020B0400000000000000" pitchFamily="50" charset="-128"/>
              </a:rPr>
              <a:t>6</a:t>
            </a:r>
            <a:r>
              <a:rPr lang="ja-JP" altLang="en-US" sz="2000" dirty="0">
                <a:latin typeface="BIZ UDPゴシック" panose="020B0400000000000000" pitchFamily="50" charset="-128"/>
                <a:ea typeface="BIZ UDPゴシック" panose="020B0400000000000000" pitchFamily="50" charset="-128"/>
              </a:rPr>
              <a:t>強</a:t>
            </a:r>
            <a:r>
              <a:rPr lang="en-US" altLang="ja-JP" sz="2000" dirty="0">
                <a:latin typeface="BIZ UDPゴシック" panose="020B0400000000000000" pitchFamily="50" charset="-128"/>
                <a:ea typeface="BIZ UDPゴシック" panose="020B0400000000000000" pitchFamily="50" charset="-128"/>
              </a:rPr>
              <a:t>〜7</a:t>
            </a: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
            </a:r>
            <a:br>
              <a:rPr lang="en-US" altLang="ja-JP"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関東・関西で震度</a:t>
            </a:r>
            <a:r>
              <a:rPr lang="en-US" altLang="ja-JP" sz="2000" dirty="0">
                <a:latin typeface="BIZ UDPゴシック" panose="020B0400000000000000" pitchFamily="50" charset="-128"/>
                <a:ea typeface="BIZ UDPゴシック" panose="020B0400000000000000" pitchFamily="50" charset="-128"/>
              </a:rPr>
              <a:t>5〜6</a:t>
            </a:r>
            <a:r>
              <a:rPr lang="ja-JP" altLang="en-US" sz="2000" dirty="0">
                <a:latin typeface="BIZ UDPゴシック" panose="020B0400000000000000" pitchFamily="50" charset="-128"/>
                <a:ea typeface="BIZ UDPゴシック" panose="020B0400000000000000" pitchFamily="50" charset="-128"/>
              </a:rPr>
              <a:t>弱</a:t>
            </a:r>
          </a:p>
          <a:p>
            <a:pPr marL="514350" indent="-514350">
              <a:lnSpc>
                <a:spcPts val="34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人的被害</a:t>
            </a:r>
            <a:r>
              <a:rPr lang="en-US" altLang="ja-JP" sz="2400" dirty="0">
                <a:latin typeface="BIZ UDPゴシック" panose="020B0400000000000000" pitchFamily="50" charset="-128"/>
                <a:ea typeface="BIZ UDPゴシック" panose="020B0400000000000000" pitchFamily="50" charset="-128"/>
              </a:rPr>
              <a:t>: </a:t>
            </a:r>
            <a:br>
              <a:rPr lang="en-US" altLang="ja-JP" sz="24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軽傷者</a:t>
            </a:r>
            <a:r>
              <a:rPr lang="en-US" altLang="ja-JP" sz="2000" dirty="0">
                <a:latin typeface="BIZ UDPゴシック" panose="020B0400000000000000" pitchFamily="50" charset="-128"/>
                <a:ea typeface="BIZ UDPゴシック" panose="020B0400000000000000" pitchFamily="50" charset="-128"/>
              </a:rPr>
              <a:t>23</a:t>
            </a:r>
            <a:r>
              <a:rPr lang="ja-JP" altLang="en-US" sz="2000" dirty="0">
                <a:latin typeface="BIZ UDPゴシック" panose="020B0400000000000000" pitchFamily="50" charset="-128"/>
                <a:ea typeface="BIZ UDPゴシック" panose="020B0400000000000000" pitchFamily="50" charset="-128"/>
              </a:rPr>
              <a:t>名（静岡</a:t>
            </a:r>
            <a:r>
              <a:rPr lang="en-US" altLang="ja-JP" sz="2000" dirty="0">
                <a:latin typeface="BIZ UDPゴシック" panose="020B0400000000000000" pitchFamily="50" charset="-128"/>
                <a:ea typeface="BIZ UDPゴシック" panose="020B0400000000000000" pitchFamily="50" charset="-128"/>
              </a:rPr>
              <a:t>10</a:t>
            </a:r>
            <a:r>
              <a:rPr lang="ja-JP" altLang="en-US" sz="2000" dirty="0">
                <a:latin typeface="BIZ UDPゴシック" panose="020B0400000000000000" pitchFamily="50" charset="-128"/>
                <a:ea typeface="BIZ UDPゴシック" panose="020B0400000000000000" pitchFamily="50" charset="-128"/>
              </a:rPr>
              <a:t>名、名古屋</a:t>
            </a:r>
            <a:r>
              <a:rPr lang="en-US" altLang="ja-JP" sz="2000" dirty="0">
                <a:latin typeface="BIZ UDPゴシック" panose="020B0400000000000000" pitchFamily="50" charset="-128"/>
                <a:ea typeface="BIZ UDPゴシック" panose="020B0400000000000000" pitchFamily="50" charset="-128"/>
              </a:rPr>
              <a:t>8</a:t>
            </a:r>
            <a:r>
              <a:rPr lang="ja-JP" altLang="en-US" sz="2000" dirty="0">
                <a:latin typeface="BIZ UDPゴシック" panose="020B0400000000000000" pitchFamily="50" charset="-128"/>
                <a:ea typeface="BIZ UDPゴシック" panose="020B0400000000000000" pitchFamily="50" charset="-128"/>
              </a:rPr>
              <a:t>名、その他</a:t>
            </a:r>
            <a:r>
              <a:rPr lang="en-US" altLang="ja-JP" sz="2000" dirty="0">
                <a:latin typeface="BIZ UDPゴシック" panose="020B0400000000000000" pitchFamily="50" charset="-128"/>
                <a:ea typeface="BIZ UDPゴシック" panose="020B0400000000000000" pitchFamily="50" charset="-128"/>
              </a:rPr>
              <a:t>5</a:t>
            </a:r>
            <a:r>
              <a:rPr lang="ja-JP" altLang="en-US" sz="2000" dirty="0">
                <a:latin typeface="BIZ UDPゴシック" panose="020B0400000000000000" pitchFamily="50" charset="-128"/>
                <a:ea typeface="BIZ UDPゴシック" panose="020B0400000000000000" pitchFamily="50" charset="-128"/>
              </a:rPr>
              <a:t>名）、</a:t>
            </a:r>
            <a:r>
              <a:rPr lang="en-US" altLang="ja-JP" sz="2000" dirty="0">
                <a:latin typeface="BIZ UDPゴシック" panose="020B0400000000000000" pitchFamily="50" charset="-128"/>
                <a:ea typeface="BIZ UDPゴシック" panose="020B0400000000000000" pitchFamily="50" charset="-128"/>
              </a:rPr>
              <a:t/>
            </a:r>
            <a:br>
              <a:rPr lang="en-US" altLang="ja-JP"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重傷者・死亡者なし</a:t>
            </a:r>
            <a:endParaRPr lang="ja-JP" altLang="en-US" sz="2400" dirty="0">
              <a:latin typeface="BIZ UDPゴシック" panose="020B0400000000000000" pitchFamily="50" charset="-128"/>
              <a:ea typeface="BIZ UDPゴシック" panose="020B0400000000000000" pitchFamily="50" charset="-128"/>
            </a:endParaRPr>
          </a:p>
          <a:p>
            <a:pPr marL="514350" indent="-514350">
              <a:lnSpc>
                <a:spcPts val="34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建物被害</a:t>
            </a:r>
            <a:r>
              <a:rPr lang="en-US" altLang="ja-JP" sz="2400" dirty="0">
                <a:latin typeface="BIZ UDPゴシック" panose="020B0400000000000000" pitchFamily="50" charset="-128"/>
                <a:ea typeface="BIZ UDPゴシック" panose="020B0400000000000000" pitchFamily="50" charset="-128"/>
              </a:rPr>
              <a:t>: </a:t>
            </a:r>
            <a:br>
              <a:rPr lang="en-US" altLang="ja-JP" sz="24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静岡・名古屋で外壁損傷・一部設備損壊、その他拠点で軽微な被害</a:t>
            </a:r>
          </a:p>
          <a:p>
            <a:pPr marL="514350" indent="-514350">
              <a:lnSpc>
                <a:spcPts val="34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業務状況</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全拠点で業務停止、社内ネットワーク完全停止</a:t>
            </a:r>
            <a:endParaRPr lang="ja-JP" altLang="en-US" sz="2400" dirty="0">
              <a:latin typeface="BIZ UDPゴシック" panose="020B0400000000000000" pitchFamily="50" charset="-128"/>
              <a:ea typeface="BIZ UDPゴシック" panose="020B0400000000000000" pitchFamily="50" charset="-128"/>
            </a:endParaRPr>
          </a:p>
          <a:p>
            <a:pPr marL="514350" indent="-514350">
              <a:lnSpc>
                <a:spcPts val="34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安否確認</a:t>
            </a:r>
            <a:r>
              <a:rPr lang="en-US" altLang="ja-JP" sz="24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システム起動（</a:t>
            </a:r>
            <a:r>
              <a:rPr lang="en-US" altLang="ja-JP" sz="2000" dirty="0">
                <a:latin typeface="BIZ UDPゴシック" panose="020B0400000000000000" pitchFamily="50" charset="-128"/>
                <a:ea typeface="BIZ UDPゴシック" panose="020B0400000000000000" pitchFamily="50" charset="-128"/>
              </a:rPr>
              <a:t>13:30</a:t>
            </a:r>
            <a:r>
              <a:rPr lang="ja-JP" altLang="en-US" sz="2000" dirty="0">
                <a:latin typeface="BIZ UDPゴシック" panose="020B0400000000000000" pitchFamily="50" charset="-128"/>
                <a:ea typeface="BIZ UDPゴシック" panose="020B0400000000000000" pitchFamily="50" charset="-128"/>
              </a:rPr>
              <a:t>）、回答率</a:t>
            </a:r>
            <a:r>
              <a:rPr lang="en-US" altLang="ja-JP" sz="2000" dirty="0">
                <a:latin typeface="BIZ UDPゴシック" panose="020B0400000000000000" pitchFamily="50" charset="-128"/>
                <a:ea typeface="BIZ UDPゴシック" panose="020B0400000000000000" pitchFamily="50" charset="-128"/>
              </a:rPr>
              <a:t>40%</a:t>
            </a:r>
            <a:r>
              <a:rPr lang="ja-JP" altLang="en-US" sz="2000" dirty="0">
                <a:latin typeface="BIZ UDPゴシック" panose="020B0400000000000000" pitchFamily="50" charset="-128"/>
                <a:ea typeface="BIZ UDPゴシック" panose="020B0400000000000000" pitchFamily="50" charset="-128"/>
              </a:rPr>
              <a:t>（通信障害の影響）</a:t>
            </a:r>
            <a:endParaRPr lang="ja-JP" altLang="en-US" sz="2400" dirty="0">
              <a:latin typeface="BIZ UDPゴシック" panose="020B0400000000000000" pitchFamily="50" charset="-128"/>
              <a:ea typeface="BIZ UDPゴシック" panose="020B0400000000000000" pitchFamily="50" charset="-128"/>
            </a:endParaRPr>
          </a:p>
        </p:txBody>
      </p:sp>
      <p:pic>
        <p:nvPicPr>
          <p:cNvPr id="4" name="Picture 2">
            <a:extLst>
              <a:ext uri="{FF2B5EF4-FFF2-40B4-BE49-F238E27FC236}">
                <a16:creationId xmlns:a16="http://schemas.microsoft.com/office/drawing/2014/main" id="{829DFEAD-BA73-AB1F-8FB8-726C7F045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486" y="229888"/>
            <a:ext cx="4371514" cy="131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39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4939814"/>
          </a:xfrm>
          <a:prstGeom prst="rect">
            <a:avLst/>
          </a:prstGeom>
          <a:noFill/>
        </p:spPr>
        <p:txBody>
          <a:bodyPr wrap="square">
            <a:spAutoFit/>
          </a:bodyPr>
          <a:lstStyle/>
          <a:p>
            <a:pPr>
              <a:lnSpc>
                <a:spcPts val="27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課題</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latin typeface="BIZ UDPゴシック" panose="020B0400000000000000" pitchFamily="50" charset="-128"/>
                <a:ea typeface="BIZ UDPゴシック" panose="020B0400000000000000" pitchFamily="50" charset="-128"/>
              </a:rPr>
              <a:t>外出被災者（</a:t>
            </a:r>
            <a:r>
              <a:rPr lang="en-US" altLang="ja-JP" sz="2000" dirty="0">
                <a:latin typeface="BIZ UDPゴシック" panose="020B0400000000000000" pitchFamily="50" charset="-128"/>
                <a:ea typeface="BIZ UDPゴシック" panose="020B0400000000000000" pitchFamily="50" charset="-128"/>
              </a:rPr>
              <a:t>18</a:t>
            </a:r>
            <a:r>
              <a:rPr lang="ja-JP" altLang="en-US" sz="2000" dirty="0">
                <a:latin typeface="BIZ UDPゴシック" panose="020B0400000000000000" pitchFamily="50" charset="-128"/>
                <a:ea typeface="BIZ UDPゴシック" panose="020B0400000000000000" pitchFamily="50" charset="-128"/>
              </a:rPr>
              <a:t>名）の状況確認と支援</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静岡・名古屋拠点の詳細な被害状況把握と復旧計画立案</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長期的なライフライン機能不全への対応</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帰宅困難者への継続的支援と一時帰宅の検討</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顧客（医療機関）からの緊急要請への対応体制強化</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f) </a:t>
            </a:r>
            <a:r>
              <a:rPr lang="ja-JP" altLang="en-US" sz="2000" dirty="0">
                <a:latin typeface="BIZ UDPゴシック" panose="020B0400000000000000" pitchFamily="50" charset="-128"/>
                <a:ea typeface="BIZ UDPゴシック" panose="020B0400000000000000" pitchFamily="50" charset="-128"/>
              </a:rPr>
              <a:t>コンビナート火災による二次災害リスクへの対応</a:t>
            </a:r>
          </a:p>
          <a:p>
            <a:pPr>
              <a:lnSpc>
                <a:spcPts val="27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対応方針</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latin typeface="BIZ UDPゴシック" panose="020B0400000000000000" pitchFamily="50" charset="-128"/>
                <a:ea typeface="BIZ UDPゴシック" panose="020B0400000000000000" pitchFamily="50" charset="-128"/>
              </a:rPr>
              <a:t>社内外のあらゆる連絡手段を用いた未確認者への連絡試行</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建物診断士による詳細調査と復旧優先順位の決定</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自家発電機の燃料追加確保、水・食料の継続的調達</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帰宅困難者の一時帰宅計画策定と安全確認</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被災地外の支店による遠隔サポート体制の構築、オンライン対応の強化</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f) </a:t>
            </a:r>
            <a:r>
              <a:rPr lang="ja-JP" altLang="en-US" sz="2000" dirty="0">
                <a:latin typeface="BIZ UDPゴシック" panose="020B0400000000000000" pitchFamily="50" charset="-128"/>
                <a:ea typeface="BIZ UDPゴシック" panose="020B0400000000000000" pitchFamily="50" charset="-128"/>
              </a:rPr>
              <a:t>地元自治体との連携強化、避難計画の見直し</a:t>
            </a:r>
            <a:endParaRPr lang="ja-JP" altLang="en-US" dirty="0">
              <a:solidFill>
                <a:srgbClr val="FF0000"/>
              </a:solidFill>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35175" y="203200"/>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３</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en-US" altLang="zh-TW" dirty="0">
                <a:solidFill>
                  <a:srgbClr val="1E3250"/>
                </a:solidFill>
                <a:latin typeface="BIZ UDPゴシック" panose="020B0400000000000000" pitchFamily="50" charset="-128"/>
                <a:ea typeface="BIZ UDPゴシック" panose="020B0400000000000000" pitchFamily="50" charset="-128"/>
              </a:rPr>
              <a:t>12</a:t>
            </a:r>
            <a:r>
              <a:rPr lang="zh-TW" altLang="en-US" dirty="0">
                <a:solidFill>
                  <a:srgbClr val="1E3250"/>
                </a:solidFill>
                <a:latin typeface="BIZ UDPゴシック" panose="020B0400000000000000" pitchFamily="50" charset="-128"/>
                <a:ea typeface="BIZ UDPゴシック" panose="020B0400000000000000" pitchFamily="50" charset="-128"/>
              </a:rPr>
              <a:t>時間</a:t>
            </a:r>
            <a:r>
              <a:rPr lang="ja-JP" altLang="en-US" dirty="0">
                <a:solidFill>
                  <a:srgbClr val="1E3250"/>
                </a:solidFill>
                <a:latin typeface="BIZ UDPゴシック" panose="020B0400000000000000" pitchFamily="50" charset="-128"/>
                <a:ea typeface="BIZ UDPゴシック" panose="020B0400000000000000" pitchFamily="50" charset="-128"/>
              </a:rPr>
              <a:t>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ja-JP" altLang="en-US" dirty="0">
                <a:solidFill>
                  <a:srgbClr val="1E3250"/>
                </a:solidFill>
                <a:latin typeface="BIZ UDPゴシック" panose="020B0400000000000000" pitchFamily="50" charset="-128"/>
                <a:ea typeface="BIZ UDPゴシック" panose="020B0400000000000000" pitchFamily="50" charset="-128"/>
              </a:rPr>
              <a:t>３．現時点の課題と対応方針</a:t>
            </a:r>
          </a:p>
        </p:txBody>
      </p:sp>
      <p:pic>
        <p:nvPicPr>
          <p:cNvPr id="2054" name="Picture 6">
            <a:extLst>
              <a:ext uri="{FF2B5EF4-FFF2-40B4-BE49-F238E27FC236}">
                <a16:creationId xmlns:a16="http://schemas.microsoft.com/office/drawing/2014/main" id="{8B192E26-7E83-8C28-829D-FFD1972E1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370" y="730312"/>
            <a:ext cx="4464496" cy="13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60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0582"/>
            <a:ext cx="11521280" cy="5236433"/>
          </a:xfrm>
          <a:prstGeom prst="rect">
            <a:avLst/>
          </a:prstGeom>
          <a:noFill/>
        </p:spPr>
        <p:txBody>
          <a:bodyPr wrap="square">
            <a:spAutoFit/>
          </a:bodyPr>
          <a:lstStyle/>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被災拠点（静岡・名古屋）への追加支援</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自家発電機用燃料の優先確保と輸送手段の確保</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建物診断士の派遣と復旧優先順位の決定</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帰宅困難者対策の強化</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一時帰宅計画の策定と安全確認プロセスの確立</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長期化に備えた追加の生活用品確保</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被災地の従業員支援体制の強化</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被災拠点の従業員への生活支援物資の確保と配布計画の策定</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心のケアを含む健康管理支援体制の構築</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二次災害リスクへの対応強化</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コンビナート火災を想定した避難計画の見直し</a:t>
            </a:r>
            <a:r>
              <a:rPr lang="en-US" altLang="ja-JP" sz="2000" dirty="0">
                <a:latin typeface="BIZ UDPゴシック" panose="020B0400000000000000" pitchFamily="50" charset="-128"/>
                <a:ea typeface="BIZ UDPゴシック" panose="020B0400000000000000" pitchFamily="50" charset="-128"/>
              </a:rPr>
              <a:t>1</a:t>
            </a:r>
            <a:r>
              <a:rPr lang="ja-JP" altLang="en-US" sz="2000" dirty="0">
                <a:latin typeface="BIZ UDPゴシック" panose="020B0400000000000000" pitchFamily="50" charset="-128"/>
                <a:ea typeface="BIZ UDPゴシック" panose="020B0400000000000000" pitchFamily="50" charset="-128"/>
              </a:rPr>
              <a:t>、有毒ガス発生を想定した防護対策の実施</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solidFill>
                  <a:srgbClr val="FF0000"/>
                </a:solidFill>
                <a:latin typeface="BIZ UDPゴシック" panose="020B0400000000000000" pitchFamily="50" charset="-128"/>
                <a:ea typeface="BIZ UDPゴシック" panose="020B0400000000000000" pitchFamily="50" charset="-128"/>
              </a:rPr>
              <a:t>(5) </a:t>
            </a:r>
            <a:r>
              <a:rPr lang="ja-JP" altLang="en-US" sz="2400" dirty="0">
                <a:solidFill>
                  <a:srgbClr val="FF0000"/>
                </a:solidFill>
                <a:latin typeface="BIZ UDPゴシック" panose="020B0400000000000000" pitchFamily="50" charset="-128"/>
                <a:ea typeface="BIZ UDPゴシック" panose="020B0400000000000000" pitchFamily="50" charset="-128"/>
              </a:rPr>
              <a:t>次回会議（</a:t>
            </a:r>
            <a:r>
              <a:rPr lang="en-US" altLang="ja-JP" sz="2400" dirty="0">
                <a:solidFill>
                  <a:srgbClr val="FF0000"/>
                </a:solidFill>
                <a:latin typeface="BIZ UDPゴシック" panose="020B0400000000000000" pitchFamily="50" charset="-128"/>
                <a:ea typeface="BIZ UDPゴシック" panose="020B0400000000000000" pitchFamily="50" charset="-128"/>
              </a:rPr>
              <a:t>6</a:t>
            </a:r>
            <a:r>
              <a:rPr lang="ja-JP" altLang="en-US" sz="2400" dirty="0">
                <a:solidFill>
                  <a:srgbClr val="FF0000"/>
                </a:solidFill>
                <a:latin typeface="BIZ UDPゴシック" panose="020B0400000000000000" pitchFamily="50" charset="-128"/>
                <a:ea typeface="BIZ UDPゴシック" panose="020B0400000000000000" pitchFamily="50" charset="-128"/>
              </a:rPr>
              <a:t>時間後、</a:t>
            </a:r>
            <a:r>
              <a:rPr lang="en-US" altLang="ja-JP" sz="2400" dirty="0">
                <a:solidFill>
                  <a:srgbClr val="FF0000"/>
                </a:solidFill>
                <a:latin typeface="BIZ UDPゴシック" panose="020B0400000000000000" pitchFamily="50" charset="-128"/>
                <a:ea typeface="BIZ UDPゴシック" panose="020B0400000000000000" pitchFamily="50" charset="-128"/>
              </a:rPr>
              <a:t>7:00</a:t>
            </a:r>
            <a:r>
              <a:rPr lang="ja-JP" altLang="en-US" sz="2400" dirty="0">
                <a:solidFill>
                  <a:srgbClr val="FF0000"/>
                </a:solidFill>
                <a:latin typeface="BIZ UDPゴシック" panose="020B0400000000000000" pitchFamily="50" charset="-128"/>
                <a:ea typeface="BIZ UDPゴシック" panose="020B0400000000000000" pitchFamily="50" charset="-128"/>
              </a:rPr>
              <a:t>）までの行動計画</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全従業員の安否確認完了（特に外出被災者</a:t>
            </a:r>
            <a:r>
              <a:rPr lang="en-US" altLang="ja-JP" sz="2000" dirty="0">
                <a:latin typeface="BIZ UDPゴシック" panose="020B0400000000000000" pitchFamily="50" charset="-128"/>
                <a:ea typeface="BIZ UDPゴシック" panose="020B0400000000000000" pitchFamily="50" charset="-128"/>
              </a:rPr>
              <a:t>18</a:t>
            </a:r>
            <a:r>
              <a:rPr lang="ja-JP" altLang="en-US" sz="2000" dirty="0">
                <a:latin typeface="BIZ UDPゴシック" panose="020B0400000000000000" pitchFamily="50" charset="-128"/>
                <a:ea typeface="BIZ UDPゴシック" panose="020B0400000000000000" pitchFamily="50" charset="-128"/>
              </a:rPr>
              <a:t>名の状況把握）</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被災拠点の詳細被害状況の把握と復旧計画案の作成</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長期的なライフライン機能不全への対応策の具体化</a:t>
            </a:r>
            <a:endParaRPr lang="ja-JP" altLang="en-US" sz="1200" dirty="0">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08087" y="215276"/>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３</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en-US" altLang="zh-TW" dirty="0">
                <a:solidFill>
                  <a:srgbClr val="1E3250"/>
                </a:solidFill>
                <a:latin typeface="BIZ UDPゴシック" panose="020B0400000000000000" pitchFamily="50" charset="-128"/>
                <a:ea typeface="BIZ UDPゴシック" panose="020B0400000000000000" pitchFamily="50" charset="-128"/>
              </a:rPr>
              <a:t>12</a:t>
            </a:r>
            <a:r>
              <a:rPr lang="zh-TW" altLang="en-US" dirty="0">
                <a:solidFill>
                  <a:srgbClr val="1E3250"/>
                </a:solidFill>
                <a:latin typeface="BIZ UDPゴシック" panose="020B0400000000000000" pitchFamily="50" charset="-128"/>
                <a:ea typeface="BIZ UDPゴシック" panose="020B0400000000000000" pitchFamily="50" charset="-128"/>
              </a:rPr>
              <a:t>時間</a:t>
            </a:r>
            <a:r>
              <a:rPr lang="ja-JP" altLang="en-US" dirty="0">
                <a:solidFill>
                  <a:srgbClr val="1E3250"/>
                </a:solidFill>
                <a:latin typeface="BIZ UDPゴシック" panose="020B0400000000000000" pitchFamily="50" charset="-128"/>
                <a:ea typeface="BIZ UDPゴシック" panose="020B0400000000000000" pitchFamily="50" charset="-128"/>
              </a:rPr>
              <a:t>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en-US" altLang="zh-TW" dirty="0">
                <a:solidFill>
                  <a:srgbClr val="1E3250"/>
                </a:solidFill>
                <a:latin typeface="BIZ UDPゴシック" panose="020B0400000000000000" pitchFamily="50" charset="-128"/>
                <a:ea typeface="BIZ UDPゴシック" panose="020B0400000000000000" pitchFamily="50" charset="-128"/>
              </a:rPr>
              <a:t>4</a:t>
            </a:r>
            <a:r>
              <a:rPr lang="ja-JP" altLang="en-US" dirty="0">
                <a:solidFill>
                  <a:srgbClr val="1E3250"/>
                </a:solidFill>
                <a:latin typeface="BIZ UDPゴシック" panose="020B0400000000000000" pitchFamily="50" charset="-128"/>
                <a:ea typeface="BIZ UDPゴシック" panose="020B0400000000000000" pitchFamily="50" charset="-128"/>
              </a:rPr>
              <a:t>．</a:t>
            </a:r>
            <a:r>
              <a:rPr lang="zh-TW" altLang="en-US" dirty="0">
                <a:solidFill>
                  <a:srgbClr val="1E3250"/>
                </a:solidFill>
                <a:latin typeface="BIZ UDPゴシック" panose="020B0400000000000000" pitchFamily="50" charset="-128"/>
                <a:ea typeface="BIZ UDPゴシック" panose="020B0400000000000000" pitchFamily="50" charset="-128"/>
              </a:rPr>
              <a:t>本部長承認項目（提案</a:t>
            </a:r>
            <a:r>
              <a:rPr lang="en-US" altLang="zh-TW" dirty="0">
                <a:solidFill>
                  <a:srgbClr val="1E3250"/>
                </a:solidFill>
                <a:latin typeface="BIZ UDPゴシック" panose="020B0400000000000000" pitchFamily="50" charset="-128"/>
                <a:ea typeface="BIZ UDPゴシック" panose="020B0400000000000000" pitchFamily="50" charset="-128"/>
              </a:rPr>
              <a:t>&amp;</a:t>
            </a:r>
            <a:r>
              <a:rPr lang="zh-TW" altLang="en-US" dirty="0">
                <a:solidFill>
                  <a:srgbClr val="1E3250"/>
                </a:solidFill>
                <a:latin typeface="BIZ UDPゴシック" panose="020B0400000000000000" pitchFamily="50" charset="-128"/>
                <a:ea typeface="BIZ UDPゴシック" panose="020B0400000000000000" pitchFamily="50" charset="-128"/>
              </a:rPr>
              <a:t>承認）</a:t>
            </a:r>
            <a:endParaRPr lang="ja-JP" altLang="en-US" dirty="0">
              <a:solidFill>
                <a:srgbClr val="1E3250"/>
              </a:solidFill>
              <a:latin typeface="BIZ UDPゴシック" panose="020B0400000000000000" pitchFamily="50" charset="-128"/>
              <a:ea typeface="BIZ UDPゴシック" panose="020B0400000000000000" pitchFamily="50" charset="-128"/>
            </a:endParaRPr>
          </a:p>
        </p:txBody>
      </p:sp>
      <p:pic>
        <p:nvPicPr>
          <p:cNvPr id="5" name="Picture 2">
            <a:extLst>
              <a:ext uri="{FF2B5EF4-FFF2-40B4-BE49-F238E27FC236}">
                <a16:creationId xmlns:a16="http://schemas.microsoft.com/office/drawing/2014/main" id="{38ABF58D-7482-0055-27BD-D49244525B6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57428" y="204097"/>
            <a:ext cx="3434572" cy="115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97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72B0A05-BA19-D10B-E403-A4116C01DD63}"/>
              </a:ext>
            </a:extLst>
          </p:cNvPr>
          <p:cNvSpPr/>
          <p:nvPr/>
        </p:nvSpPr>
        <p:spPr>
          <a:xfrm>
            <a:off x="0" y="0"/>
            <a:ext cx="12192000" cy="6525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96688" y="744380"/>
            <a:ext cx="12192000" cy="3721083"/>
          </a:xfrm>
        </p:spPr>
        <p:txBody>
          <a:bodyPr anchor="ctr"/>
          <a:lstStyle/>
          <a:p>
            <a:pPr algn="ctr">
              <a:lnSpc>
                <a:spcPct val="150000"/>
              </a:lnSpc>
            </a:pPr>
            <a:r>
              <a:rPr lang="ja-JP" altLang="en-US" sz="4000" dirty="0">
                <a:solidFill>
                  <a:schemeClr val="bg1"/>
                </a:solidFill>
                <a:latin typeface="BIZ UDPゴシック" panose="020B0400000000000000" pitchFamily="50" charset="-128"/>
                <a:ea typeface="BIZ UDPゴシック" panose="020B0400000000000000" pitchFamily="50" charset="-128"/>
              </a:rPr>
              <a:t>対策本部訓練　</a:t>
            </a:r>
            <a:r>
              <a:rPr lang="en-US" altLang="ja-JP" sz="4000" dirty="0">
                <a:solidFill>
                  <a:schemeClr val="bg1"/>
                </a:solidFill>
                <a:latin typeface="BIZ UDPゴシック" panose="020B0400000000000000" pitchFamily="50" charset="-128"/>
                <a:ea typeface="BIZ UDPゴシック" panose="020B0400000000000000" pitchFamily="50" charset="-128"/>
              </a:rPr>
              <a:t>202X  XX</a:t>
            </a:r>
            <a:r>
              <a:rPr lang="ja-JP" altLang="en-US" sz="4000" dirty="0">
                <a:solidFill>
                  <a:schemeClr val="bg1"/>
                </a:solidFill>
                <a:latin typeface="BIZ UDPゴシック" panose="020B0400000000000000" pitchFamily="50" charset="-128"/>
                <a:ea typeface="BIZ UDPゴシック" panose="020B0400000000000000" pitchFamily="50" charset="-128"/>
              </a:rPr>
              <a:t>月</a:t>
            </a:r>
            <a:r>
              <a:rPr lang="en-US" altLang="ja-JP" sz="4000" dirty="0">
                <a:solidFill>
                  <a:schemeClr val="bg1"/>
                </a:solidFill>
                <a:latin typeface="BIZ UDPゴシック" panose="020B0400000000000000" pitchFamily="50" charset="-128"/>
                <a:ea typeface="BIZ UDPゴシック" panose="020B0400000000000000" pitchFamily="50" charset="-128"/>
              </a:rPr>
              <a:t>XX</a:t>
            </a:r>
            <a:r>
              <a:rPr lang="ja-JP" altLang="en-US" sz="4000" dirty="0">
                <a:solidFill>
                  <a:schemeClr val="bg1"/>
                </a:solidFill>
                <a:latin typeface="BIZ UDPゴシック" panose="020B0400000000000000" pitchFamily="50" charset="-128"/>
                <a:ea typeface="BIZ UDPゴシック" panose="020B0400000000000000" pitchFamily="50" charset="-128"/>
              </a:rPr>
              <a:t>日</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南海トラフ地震半割れ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東割れ</a:t>
            </a:r>
            <a:r>
              <a:rPr lang="en-US" altLang="ja-JP" sz="4000" dirty="0">
                <a:solidFill>
                  <a:schemeClr val="bg1"/>
                </a:solidFill>
                <a:latin typeface="BIZ UDPゴシック" panose="020B0400000000000000" pitchFamily="50" charset="-128"/>
                <a:ea typeface="BIZ UDPゴシック" panose="020B0400000000000000" pitchFamily="50" charset="-128"/>
              </a:rPr>
              <a:t>M8.0</a:t>
            </a:r>
            <a:r>
              <a:rPr lang="ja-JP" altLang="en-US" sz="4000" dirty="0">
                <a:solidFill>
                  <a:schemeClr val="bg1"/>
                </a:solidFill>
                <a:latin typeface="BIZ UDPゴシック" panose="020B0400000000000000" pitchFamily="50" charset="-128"/>
                <a:ea typeface="BIZ UDPゴシック" panose="020B0400000000000000" pitchFamily="50" charset="-128"/>
              </a:rPr>
              <a:t>　発災直後</a:t>
            </a:r>
            <a:r>
              <a:rPr lang="ja-JP" altLang="en-US" sz="4800" u="sng" dirty="0">
                <a:solidFill>
                  <a:schemeClr val="bg1"/>
                </a:solidFill>
                <a:latin typeface="BIZ UDPゴシック" panose="020B0400000000000000" pitchFamily="50" charset="-128"/>
                <a:ea typeface="BIZ UDPゴシック" panose="020B0400000000000000" pitchFamily="50" charset="-128"/>
              </a:rPr>
              <a:t>１日後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endParaRPr lang="ja-JP" altLang="en-US" sz="4000"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descr="回路 が含まれている画像&#10;&#10;自動的に生成された説明">
            <a:extLst>
              <a:ext uri="{FF2B5EF4-FFF2-40B4-BE49-F238E27FC236}">
                <a16:creationId xmlns:a16="http://schemas.microsoft.com/office/drawing/2014/main" id="{81159F48-75DC-5A00-AFE6-467ADC2036DC}"/>
              </a:ext>
            </a:extLst>
          </p:cNvPr>
          <p:cNvPicPr>
            <a:picLocks noChangeAspect="1"/>
          </p:cNvPicPr>
          <p:nvPr/>
        </p:nvPicPr>
        <p:blipFill>
          <a:blip r:embed="rId3"/>
          <a:stretch>
            <a:fillRect/>
          </a:stretch>
        </p:blipFill>
        <p:spPr>
          <a:xfrm>
            <a:off x="3884762" y="3789040"/>
            <a:ext cx="4229100" cy="2343150"/>
          </a:xfrm>
          <a:prstGeom prst="rect">
            <a:avLst/>
          </a:prstGeom>
        </p:spPr>
      </p:pic>
    </p:spTree>
    <p:extLst>
      <p:ext uri="{BB962C8B-B14F-4D97-AF65-F5344CB8AC3E}">
        <p14:creationId xmlns:p14="http://schemas.microsoft.com/office/powerpoint/2010/main" val="282928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４</a:t>
            </a:r>
            <a:r>
              <a:rPr lang="zh-TW" altLang="en-US" sz="2800" dirty="0">
                <a:latin typeface="BIZ UDPゴシック" panose="020B0400000000000000" pitchFamily="50" charset="-128"/>
                <a:ea typeface="BIZ UDPゴシック" panose="020B0400000000000000" pitchFamily="50" charset="-128"/>
              </a:rPr>
              <a:t>回中央対策本部会議（発災</a:t>
            </a:r>
            <a:r>
              <a:rPr lang="en-US" altLang="zh-TW"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日後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１．被害状況報告</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5350183"/>
          </a:xfrm>
          <a:prstGeom prst="rect">
            <a:avLst/>
          </a:prstGeom>
          <a:noFill/>
        </p:spPr>
        <p:txBody>
          <a:bodyPr wrap="square">
            <a:spAutoFit/>
          </a:bodyPr>
          <a:lstStyle/>
          <a:p>
            <a:pPr marL="514350" indent="-514350">
              <a:lnSpc>
                <a:spcPts val="26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被害状況報告（</a:t>
            </a:r>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３</a:t>
            </a:r>
            <a:r>
              <a:rPr lang="en-US" altLang="ja-JP" sz="2400" dirty="0">
                <a:latin typeface="BIZ UDPゴシック" panose="020B0400000000000000" pitchFamily="50" charset="-128"/>
                <a:ea typeface="BIZ UDPゴシック" panose="020B0400000000000000" pitchFamily="50" charset="-128"/>
              </a:rPr>
              <a:t>:00</a:t>
            </a:r>
            <a:r>
              <a:rPr lang="ja-JP" altLang="en-US" sz="2400" dirty="0">
                <a:latin typeface="BIZ UDPゴシック" panose="020B0400000000000000" pitchFamily="50" charset="-128"/>
                <a:ea typeface="BIZ UDPゴシック" panose="020B0400000000000000" pitchFamily="50" charset="-128"/>
              </a:rPr>
              <a:t>時点）</a:t>
            </a:r>
            <a:endParaRPr lang="en-US" altLang="ja-JP" sz="2400" dirty="0">
              <a:latin typeface="BIZ UDPゴシック" panose="020B0400000000000000" pitchFamily="50" charset="-128"/>
              <a:ea typeface="BIZ UDPゴシック" panose="020B0400000000000000" pitchFamily="50" charset="-128"/>
            </a:endParaRPr>
          </a:p>
          <a:p>
            <a:pPr marL="1165225" lvl="1" indent="-1076325">
              <a:lnSpc>
                <a:spcPts val="2400"/>
              </a:lnSpc>
            </a:pP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(1) </a:t>
            </a:r>
            <a:r>
              <a:rPr lang="ja-JP" altLang="en-US" sz="1600" dirty="0">
                <a:latin typeface="BIZ UDPゴシック" panose="020B0400000000000000" pitchFamily="50" charset="-128"/>
                <a:ea typeface="BIZ UDPゴシック" panose="020B0400000000000000" pitchFamily="50" charset="-128"/>
              </a:rPr>
              <a:t>地震概要</a:t>
            </a:r>
            <a:r>
              <a:rPr lang="en-US" altLang="ja-JP" sz="1600" dirty="0">
                <a:latin typeface="BIZ UDPゴシック" panose="020B0400000000000000" pitchFamily="50" charset="-128"/>
                <a:ea typeface="BIZ UDPゴシック" panose="020B0400000000000000" pitchFamily="50" charset="-128"/>
              </a:rPr>
              <a:t>: M8.0</a:t>
            </a:r>
            <a:r>
              <a:rPr lang="ja-JP" altLang="en-US" sz="1600" dirty="0">
                <a:latin typeface="BIZ UDPゴシック" panose="020B0400000000000000" pitchFamily="50" charset="-128"/>
                <a:ea typeface="BIZ UDPゴシック" panose="020B0400000000000000" pitchFamily="50" charset="-128"/>
              </a:rPr>
              <a:t>、静岡県沖、昨日</a:t>
            </a:r>
            <a:r>
              <a:rPr lang="en-US" altLang="ja-JP" sz="1600" dirty="0">
                <a:latin typeface="BIZ UDPゴシック" panose="020B0400000000000000" pitchFamily="50" charset="-128"/>
                <a:ea typeface="BIZ UDPゴシック" panose="020B0400000000000000" pitchFamily="50" charset="-128"/>
              </a:rPr>
              <a:t>13:00</a:t>
            </a:r>
            <a:r>
              <a:rPr lang="ja-JP" altLang="en-US" sz="1600" dirty="0">
                <a:latin typeface="BIZ UDPゴシック" panose="020B0400000000000000" pitchFamily="50" charset="-128"/>
                <a:ea typeface="BIZ UDPゴシック" panose="020B0400000000000000" pitchFamily="50" charset="-128"/>
              </a:rPr>
              <a:t>頃発生 </a:t>
            </a:r>
            <a:r>
              <a:rPr lang="en-US" altLang="ja-JP" sz="1600" dirty="0">
                <a:latin typeface="BIZ UDPゴシック" panose="020B0400000000000000" pitchFamily="50" charset="-128"/>
                <a:ea typeface="BIZ UDPゴシック" panose="020B0400000000000000" pitchFamily="50" charset="-128"/>
              </a:rPr>
              <a:t>(2) </a:t>
            </a:r>
            <a:r>
              <a:rPr lang="ja-JP" altLang="en-US" sz="1600" dirty="0">
                <a:latin typeface="BIZ UDPゴシック" panose="020B0400000000000000" pitchFamily="50" charset="-128"/>
                <a:ea typeface="BIZ UDPゴシック" panose="020B0400000000000000" pitchFamily="50" charset="-128"/>
              </a:rPr>
              <a:t>震度</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静岡・愛知・三重で震度</a:t>
            </a:r>
            <a:r>
              <a:rPr lang="en-US" altLang="ja-JP" sz="1600" dirty="0">
                <a:latin typeface="BIZ UDPゴシック" panose="020B0400000000000000" pitchFamily="50" charset="-128"/>
                <a:ea typeface="BIZ UDPゴシック" panose="020B0400000000000000" pitchFamily="50" charset="-128"/>
              </a:rPr>
              <a:t>6</a:t>
            </a:r>
            <a:r>
              <a:rPr lang="ja-JP" altLang="en-US" sz="1600" dirty="0">
                <a:latin typeface="BIZ UDPゴシック" panose="020B0400000000000000" pitchFamily="50" charset="-128"/>
                <a:ea typeface="BIZ UDPゴシック" panose="020B0400000000000000" pitchFamily="50" charset="-128"/>
              </a:rPr>
              <a:t>強</a:t>
            </a:r>
            <a:r>
              <a:rPr lang="en-US" altLang="ja-JP" sz="1600" dirty="0">
                <a:latin typeface="BIZ UDPゴシック" panose="020B0400000000000000" pitchFamily="50" charset="-128"/>
                <a:ea typeface="BIZ UDPゴシック" panose="020B0400000000000000" pitchFamily="50" charset="-128"/>
              </a:rPr>
              <a:t>〜7</a:t>
            </a:r>
            <a:r>
              <a:rPr lang="ja-JP" altLang="en-US" sz="1600" dirty="0">
                <a:latin typeface="BIZ UDPゴシック" panose="020B0400000000000000" pitchFamily="50" charset="-128"/>
                <a:ea typeface="BIZ UDPゴシック" panose="020B0400000000000000" pitchFamily="50" charset="-128"/>
              </a:rPr>
              <a:t>、関東・関西で震度</a:t>
            </a:r>
            <a:r>
              <a:rPr lang="en-US" altLang="ja-JP" sz="1600" dirty="0">
                <a:latin typeface="BIZ UDPゴシック" panose="020B0400000000000000" pitchFamily="50" charset="-128"/>
                <a:ea typeface="BIZ UDPゴシック" panose="020B0400000000000000" pitchFamily="50" charset="-128"/>
              </a:rPr>
              <a:t>5〜6</a:t>
            </a:r>
            <a:r>
              <a:rPr lang="ja-JP" altLang="en-US" sz="1600" dirty="0">
                <a:latin typeface="BIZ UDPゴシック" panose="020B0400000000000000" pitchFamily="50" charset="-128"/>
                <a:ea typeface="BIZ UDPゴシック" panose="020B0400000000000000" pitchFamily="50" charset="-128"/>
              </a:rPr>
              <a:t>弱</a:t>
            </a:r>
          </a:p>
          <a:p>
            <a:pPr marL="708025" indent="-708025">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人的被害</a:t>
            </a:r>
            <a:r>
              <a:rPr lang="en-US" altLang="ja-JP" sz="2400" dirty="0">
                <a:latin typeface="BIZ UDPゴシック" panose="020B0400000000000000" pitchFamily="50" charset="-128"/>
                <a:ea typeface="BIZ UDPゴシック" panose="020B0400000000000000" pitchFamily="50" charset="-128"/>
              </a:rPr>
              <a:t>: </a:t>
            </a: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軽傷者</a:t>
            </a:r>
            <a:r>
              <a:rPr lang="en-US" altLang="ja-JP" sz="2000" dirty="0">
                <a:latin typeface="BIZ UDPゴシック" panose="020B0400000000000000" pitchFamily="50" charset="-128"/>
                <a:ea typeface="BIZ UDPゴシック" panose="020B0400000000000000" pitchFamily="50" charset="-128"/>
              </a:rPr>
              <a:t>23</a:t>
            </a:r>
            <a:r>
              <a:rPr lang="ja-JP" altLang="en-US" sz="2000" dirty="0">
                <a:latin typeface="BIZ UDPゴシック" panose="020B0400000000000000" pitchFamily="50" charset="-128"/>
                <a:ea typeface="BIZ UDPゴシック" panose="020B0400000000000000" pitchFamily="50" charset="-128"/>
              </a:rPr>
              <a:t>名（変化なし）、重傷者・死亡者なし</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新宿</a:t>
            </a:r>
            <a:r>
              <a:rPr lang="en-US" altLang="ja-JP" sz="2000" dirty="0">
                <a:latin typeface="BIZ UDPゴシック" panose="020B0400000000000000" pitchFamily="50" charset="-128"/>
                <a:ea typeface="BIZ UDPゴシック" panose="020B0400000000000000" pitchFamily="50" charset="-128"/>
              </a:rPr>
              <a:t>2</a:t>
            </a:r>
            <a:r>
              <a:rPr lang="ja-JP" altLang="en-US" sz="2000" dirty="0">
                <a:latin typeface="BIZ UDPゴシック" panose="020B0400000000000000" pitchFamily="50" charset="-128"/>
                <a:ea typeface="BIZ UDPゴシック" panose="020B0400000000000000" pitchFamily="50" charset="-128"/>
              </a:rPr>
              <a:t>名、名古屋</a:t>
            </a:r>
            <a:r>
              <a:rPr lang="en-US" altLang="ja-JP" sz="2000" dirty="0">
                <a:latin typeface="BIZ UDPゴシック" panose="020B0400000000000000" pitchFamily="50" charset="-128"/>
                <a:ea typeface="BIZ UDPゴシック" panose="020B0400000000000000" pitchFamily="50" charset="-128"/>
              </a:rPr>
              <a:t>2</a:t>
            </a:r>
            <a:r>
              <a:rPr lang="ja-JP" altLang="en-US" sz="2000" dirty="0">
                <a:latin typeface="BIZ UDPゴシック" panose="020B0400000000000000" pitchFamily="50" charset="-128"/>
                <a:ea typeface="BIZ UDPゴシック" panose="020B0400000000000000" pitchFamily="50" charset="-128"/>
              </a:rPr>
              <a:t>名の従業員が外出先で被災確認</a:t>
            </a:r>
          </a:p>
          <a:p>
            <a:pPr marL="708025" indent="-708025">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建物被害</a:t>
            </a:r>
            <a:r>
              <a:rPr lang="en-US" altLang="ja-JP" sz="2400" dirty="0">
                <a:latin typeface="BIZ UDPゴシック" panose="020B0400000000000000" pitchFamily="50" charset="-128"/>
                <a:ea typeface="BIZ UDPゴシック" panose="020B0400000000000000" pitchFamily="50" charset="-128"/>
              </a:rPr>
              <a:t>: </a:t>
            </a: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静岡・名古屋：甚大（外壁のひび割れや内部設備の損壊など、復旧に時間を要する被害）</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千葉・横浜・新宿：中程度（一部建物で壁損傷継続）、大阪・神戸：軽微（状況変化なし）</a:t>
            </a:r>
          </a:p>
          <a:p>
            <a:pPr marL="708025" indent="-708025">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ライフライン状況</a:t>
            </a:r>
            <a:r>
              <a:rPr lang="en-US" altLang="ja-JP" sz="2400" dirty="0">
                <a:latin typeface="BIZ UDPゴシック" panose="020B0400000000000000" pitchFamily="50" charset="-128"/>
                <a:ea typeface="BIZ UDPゴシック" panose="020B0400000000000000" pitchFamily="50" charset="-128"/>
              </a:rPr>
              <a:t>:</a:t>
            </a: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電気</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長野・静岡・名古屋で供給支障残る。他拠点では概ね復旧</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ガス</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静岡、名古屋で供給停止継続。他拠点で一部復旧</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上水道</a:t>
            </a:r>
            <a:r>
              <a:rPr lang="en-US" altLang="ja-JP" sz="2000" dirty="0">
                <a:latin typeface="BIZ UDPゴシック" panose="020B0400000000000000" pitchFamily="50" charset="-128"/>
                <a:ea typeface="BIZ UDPゴシック" panose="020B0400000000000000" pitchFamily="50" charset="-128"/>
              </a:rPr>
              <a:t>: </a:t>
            </a:r>
            <a:r>
              <a:rPr lang="ja-JP" altLang="en-US" sz="2000" dirty="0">
                <a:solidFill>
                  <a:srgbClr val="FF0000"/>
                </a:solidFill>
                <a:latin typeface="BIZ UDPゴシック" panose="020B0400000000000000" pitchFamily="50" charset="-128"/>
                <a:ea typeface="BIZ UDPゴシック" panose="020B0400000000000000" pitchFamily="50" charset="-128"/>
              </a:rPr>
              <a:t>静岡、名古屋で断水継続</a:t>
            </a:r>
            <a:r>
              <a:rPr lang="ja-JP" altLang="en-US" sz="2000" dirty="0">
                <a:latin typeface="BIZ UDPゴシック" panose="020B0400000000000000" pitchFamily="50" charset="-128"/>
                <a:ea typeface="BIZ UDPゴシック" panose="020B0400000000000000" pitchFamily="50" charset="-128"/>
              </a:rPr>
              <a:t>。他拠点で一部断水</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通信</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長野・静岡・名古屋の一部で障害残る</a:t>
            </a:r>
          </a:p>
          <a:p>
            <a:pPr marL="708025" indent="-708025">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(6) </a:t>
            </a:r>
            <a:r>
              <a:rPr lang="ja-JP" altLang="en-US" sz="2400" dirty="0">
                <a:latin typeface="BIZ UDPゴシック" panose="020B0400000000000000" pitchFamily="50" charset="-128"/>
                <a:ea typeface="BIZ UDPゴシック" panose="020B0400000000000000" pitchFamily="50" charset="-128"/>
              </a:rPr>
              <a:t>安否確認</a:t>
            </a:r>
            <a:r>
              <a:rPr lang="en-US" altLang="ja-JP" sz="2400" dirty="0">
                <a:latin typeface="BIZ UDPゴシック" panose="020B0400000000000000" pitchFamily="50" charset="-128"/>
                <a:ea typeface="BIZ UDPゴシック" panose="020B0400000000000000" pitchFamily="50" charset="-128"/>
              </a:rPr>
              <a:t>: </a:t>
            </a:r>
            <a:r>
              <a:rPr lang="ja-JP" altLang="en-US" sz="2400" dirty="0">
                <a:solidFill>
                  <a:srgbClr val="FF0000"/>
                </a:solidFill>
                <a:latin typeface="BIZ UDPゴシック" panose="020B0400000000000000" pitchFamily="50" charset="-128"/>
                <a:ea typeface="BIZ UDPゴシック" panose="020B0400000000000000" pitchFamily="50" charset="-128"/>
              </a:rPr>
              <a:t>全拠点でほぼ完了</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新宿</a:t>
            </a:r>
            <a:r>
              <a:rPr lang="en-US" altLang="ja-JP" sz="2000" dirty="0">
                <a:solidFill>
                  <a:srgbClr val="FF0000"/>
                </a:solidFill>
                <a:latin typeface="BIZ UDPゴシック" panose="020B0400000000000000" pitchFamily="50" charset="-128"/>
                <a:ea typeface="BIZ UDPゴシック" panose="020B0400000000000000" pitchFamily="50" charset="-128"/>
              </a:rPr>
              <a:t>2</a:t>
            </a:r>
            <a:r>
              <a:rPr lang="ja-JP" altLang="en-US" sz="2000" dirty="0">
                <a:solidFill>
                  <a:srgbClr val="FF0000"/>
                </a:solidFill>
                <a:latin typeface="BIZ UDPゴシック" panose="020B0400000000000000" pitchFamily="50" charset="-128"/>
                <a:ea typeface="BIZ UDPゴシック" panose="020B0400000000000000" pitchFamily="50" charset="-128"/>
              </a:rPr>
              <a:t>名、名古屋</a:t>
            </a:r>
            <a:r>
              <a:rPr lang="en-US" altLang="ja-JP" sz="2000" dirty="0">
                <a:solidFill>
                  <a:srgbClr val="FF0000"/>
                </a:solidFill>
                <a:latin typeface="BIZ UDPゴシック" panose="020B0400000000000000" pitchFamily="50" charset="-128"/>
                <a:ea typeface="BIZ UDPゴシック" panose="020B0400000000000000" pitchFamily="50" charset="-128"/>
              </a:rPr>
              <a:t>2</a:t>
            </a:r>
            <a:r>
              <a:rPr lang="ja-JP" altLang="en-US" sz="2000" dirty="0">
                <a:solidFill>
                  <a:srgbClr val="FF0000"/>
                </a:solidFill>
                <a:latin typeface="BIZ UDPゴシック" panose="020B0400000000000000" pitchFamily="50" charset="-128"/>
                <a:ea typeface="BIZ UDPゴシック" panose="020B0400000000000000" pitchFamily="50" charset="-128"/>
              </a:rPr>
              <a:t>名を除き、ほとんどの外出者の安否が判明</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endParaRPr lang="en-US" altLang="ja-JP" sz="2400" dirty="0">
              <a:latin typeface="BIZ UDPゴシック" panose="020B0400000000000000" pitchFamily="50" charset="-128"/>
              <a:ea typeface="BIZ UDPゴシック" panose="020B0400000000000000" pitchFamily="50" charset="-128"/>
            </a:endParaRPr>
          </a:p>
          <a:p>
            <a:pPr marL="1622425" lvl="2" indent="-708025">
              <a:lnSpc>
                <a:spcPts val="2400"/>
              </a:lnSpc>
            </a:pPr>
            <a:endParaRPr lang="ja-JP" altLang="en-US" sz="2400" dirty="0">
              <a:solidFill>
                <a:srgbClr val="FF0000"/>
              </a:solidFill>
              <a:latin typeface="BIZ UDPゴシック" panose="020B0400000000000000" pitchFamily="50" charset="-128"/>
              <a:ea typeface="BIZ UDPゴシック" panose="020B0400000000000000" pitchFamily="50" charset="-128"/>
            </a:endParaRPr>
          </a:p>
        </p:txBody>
      </p:sp>
      <p:pic>
        <p:nvPicPr>
          <p:cNvPr id="4" name="Picture 2">
            <a:extLst>
              <a:ext uri="{FF2B5EF4-FFF2-40B4-BE49-F238E27FC236}">
                <a16:creationId xmlns:a16="http://schemas.microsoft.com/office/drawing/2014/main" id="{A877BDB5-2672-E770-AE88-17F81AD08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486" y="229888"/>
            <a:ext cx="4371514" cy="131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009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４</a:t>
            </a:r>
            <a:r>
              <a:rPr lang="zh-TW" altLang="en-US" sz="2800" dirty="0">
                <a:latin typeface="BIZ UDPゴシック" panose="020B0400000000000000" pitchFamily="50" charset="-128"/>
                <a:ea typeface="BIZ UDPゴシック" panose="020B0400000000000000" pitchFamily="50" charset="-128"/>
              </a:rPr>
              <a:t>回中央対策本部会議（発災</a:t>
            </a:r>
            <a:r>
              <a:rPr lang="en-US" altLang="zh-TW"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日後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２．初期被害状況と安全確認</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5262979"/>
          </a:xfrm>
          <a:prstGeom prst="rect">
            <a:avLst/>
          </a:prstGeom>
          <a:noFill/>
        </p:spPr>
        <p:txBody>
          <a:bodyPr wrap="square">
            <a:spAutoFit/>
          </a:bodyPr>
          <a:lstStyle/>
          <a:p>
            <a:pPr>
              <a:lnSpc>
                <a:spcPts val="23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従業員の安全確保・避難誘導</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全拠点で避難継続、軽傷者への応急処置継続</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solidFill>
                  <a:srgbClr val="FF0000"/>
                </a:solidFill>
                <a:latin typeface="BIZ UDPゴシック" panose="020B0400000000000000" pitchFamily="50" charset="-128"/>
                <a:ea typeface="BIZ UDPゴシック" panose="020B0400000000000000" pitchFamily="50" charset="-128"/>
              </a:rPr>
              <a:t>帰宅困難者への支援継続（一時待機場所確保、備蓄品配布）</a:t>
            </a:r>
          </a:p>
          <a:p>
            <a:pPr>
              <a:lnSpc>
                <a:spcPts val="23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建物・設備の緊急点検</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solidFill>
                  <a:srgbClr val="FF0000"/>
                </a:solidFill>
                <a:latin typeface="BIZ UDPゴシック" panose="020B0400000000000000" pitchFamily="50" charset="-128"/>
                <a:ea typeface="BIZ UDPゴシック" panose="020B0400000000000000" pitchFamily="50" charset="-128"/>
              </a:rPr>
              <a:t>静岡・名古屋で詳細点検継続、その他拠点で二次点検開始</a:t>
            </a:r>
            <a:endParaRPr lang="en-US" altLang="ja-JP" dirty="0">
              <a:solidFill>
                <a:srgbClr val="FF0000"/>
              </a:solidFill>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危険箇所の立入禁止措置継続</a:t>
            </a:r>
          </a:p>
          <a:p>
            <a:pPr>
              <a:lnSpc>
                <a:spcPts val="23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非常用電源の稼働状況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静岡・名古屋：</a:t>
            </a:r>
            <a:r>
              <a:rPr lang="en-US" altLang="ja-JP" dirty="0">
                <a:latin typeface="BIZ UDPゴシック" panose="020B0400000000000000" pitchFamily="50" charset="-128"/>
                <a:ea typeface="BIZ UDPゴシック" panose="020B0400000000000000" pitchFamily="50" charset="-128"/>
              </a:rPr>
              <a:t>48</a:t>
            </a:r>
            <a:r>
              <a:rPr lang="ja-JP" altLang="en-US" dirty="0">
                <a:latin typeface="BIZ UDPゴシック" panose="020B0400000000000000" pitchFamily="50" charset="-128"/>
                <a:ea typeface="BIZ UDPゴシック" panose="020B0400000000000000" pitchFamily="50" charset="-128"/>
              </a:rPr>
              <a:t>時間稼働可能、燃料追加確保が課題</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その他拠点：商用電源復旧または</a:t>
            </a:r>
            <a:r>
              <a:rPr lang="en-US" altLang="ja-JP" dirty="0">
                <a:latin typeface="BIZ UDPゴシック" panose="020B0400000000000000" pitchFamily="50" charset="-128"/>
                <a:ea typeface="BIZ UDPゴシック" panose="020B0400000000000000" pitchFamily="50" charset="-128"/>
              </a:rPr>
              <a:t>72</a:t>
            </a:r>
            <a:r>
              <a:rPr lang="ja-JP" altLang="en-US" dirty="0">
                <a:latin typeface="BIZ UDPゴシック" panose="020B0400000000000000" pitchFamily="50" charset="-128"/>
                <a:ea typeface="BIZ UDPゴシック" panose="020B0400000000000000" pitchFamily="50" charset="-128"/>
              </a:rPr>
              <a:t>時間以上稼働可能</a:t>
            </a:r>
          </a:p>
          <a:p>
            <a:pPr>
              <a:lnSpc>
                <a:spcPts val="23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交通状況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道路</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主要路線の一部で通行可能、緊急車両通行は確保</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鉄道</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主要路線の一部で運転再開、新幹線は運転見合わせ継続</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港湾</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主要岸壁で緊急物資荷役</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空港</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静岡・名古屋の近隣空港で一部制限、他はほぼ通常運用</a:t>
            </a:r>
          </a:p>
          <a:p>
            <a:pPr>
              <a:lnSpc>
                <a:spcPts val="23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地域支援活動</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地元自治体との連携による避難所支援の継続</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社有施設の一部を地域住民に開放（仮設トイレ、充電スポットなど）</a:t>
            </a:r>
            <a:endParaRPr lang="ja-JP" altLang="en-US" sz="1400" dirty="0">
              <a:latin typeface="BIZ UDPゴシック" panose="020B0400000000000000" pitchFamily="50" charset="-128"/>
              <a:ea typeface="BIZ UDPゴシック" panose="020B0400000000000000" pitchFamily="50" charset="-128"/>
            </a:endParaRPr>
          </a:p>
        </p:txBody>
      </p:sp>
      <p:pic>
        <p:nvPicPr>
          <p:cNvPr id="2" name="Picture 2">
            <a:extLst>
              <a:ext uri="{FF2B5EF4-FFF2-40B4-BE49-F238E27FC236}">
                <a16:creationId xmlns:a16="http://schemas.microsoft.com/office/drawing/2014/main" id="{FEF37E91-A11D-2D4D-8D65-BC3F8C65C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620688"/>
            <a:ext cx="2444309" cy="22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943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4939814"/>
          </a:xfrm>
          <a:prstGeom prst="rect">
            <a:avLst/>
          </a:prstGeom>
          <a:noFill/>
        </p:spPr>
        <p:txBody>
          <a:bodyPr wrap="square">
            <a:spAutoFit/>
          </a:bodyPr>
          <a:lstStyle/>
          <a:p>
            <a:pPr>
              <a:lnSpc>
                <a:spcPts val="27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課題</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solidFill>
                  <a:srgbClr val="FF0000"/>
                </a:solidFill>
                <a:latin typeface="BIZ UDPゴシック" panose="020B0400000000000000" pitchFamily="50" charset="-128"/>
                <a:ea typeface="BIZ UDPゴシック" panose="020B0400000000000000" pitchFamily="50" charset="-128"/>
              </a:rPr>
              <a:t>外出被災者（</a:t>
            </a:r>
            <a:r>
              <a:rPr lang="en-US" altLang="ja-JP" sz="2000" dirty="0">
                <a:solidFill>
                  <a:srgbClr val="FF0000"/>
                </a:solidFill>
                <a:latin typeface="BIZ UDPゴシック" panose="020B0400000000000000" pitchFamily="50" charset="-128"/>
                <a:ea typeface="BIZ UDPゴシック" panose="020B0400000000000000" pitchFamily="50" charset="-128"/>
              </a:rPr>
              <a:t>4</a:t>
            </a:r>
            <a:r>
              <a:rPr lang="ja-JP" altLang="en-US" sz="2000" dirty="0">
                <a:solidFill>
                  <a:srgbClr val="FF0000"/>
                </a:solidFill>
                <a:latin typeface="BIZ UDPゴシック" panose="020B0400000000000000" pitchFamily="50" charset="-128"/>
                <a:ea typeface="BIZ UDPゴシック" panose="020B0400000000000000" pitchFamily="50" charset="-128"/>
              </a:rPr>
              <a:t>名）の詳細な状況把握と支援</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静岡・名古屋拠点の復旧計画立案と実行</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長期的なライフライン機能不全への対応継続</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帰宅困難者の一時帰宅開始と安全確保</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顧客（医療機関）からの緊急要請への対応継続</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f) </a:t>
            </a:r>
            <a:r>
              <a:rPr lang="ja-JP" altLang="en-US" sz="2000" dirty="0">
                <a:latin typeface="BIZ UDPゴシック" panose="020B0400000000000000" pitchFamily="50" charset="-128"/>
                <a:ea typeface="BIZ UDPゴシック" panose="020B0400000000000000" pitchFamily="50" charset="-128"/>
              </a:rPr>
              <a:t>従業員の心身のケア体制構築</a:t>
            </a:r>
          </a:p>
          <a:p>
            <a:pPr>
              <a:lnSpc>
                <a:spcPts val="27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対応方針</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latin typeface="BIZ UDPゴシック" panose="020B0400000000000000" pitchFamily="50" charset="-128"/>
                <a:ea typeface="BIZ UDPゴシック" panose="020B0400000000000000" pitchFamily="50" charset="-128"/>
              </a:rPr>
              <a:t>地元自治体や警察との連携強化による情報収集</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建物診断士による詳細調査結果に基づく復旧計画の策定</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自家発電機の燃料確保、水・食料の継続的調達と配布</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一時帰宅者向けの安全ガイドラインの策定と周知</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被災地外の支店との連携による遠隔サポート体制の強化</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f) </a:t>
            </a:r>
            <a:r>
              <a:rPr lang="ja-JP" altLang="en-US" sz="2000" dirty="0">
                <a:latin typeface="BIZ UDPゴシック" panose="020B0400000000000000" pitchFamily="50" charset="-128"/>
                <a:ea typeface="BIZ UDPゴシック" panose="020B0400000000000000" pitchFamily="50" charset="-128"/>
              </a:rPr>
              <a:t>産業医や専門家と連携したストレスケアプログラムの立ち上げ</a:t>
            </a:r>
            <a:endParaRPr lang="ja-JP" altLang="en-US" dirty="0">
              <a:solidFill>
                <a:srgbClr val="FF0000"/>
              </a:solidFill>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35175" y="228600"/>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４</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en-US" altLang="zh-TW" dirty="0">
                <a:solidFill>
                  <a:srgbClr val="1E3250"/>
                </a:solidFill>
                <a:latin typeface="BIZ UDPゴシック" panose="020B0400000000000000" pitchFamily="50" charset="-128"/>
                <a:ea typeface="BIZ UDPゴシック" panose="020B0400000000000000" pitchFamily="50" charset="-128"/>
              </a:rPr>
              <a:t>1</a:t>
            </a:r>
            <a:r>
              <a:rPr lang="ja-JP" altLang="en-US" dirty="0">
                <a:solidFill>
                  <a:srgbClr val="1E3250"/>
                </a:solidFill>
                <a:latin typeface="BIZ UDPゴシック" panose="020B0400000000000000" pitchFamily="50" charset="-128"/>
                <a:ea typeface="BIZ UDPゴシック" panose="020B0400000000000000" pitchFamily="50" charset="-128"/>
              </a:rPr>
              <a:t>日後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ja-JP" altLang="en-US" dirty="0">
                <a:solidFill>
                  <a:srgbClr val="1E3250"/>
                </a:solidFill>
                <a:latin typeface="BIZ UDPゴシック" panose="020B0400000000000000" pitchFamily="50" charset="-128"/>
                <a:ea typeface="BIZ UDPゴシック" panose="020B0400000000000000" pitchFamily="50" charset="-128"/>
              </a:rPr>
              <a:t>３．現時点の課題と対応方針</a:t>
            </a:r>
          </a:p>
        </p:txBody>
      </p:sp>
      <p:pic>
        <p:nvPicPr>
          <p:cNvPr id="2054" name="Picture 6">
            <a:extLst>
              <a:ext uri="{FF2B5EF4-FFF2-40B4-BE49-F238E27FC236}">
                <a16:creationId xmlns:a16="http://schemas.microsoft.com/office/drawing/2014/main" id="{8B192E26-7E83-8C28-829D-FFD1972E1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370" y="730312"/>
            <a:ext cx="4464496" cy="13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949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0582"/>
            <a:ext cx="11521280" cy="5016758"/>
          </a:xfrm>
          <a:prstGeom prst="rect">
            <a:avLst/>
          </a:prstGeom>
          <a:noFill/>
        </p:spPr>
        <p:txBody>
          <a:bodyPr wrap="square">
            <a:spAutoFit/>
          </a:bodyPr>
          <a:lstStyle/>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被災拠点（静岡・名古屋）の復旧計画</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dirty="0">
                <a:latin typeface="BIZ UDPゴシック" panose="020B0400000000000000" pitchFamily="50" charset="-128"/>
                <a:ea typeface="BIZ UDPゴシック" panose="020B0400000000000000" pitchFamily="50" charset="-128"/>
              </a:rPr>
              <a:t>建物診断結果に基づく応急修復作業の開始</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dirty="0">
                <a:latin typeface="BIZ UDPゴシック" panose="020B0400000000000000" pitchFamily="50" charset="-128"/>
                <a:ea typeface="BIZ UDPゴシック" panose="020B0400000000000000" pitchFamily="50" charset="-128"/>
              </a:rPr>
              <a:t>中長期的な復旧スケジュールの策定</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帰宅困難者対策の新フェーズ移行</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dirty="0">
                <a:latin typeface="BIZ UDPゴシック" panose="020B0400000000000000" pitchFamily="50" charset="-128"/>
                <a:ea typeface="BIZ UDPゴシック" panose="020B0400000000000000" pitchFamily="50" charset="-128"/>
              </a:rPr>
              <a:t>一時帰宅プログラムの策定と実施</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dirty="0">
                <a:latin typeface="BIZ UDPゴシック" panose="020B0400000000000000" pitchFamily="50" charset="-128"/>
                <a:ea typeface="BIZ UDPゴシック" panose="020B0400000000000000" pitchFamily="50" charset="-128"/>
              </a:rPr>
              <a:t>長期滞在者向け生活支援策の強化</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従業員支援体制の強化</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dirty="0">
                <a:latin typeface="BIZ UDPゴシック" panose="020B0400000000000000" pitchFamily="50" charset="-128"/>
                <a:ea typeface="BIZ UDPゴシック" panose="020B0400000000000000" pitchFamily="50" charset="-128"/>
              </a:rPr>
              <a:t>メンタルヘルスケア専門家の招聘と相談窓口の設置</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dirty="0">
                <a:latin typeface="BIZ UDPゴシック" panose="020B0400000000000000" pitchFamily="50" charset="-128"/>
                <a:ea typeface="BIZ UDPゴシック" panose="020B0400000000000000" pitchFamily="50" charset="-128"/>
              </a:rPr>
              <a:t>被災従業員向け特別休暇制度の創設</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事業再開に向けた初期評価の実施</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dirty="0">
                <a:latin typeface="BIZ UDPゴシック" panose="020B0400000000000000" pitchFamily="50" charset="-128"/>
                <a:ea typeface="BIZ UDPゴシック" panose="020B0400000000000000" pitchFamily="50" charset="-128"/>
              </a:rPr>
              <a:t>事業継続対応体制および拠点災害対策本部との協業による各拠点の業務再開可能性の評価</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dirty="0">
                <a:latin typeface="BIZ UDPゴシック" panose="020B0400000000000000" pitchFamily="50" charset="-128"/>
                <a:ea typeface="BIZ UDPゴシック" panose="020B0400000000000000" pitchFamily="50" charset="-128"/>
              </a:rPr>
              <a:t>代替拠点での業務継続可能性の検討の提起</a:t>
            </a:r>
          </a:p>
          <a:p>
            <a:pPr>
              <a:lnSpc>
                <a:spcPts val="2400"/>
              </a:lnSpc>
            </a:pPr>
            <a:r>
              <a:rPr lang="ja-JP" altLang="en-US" sz="2400" dirty="0">
                <a:solidFill>
                  <a:srgbClr val="FF0000"/>
                </a:solidFill>
                <a:latin typeface="BIZ UDPゴシック" panose="020B0400000000000000" pitchFamily="50" charset="-128"/>
                <a:ea typeface="BIZ UDPゴシック" panose="020B0400000000000000" pitchFamily="50" charset="-128"/>
              </a:rPr>
              <a:t> </a:t>
            </a:r>
            <a:r>
              <a:rPr lang="en-US" altLang="ja-JP" sz="2400" dirty="0">
                <a:solidFill>
                  <a:srgbClr val="FF0000"/>
                </a:solidFill>
                <a:latin typeface="BIZ UDPゴシック" panose="020B0400000000000000" pitchFamily="50" charset="-128"/>
                <a:ea typeface="BIZ UDPゴシック" panose="020B0400000000000000" pitchFamily="50" charset="-128"/>
              </a:rPr>
              <a:t>(5) </a:t>
            </a:r>
            <a:r>
              <a:rPr lang="ja-JP" altLang="en-US" sz="2400" dirty="0">
                <a:solidFill>
                  <a:srgbClr val="FF0000"/>
                </a:solidFill>
                <a:latin typeface="BIZ UDPゴシック" panose="020B0400000000000000" pitchFamily="50" charset="-128"/>
                <a:ea typeface="BIZ UDPゴシック" panose="020B0400000000000000" pitchFamily="50" charset="-128"/>
              </a:rPr>
              <a:t>次回会議（</a:t>
            </a:r>
            <a:r>
              <a:rPr lang="en-US" altLang="ja-JP" sz="2400" dirty="0">
                <a:solidFill>
                  <a:srgbClr val="FF0000"/>
                </a:solidFill>
                <a:latin typeface="BIZ UDPゴシック" panose="020B0400000000000000" pitchFamily="50" charset="-128"/>
                <a:ea typeface="BIZ UDPゴシック" panose="020B0400000000000000" pitchFamily="50" charset="-128"/>
              </a:rPr>
              <a:t>12</a:t>
            </a:r>
            <a:r>
              <a:rPr lang="ja-JP" altLang="en-US" sz="2400" dirty="0">
                <a:solidFill>
                  <a:srgbClr val="FF0000"/>
                </a:solidFill>
                <a:latin typeface="BIZ UDPゴシック" panose="020B0400000000000000" pitchFamily="50" charset="-128"/>
                <a:ea typeface="BIZ UDPゴシック" panose="020B0400000000000000" pitchFamily="50" charset="-128"/>
              </a:rPr>
              <a:t>時間後、翌</a:t>
            </a:r>
            <a:r>
              <a:rPr lang="en-US" altLang="ja-JP" sz="2400" dirty="0">
                <a:solidFill>
                  <a:srgbClr val="FF0000"/>
                </a:solidFill>
                <a:latin typeface="BIZ UDPゴシック" panose="020B0400000000000000" pitchFamily="50" charset="-128"/>
                <a:ea typeface="BIZ UDPゴシック" panose="020B0400000000000000" pitchFamily="50" charset="-128"/>
              </a:rPr>
              <a:t>1:00</a:t>
            </a:r>
            <a:r>
              <a:rPr lang="ja-JP" altLang="en-US" sz="2400" dirty="0">
                <a:solidFill>
                  <a:srgbClr val="FF0000"/>
                </a:solidFill>
                <a:latin typeface="BIZ UDPゴシック" panose="020B0400000000000000" pitchFamily="50" charset="-128"/>
                <a:ea typeface="BIZ UDPゴシック" panose="020B0400000000000000" pitchFamily="50" charset="-128"/>
              </a:rPr>
              <a:t>）までの行動計画</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dirty="0">
                <a:latin typeface="BIZ UDPゴシック" panose="020B0400000000000000" pitchFamily="50" charset="-128"/>
                <a:ea typeface="BIZ UDPゴシック" panose="020B0400000000000000" pitchFamily="50" charset="-128"/>
              </a:rPr>
              <a:t>被災拠点の詳細復旧計画案の作成</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dirty="0">
                <a:latin typeface="BIZ UDPゴシック" panose="020B0400000000000000" pitchFamily="50" charset="-128"/>
                <a:ea typeface="BIZ UDPゴシック" panose="020B0400000000000000" pitchFamily="50" charset="-128"/>
              </a:rPr>
              <a:t>一時帰宅プログラムの詳細策定</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dirty="0">
                <a:latin typeface="BIZ UDPゴシック" panose="020B0400000000000000" pitchFamily="50" charset="-128"/>
                <a:ea typeface="BIZ UDPゴシック" panose="020B0400000000000000" pitchFamily="50" charset="-128"/>
              </a:rPr>
              <a:t>各拠点の業務再開評価レポートの作成</a:t>
            </a:r>
            <a:endParaRPr lang="ja-JP" altLang="en-US" sz="1050" dirty="0">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381000" y="242213"/>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４</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en-US" altLang="zh-TW" dirty="0">
                <a:solidFill>
                  <a:srgbClr val="1E3250"/>
                </a:solidFill>
                <a:latin typeface="BIZ UDPゴシック" panose="020B0400000000000000" pitchFamily="50" charset="-128"/>
                <a:ea typeface="BIZ UDPゴシック" panose="020B0400000000000000" pitchFamily="50" charset="-128"/>
              </a:rPr>
              <a:t>1</a:t>
            </a:r>
            <a:r>
              <a:rPr lang="ja-JP" altLang="en-US" dirty="0">
                <a:solidFill>
                  <a:srgbClr val="1E3250"/>
                </a:solidFill>
                <a:latin typeface="BIZ UDPゴシック" panose="020B0400000000000000" pitchFamily="50" charset="-128"/>
                <a:ea typeface="BIZ UDPゴシック" panose="020B0400000000000000" pitchFamily="50" charset="-128"/>
              </a:rPr>
              <a:t>日後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en-US" altLang="zh-TW" dirty="0">
                <a:solidFill>
                  <a:srgbClr val="1E3250"/>
                </a:solidFill>
                <a:latin typeface="BIZ UDPゴシック" panose="020B0400000000000000" pitchFamily="50" charset="-128"/>
                <a:ea typeface="BIZ UDPゴシック" panose="020B0400000000000000" pitchFamily="50" charset="-128"/>
              </a:rPr>
              <a:t>4</a:t>
            </a:r>
            <a:r>
              <a:rPr lang="ja-JP" altLang="en-US" dirty="0">
                <a:solidFill>
                  <a:srgbClr val="1E3250"/>
                </a:solidFill>
                <a:latin typeface="BIZ UDPゴシック" panose="020B0400000000000000" pitchFamily="50" charset="-128"/>
                <a:ea typeface="BIZ UDPゴシック" panose="020B0400000000000000" pitchFamily="50" charset="-128"/>
              </a:rPr>
              <a:t>．</a:t>
            </a:r>
            <a:r>
              <a:rPr lang="zh-TW" altLang="en-US" dirty="0">
                <a:solidFill>
                  <a:srgbClr val="1E3250"/>
                </a:solidFill>
                <a:latin typeface="BIZ UDPゴシック" panose="020B0400000000000000" pitchFamily="50" charset="-128"/>
                <a:ea typeface="BIZ UDPゴシック" panose="020B0400000000000000" pitchFamily="50" charset="-128"/>
              </a:rPr>
              <a:t>本部長承認項目（提案</a:t>
            </a:r>
            <a:r>
              <a:rPr lang="en-US" altLang="zh-TW" dirty="0">
                <a:solidFill>
                  <a:srgbClr val="1E3250"/>
                </a:solidFill>
                <a:latin typeface="BIZ UDPゴシック" panose="020B0400000000000000" pitchFamily="50" charset="-128"/>
                <a:ea typeface="BIZ UDPゴシック" panose="020B0400000000000000" pitchFamily="50" charset="-128"/>
              </a:rPr>
              <a:t>&amp;</a:t>
            </a:r>
            <a:r>
              <a:rPr lang="zh-TW" altLang="en-US" dirty="0">
                <a:solidFill>
                  <a:srgbClr val="1E3250"/>
                </a:solidFill>
                <a:latin typeface="BIZ UDPゴシック" panose="020B0400000000000000" pitchFamily="50" charset="-128"/>
                <a:ea typeface="BIZ UDPゴシック" panose="020B0400000000000000" pitchFamily="50" charset="-128"/>
              </a:rPr>
              <a:t>承認）</a:t>
            </a:r>
            <a:endParaRPr lang="ja-JP" altLang="en-US" dirty="0">
              <a:solidFill>
                <a:srgbClr val="1E3250"/>
              </a:solidFill>
              <a:latin typeface="BIZ UDPゴシック" panose="020B0400000000000000" pitchFamily="50" charset="-128"/>
              <a:ea typeface="BIZ UDPゴシック" panose="020B0400000000000000" pitchFamily="50" charset="-128"/>
            </a:endParaRPr>
          </a:p>
        </p:txBody>
      </p:sp>
      <p:pic>
        <p:nvPicPr>
          <p:cNvPr id="5" name="Picture 2">
            <a:extLst>
              <a:ext uri="{FF2B5EF4-FFF2-40B4-BE49-F238E27FC236}">
                <a16:creationId xmlns:a16="http://schemas.microsoft.com/office/drawing/2014/main" id="{B5B888DC-7258-A000-9075-801B6E7A3E1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57428" y="204097"/>
            <a:ext cx="3434572" cy="115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089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72B0A05-BA19-D10B-E403-A4116C01DD63}"/>
              </a:ext>
            </a:extLst>
          </p:cNvPr>
          <p:cNvSpPr/>
          <p:nvPr/>
        </p:nvSpPr>
        <p:spPr>
          <a:xfrm>
            <a:off x="0" y="0"/>
            <a:ext cx="12192000" cy="6525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96688" y="744380"/>
            <a:ext cx="12192000" cy="3721083"/>
          </a:xfrm>
        </p:spPr>
        <p:txBody>
          <a:bodyPr anchor="ctr"/>
          <a:lstStyle/>
          <a:p>
            <a:pPr algn="ctr">
              <a:lnSpc>
                <a:spcPct val="150000"/>
              </a:lnSpc>
            </a:pPr>
            <a:r>
              <a:rPr lang="ja-JP" altLang="en-US" sz="4000" dirty="0">
                <a:solidFill>
                  <a:schemeClr val="bg1"/>
                </a:solidFill>
                <a:latin typeface="BIZ UDPゴシック" panose="020B0400000000000000" pitchFamily="50" charset="-128"/>
                <a:ea typeface="BIZ UDPゴシック" panose="020B0400000000000000" pitchFamily="50" charset="-128"/>
              </a:rPr>
              <a:t>対策本部訓練　</a:t>
            </a:r>
            <a:r>
              <a:rPr lang="en-US" altLang="ja-JP" sz="4000" dirty="0">
                <a:solidFill>
                  <a:schemeClr val="bg1"/>
                </a:solidFill>
                <a:latin typeface="BIZ UDPゴシック" panose="020B0400000000000000" pitchFamily="50" charset="-128"/>
                <a:ea typeface="BIZ UDPゴシック" panose="020B0400000000000000" pitchFamily="50" charset="-128"/>
              </a:rPr>
              <a:t>202X  XX</a:t>
            </a:r>
            <a:r>
              <a:rPr lang="ja-JP" altLang="en-US" sz="4000" dirty="0">
                <a:solidFill>
                  <a:schemeClr val="bg1"/>
                </a:solidFill>
                <a:latin typeface="BIZ UDPゴシック" panose="020B0400000000000000" pitchFamily="50" charset="-128"/>
                <a:ea typeface="BIZ UDPゴシック" panose="020B0400000000000000" pitchFamily="50" charset="-128"/>
              </a:rPr>
              <a:t>月</a:t>
            </a:r>
            <a:r>
              <a:rPr lang="en-US" altLang="ja-JP" sz="4000" dirty="0">
                <a:solidFill>
                  <a:schemeClr val="bg1"/>
                </a:solidFill>
                <a:latin typeface="BIZ UDPゴシック" panose="020B0400000000000000" pitchFamily="50" charset="-128"/>
                <a:ea typeface="BIZ UDPゴシック" panose="020B0400000000000000" pitchFamily="50" charset="-128"/>
              </a:rPr>
              <a:t>XX</a:t>
            </a:r>
            <a:r>
              <a:rPr lang="ja-JP" altLang="en-US" sz="4000" dirty="0">
                <a:solidFill>
                  <a:schemeClr val="bg1"/>
                </a:solidFill>
                <a:latin typeface="BIZ UDPゴシック" panose="020B0400000000000000" pitchFamily="50" charset="-128"/>
                <a:ea typeface="BIZ UDPゴシック" panose="020B0400000000000000" pitchFamily="50" charset="-128"/>
              </a:rPr>
              <a:t>日</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南海トラフ地震半割れ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東割れ</a:t>
            </a:r>
            <a:r>
              <a:rPr lang="en-US" altLang="ja-JP" sz="4000" dirty="0">
                <a:solidFill>
                  <a:schemeClr val="bg1"/>
                </a:solidFill>
                <a:latin typeface="BIZ UDPゴシック" panose="020B0400000000000000" pitchFamily="50" charset="-128"/>
                <a:ea typeface="BIZ UDPゴシック" panose="020B0400000000000000" pitchFamily="50" charset="-128"/>
              </a:rPr>
              <a:t>M8.0</a:t>
            </a:r>
            <a:r>
              <a:rPr lang="ja-JP" altLang="en-US" sz="4000" dirty="0">
                <a:solidFill>
                  <a:schemeClr val="bg1"/>
                </a:solidFill>
                <a:latin typeface="BIZ UDPゴシック" panose="020B0400000000000000" pitchFamily="50" charset="-128"/>
                <a:ea typeface="BIZ UDPゴシック" panose="020B0400000000000000" pitchFamily="50" charset="-128"/>
              </a:rPr>
              <a:t>　発災直後</a:t>
            </a:r>
            <a:r>
              <a:rPr lang="ja-JP" altLang="en-US" sz="4800" u="sng" dirty="0">
                <a:solidFill>
                  <a:schemeClr val="bg1"/>
                </a:solidFill>
                <a:latin typeface="BIZ UDPゴシック" panose="020B0400000000000000" pitchFamily="50" charset="-128"/>
                <a:ea typeface="BIZ UDPゴシック" panose="020B0400000000000000" pitchFamily="50" charset="-128"/>
              </a:rPr>
              <a:t>３日後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endParaRPr lang="ja-JP" altLang="en-US" sz="4000"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descr="回路 が含まれている画像&#10;&#10;自動的に生成された説明">
            <a:extLst>
              <a:ext uri="{FF2B5EF4-FFF2-40B4-BE49-F238E27FC236}">
                <a16:creationId xmlns:a16="http://schemas.microsoft.com/office/drawing/2014/main" id="{81159F48-75DC-5A00-AFE6-467ADC2036DC}"/>
              </a:ext>
            </a:extLst>
          </p:cNvPr>
          <p:cNvPicPr>
            <a:picLocks noChangeAspect="1"/>
          </p:cNvPicPr>
          <p:nvPr/>
        </p:nvPicPr>
        <p:blipFill>
          <a:blip r:embed="rId3"/>
          <a:stretch>
            <a:fillRect/>
          </a:stretch>
        </p:blipFill>
        <p:spPr>
          <a:xfrm>
            <a:off x="3884762" y="3789040"/>
            <a:ext cx="4229100" cy="2343150"/>
          </a:xfrm>
          <a:prstGeom prst="rect">
            <a:avLst/>
          </a:prstGeom>
        </p:spPr>
      </p:pic>
    </p:spTree>
    <p:extLst>
      <p:ext uri="{BB962C8B-B14F-4D97-AF65-F5344CB8AC3E}">
        <p14:creationId xmlns:p14="http://schemas.microsoft.com/office/powerpoint/2010/main" val="915052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〇</a:t>
            </a:r>
            <a:r>
              <a:rPr lang="zh-TW" altLang="en-US" sz="2800" dirty="0">
                <a:latin typeface="BIZ UDPゴシック" panose="020B0400000000000000" pitchFamily="50" charset="-128"/>
                <a:ea typeface="BIZ UDPゴシック" panose="020B0400000000000000" pitchFamily="50" charset="-128"/>
              </a:rPr>
              <a:t>回中央対策本部会議（発災</a:t>
            </a:r>
            <a:r>
              <a:rPr lang="en-US" altLang="zh-TW" sz="2800" dirty="0">
                <a:latin typeface="BIZ UDPゴシック" panose="020B0400000000000000" pitchFamily="50" charset="-128"/>
                <a:ea typeface="BIZ UDPゴシック" panose="020B0400000000000000" pitchFamily="50" charset="-128"/>
              </a:rPr>
              <a:t>3</a:t>
            </a:r>
            <a:r>
              <a:rPr lang="ja-JP" altLang="en-US" sz="2800" dirty="0">
                <a:latin typeface="BIZ UDPゴシック" panose="020B0400000000000000" pitchFamily="50" charset="-128"/>
                <a:ea typeface="BIZ UDPゴシック" panose="020B0400000000000000" pitchFamily="50" charset="-128"/>
              </a:rPr>
              <a:t>日後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１．被害状況報告</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5350183"/>
          </a:xfrm>
          <a:prstGeom prst="rect">
            <a:avLst/>
          </a:prstGeom>
          <a:noFill/>
        </p:spPr>
        <p:txBody>
          <a:bodyPr wrap="square">
            <a:spAutoFit/>
          </a:bodyPr>
          <a:lstStyle/>
          <a:p>
            <a:pPr marL="514350" indent="-514350">
              <a:lnSpc>
                <a:spcPts val="26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被害状況報告（</a:t>
            </a:r>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３</a:t>
            </a:r>
            <a:r>
              <a:rPr lang="en-US" altLang="ja-JP" sz="2400" dirty="0">
                <a:latin typeface="BIZ UDPゴシック" panose="020B0400000000000000" pitchFamily="50" charset="-128"/>
                <a:ea typeface="BIZ UDPゴシック" panose="020B0400000000000000" pitchFamily="50" charset="-128"/>
              </a:rPr>
              <a:t>:00</a:t>
            </a:r>
            <a:r>
              <a:rPr lang="ja-JP" altLang="en-US" sz="2400" dirty="0">
                <a:latin typeface="BIZ UDPゴシック" panose="020B0400000000000000" pitchFamily="50" charset="-128"/>
                <a:ea typeface="BIZ UDPゴシック" panose="020B0400000000000000" pitchFamily="50" charset="-128"/>
              </a:rPr>
              <a:t>時点）</a:t>
            </a:r>
            <a:endParaRPr lang="en-US" altLang="ja-JP" sz="2400" dirty="0">
              <a:latin typeface="BIZ UDPゴシック" panose="020B0400000000000000" pitchFamily="50" charset="-128"/>
              <a:ea typeface="BIZ UDPゴシック" panose="020B0400000000000000" pitchFamily="50" charset="-128"/>
            </a:endParaRPr>
          </a:p>
          <a:p>
            <a:pPr marL="708025" indent="-708025">
              <a:lnSpc>
                <a:spcPts val="24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(1</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地震概要</a:t>
            </a:r>
            <a:r>
              <a:rPr lang="en-US" altLang="ja-JP" sz="1600" dirty="0">
                <a:latin typeface="BIZ UDPゴシック" panose="020B0400000000000000" pitchFamily="50" charset="-128"/>
                <a:ea typeface="BIZ UDPゴシック" panose="020B0400000000000000" pitchFamily="50" charset="-128"/>
              </a:rPr>
              <a:t>: M8.0</a:t>
            </a:r>
            <a:r>
              <a:rPr lang="ja-JP" altLang="en-US" sz="1600" dirty="0">
                <a:latin typeface="BIZ UDPゴシック" panose="020B0400000000000000" pitchFamily="50" charset="-128"/>
                <a:ea typeface="BIZ UDPゴシック" panose="020B0400000000000000" pitchFamily="50" charset="-128"/>
              </a:rPr>
              <a:t>、静岡県沖、</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日前</a:t>
            </a:r>
            <a:r>
              <a:rPr lang="en-US" altLang="ja-JP" sz="1600" dirty="0">
                <a:latin typeface="BIZ UDPゴシック" panose="020B0400000000000000" pitchFamily="50" charset="-128"/>
                <a:ea typeface="BIZ UDPゴシック" panose="020B0400000000000000" pitchFamily="50" charset="-128"/>
              </a:rPr>
              <a:t>13:00</a:t>
            </a:r>
            <a:r>
              <a:rPr lang="ja-JP" altLang="en-US" sz="1600" dirty="0">
                <a:latin typeface="BIZ UDPゴシック" panose="020B0400000000000000" pitchFamily="50" charset="-128"/>
                <a:ea typeface="BIZ UDPゴシック" panose="020B0400000000000000" pitchFamily="50" charset="-128"/>
              </a:rPr>
              <a:t>頃発生 </a:t>
            </a:r>
            <a:r>
              <a:rPr lang="en-US" altLang="ja-JP" sz="1600" dirty="0">
                <a:latin typeface="BIZ UDPゴシック" panose="020B0400000000000000" pitchFamily="50" charset="-128"/>
                <a:ea typeface="BIZ UDPゴシック" panose="020B0400000000000000" pitchFamily="50" charset="-128"/>
              </a:rPr>
              <a:t>(2) </a:t>
            </a:r>
            <a:r>
              <a:rPr lang="ja-JP" altLang="en-US" sz="1600" dirty="0">
                <a:latin typeface="BIZ UDPゴシック" panose="020B0400000000000000" pitchFamily="50" charset="-128"/>
                <a:ea typeface="BIZ UDPゴシック" panose="020B0400000000000000" pitchFamily="50" charset="-128"/>
              </a:rPr>
              <a:t>震度</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静岡・愛知・三重で震度</a:t>
            </a:r>
            <a:r>
              <a:rPr lang="en-US" altLang="ja-JP" sz="1600" dirty="0">
                <a:latin typeface="BIZ UDPゴシック" panose="020B0400000000000000" pitchFamily="50" charset="-128"/>
                <a:ea typeface="BIZ UDPゴシック" panose="020B0400000000000000" pitchFamily="50" charset="-128"/>
              </a:rPr>
              <a:t>6</a:t>
            </a:r>
            <a:r>
              <a:rPr lang="ja-JP" altLang="en-US" sz="1600" dirty="0">
                <a:latin typeface="BIZ UDPゴシック" panose="020B0400000000000000" pitchFamily="50" charset="-128"/>
                <a:ea typeface="BIZ UDPゴシック" panose="020B0400000000000000" pitchFamily="50" charset="-128"/>
              </a:rPr>
              <a:t>強</a:t>
            </a:r>
            <a:r>
              <a:rPr lang="en-US" altLang="ja-JP" sz="1600" dirty="0">
                <a:latin typeface="BIZ UDPゴシック" panose="020B0400000000000000" pitchFamily="50" charset="-128"/>
                <a:ea typeface="BIZ UDPゴシック" panose="020B0400000000000000" pitchFamily="50" charset="-128"/>
              </a:rPr>
              <a:t>〜7</a:t>
            </a:r>
            <a:r>
              <a:rPr lang="ja-JP" altLang="en-US" sz="1600" dirty="0">
                <a:latin typeface="BIZ UDPゴシック" panose="020B0400000000000000" pitchFamily="50" charset="-128"/>
                <a:ea typeface="BIZ UDPゴシック" panose="020B0400000000000000" pitchFamily="50" charset="-128"/>
              </a:rPr>
              <a:t>、関東・関西で震度</a:t>
            </a:r>
            <a:r>
              <a:rPr lang="en-US" altLang="ja-JP" sz="1600" dirty="0">
                <a:latin typeface="BIZ UDPゴシック" panose="020B0400000000000000" pitchFamily="50" charset="-128"/>
                <a:ea typeface="BIZ UDPゴシック" panose="020B0400000000000000" pitchFamily="50" charset="-128"/>
              </a:rPr>
              <a:t>5〜6</a:t>
            </a:r>
            <a:r>
              <a:rPr lang="ja-JP" altLang="en-US" sz="1600" dirty="0">
                <a:latin typeface="BIZ UDPゴシック" panose="020B0400000000000000" pitchFamily="50" charset="-128"/>
                <a:ea typeface="BIZ UDPゴシック" panose="020B0400000000000000" pitchFamily="50" charset="-128"/>
              </a:rPr>
              <a:t>弱</a:t>
            </a:r>
          </a:p>
          <a:p>
            <a:pPr marL="708025" indent="-708025">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人的被害</a:t>
            </a:r>
            <a:r>
              <a:rPr lang="en-US" altLang="ja-JP" sz="2400" dirty="0">
                <a:latin typeface="BIZ UDPゴシック" panose="020B0400000000000000" pitchFamily="50" charset="-128"/>
                <a:ea typeface="BIZ UDPゴシック" panose="020B0400000000000000" pitchFamily="50" charset="-128"/>
              </a:rPr>
              <a:t>:</a:t>
            </a:r>
          </a:p>
          <a:p>
            <a:pPr marL="1622425" lvl="2" indent="-708025">
              <a:lnSpc>
                <a:spcPts val="2400"/>
              </a:lnSpc>
              <a:buFontTx/>
              <a:buChar char="-"/>
            </a:pPr>
            <a:r>
              <a:rPr lang="ja-JP" altLang="en-US" dirty="0">
                <a:latin typeface="BIZ UDPゴシック" panose="020B0400000000000000" pitchFamily="50" charset="-128"/>
                <a:ea typeface="BIZ UDPゴシック" panose="020B0400000000000000" pitchFamily="50" charset="-128"/>
              </a:rPr>
              <a:t>軽傷者</a:t>
            </a:r>
            <a:r>
              <a:rPr lang="en-US" altLang="ja-JP" dirty="0">
                <a:latin typeface="BIZ UDPゴシック" panose="020B0400000000000000" pitchFamily="50" charset="-128"/>
                <a:ea typeface="BIZ UDPゴシック" panose="020B0400000000000000" pitchFamily="50" charset="-128"/>
              </a:rPr>
              <a:t>23</a:t>
            </a:r>
            <a:r>
              <a:rPr lang="ja-JP" altLang="en-US" dirty="0">
                <a:latin typeface="BIZ UDPゴシック" panose="020B0400000000000000" pitchFamily="50" charset="-128"/>
                <a:ea typeface="BIZ UDPゴシック" panose="020B0400000000000000" pitchFamily="50" charset="-128"/>
              </a:rPr>
              <a:t>名（変化なし）、重傷者・死亡者なし</a:t>
            </a:r>
            <a:endParaRPr lang="en-US" altLang="ja-JP"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dirty="0">
                <a:latin typeface="BIZ UDPゴシック" panose="020B0400000000000000" pitchFamily="50" charset="-128"/>
                <a:ea typeface="BIZ UDPゴシック" panose="020B0400000000000000" pitchFamily="50" charset="-128"/>
              </a:rPr>
              <a:t>全従業員の安否確認完了、全員無事を確認</a:t>
            </a:r>
          </a:p>
          <a:p>
            <a:pPr marL="708025" indent="-708025">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建物被害</a:t>
            </a:r>
            <a:r>
              <a:rPr lang="en-US" altLang="ja-JP" sz="2400" dirty="0">
                <a:latin typeface="BIZ UDPゴシック" panose="020B0400000000000000" pitchFamily="50" charset="-128"/>
                <a:ea typeface="BIZ UDPゴシック" panose="020B0400000000000000" pitchFamily="50" charset="-128"/>
              </a:rPr>
              <a:t>: </a:t>
            </a:r>
          </a:p>
          <a:p>
            <a:pPr marL="1622425" lvl="2" indent="-708025">
              <a:lnSpc>
                <a:spcPts val="2400"/>
              </a:lnSpc>
              <a:buFontTx/>
              <a:buChar char="-"/>
            </a:pPr>
            <a:r>
              <a:rPr lang="ja-JP" altLang="en-US" dirty="0">
                <a:latin typeface="BIZ UDPゴシック" panose="020B0400000000000000" pitchFamily="50" charset="-128"/>
                <a:ea typeface="BIZ UDPゴシック" panose="020B0400000000000000" pitchFamily="50" charset="-128"/>
              </a:rPr>
              <a:t>静岡・名古屋：甚大（外壁のひび割れや内部設備の損壊、復旧工事着手）</a:t>
            </a:r>
            <a:endParaRPr lang="en-US" altLang="ja-JP"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dirty="0">
                <a:latin typeface="BIZ UDPゴシック" panose="020B0400000000000000" pitchFamily="50" charset="-128"/>
                <a:ea typeface="BIZ UDPゴシック" panose="020B0400000000000000" pitchFamily="50" charset="-128"/>
              </a:rPr>
              <a:t>千葉・新宿・横浜・大阪・神戸：応急的な対応で業務可能な状況、長野：一部を除き復旧</a:t>
            </a:r>
          </a:p>
          <a:p>
            <a:pPr marL="708025" indent="-708025">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ライフライン状況</a:t>
            </a:r>
            <a:r>
              <a:rPr lang="en-US" altLang="ja-JP" sz="2400" dirty="0">
                <a:latin typeface="BIZ UDPゴシック" panose="020B0400000000000000" pitchFamily="50" charset="-128"/>
                <a:ea typeface="BIZ UDPゴシック" panose="020B0400000000000000" pitchFamily="50" charset="-128"/>
              </a:rPr>
              <a:t>:</a:t>
            </a:r>
          </a:p>
          <a:p>
            <a:pPr marL="1622425" lvl="2" indent="-708025">
              <a:lnSpc>
                <a:spcPts val="2400"/>
              </a:lnSpc>
              <a:buFontTx/>
              <a:buChar char="-"/>
            </a:pPr>
            <a:r>
              <a:rPr lang="ja-JP" altLang="en-US" dirty="0">
                <a:latin typeface="BIZ UDPゴシック" panose="020B0400000000000000" pitchFamily="50" charset="-128"/>
                <a:ea typeface="BIZ UDPゴシック" panose="020B0400000000000000" pitchFamily="50" charset="-128"/>
              </a:rPr>
              <a:t>電気</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長野・静岡・名古屋の大半で復旧しているが電力供給は不安定</a:t>
            </a:r>
            <a:endParaRPr lang="en-US" altLang="ja-JP"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dirty="0">
                <a:latin typeface="BIZ UDPゴシック" panose="020B0400000000000000" pitchFamily="50" charset="-128"/>
                <a:ea typeface="BIZ UDPゴシック" panose="020B0400000000000000" pitchFamily="50" charset="-128"/>
              </a:rPr>
              <a:t>ガス</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静岡・名古屋一部で供給再開</a:t>
            </a:r>
            <a:endParaRPr lang="en-US" altLang="ja-JP"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dirty="0">
                <a:latin typeface="BIZ UDPゴシック" panose="020B0400000000000000" pitchFamily="50" charset="-128"/>
                <a:ea typeface="BIZ UDPゴシック" panose="020B0400000000000000" pitchFamily="50" charset="-128"/>
              </a:rPr>
              <a:t>上水道</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千葉・東京・神奈川・大阪・兵庫の一部で断水解消、下水道</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一部地域で処理再開</a:t>
            </a:r>
            <a:endParaRPr lang="en-US" altLang="ja-JP"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dirty="0">
                <a:latin typeface="BIZ UDPゴシック" panose="020B0400000000000000" pitchFamily="50" charset="-128"/>
                <a:ea typeface="BIZ UDPゴシック" panose="020B0400000000000000" pitchFamily="50" charset="-128"/>
              </a:rPr>
              <a:t>通信</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長野・静岡・名古屋の大半で復旧</a:t>
            </a:r>
          </a:p>
          <a:p>
            <a:pPr marL="708025" indent="-708025">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(6) </a:t>
            </a:r>
            <a:r>
              <a:rPr lang="ja-JP" altLang="en-US" sz="2400" dirty="0">
                <a:latin typeface="BIZ UDPゴシック" panose="020B0400000000000000" pitchFamily="50" charset="-128"/>
                <a:ea typeface="BIZ UDPゴシック" panose="020B0400000000000000" pitchFamily="50" charset="-128"/>
              </a:rPr>
              <a:t>帰宅困難者</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千葉・新宿・横浜を除き、ほとんどが解消</a:t>
            </a:r>
          </a:p>
          <a:p>
            <a:pPr marL="708025" indent="-708025">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(7) </a:t>
            </a:r>
            <a:r>
              <a:rPr lang="ja-JP" altLang="en-US" sz="2400" dirty="0">
                <a:latin typeface="BIZ UDPゴシック" panose="020B0400000000000000" pitchFamily="50" charset="-128"/>
                <a:ea typeface="BIZ UDPゴシック" panose="020B0400000000000000" pitchFamily="50" charset="-128"/>
              </a:rPr>
              <a:t>新たな地震リスク</a:t>
            </a:r>
            <a:r>
              <a:rPr lang="en-US" altLang="ja-JP" sz="2400" dirty="0">
                <a:latin typeface="BIZ UDPゴシック" panose="020B0400000000000000" pitchFamily="50" charset="-128"/>
                <a:ea typeface="BIZ UDPゴシック" panose="020B0400000000000000" pitchFamily="50" charset="-128"/>
              </a:rPr>
              <a:t>:</a:t>
            </a:r>
          </a:p>
          <a:p>
            <a:pPr marL="1622425" lvl="2" indent="-708025">
              <a:lnSpc>
                <a:spcPts val="2400"/>
              </a:lnSpc>
              <a:buFontTx/>
              <a:buChar char="-"/>
            </a:pPr>
            <a:r>
              <a:rPr lang="ja-JP" altLang="en-US" dirty="0">
                <a:latin typeface="BIZ UDPゴシック" panose="020B0400000000000000" pitchFamily="50" charset="-128"/>
                <a:ea typeface="BIZ UDPゴシック" panose="020B0400000000000000" pitchFamily="50" charset="-128"/>
              </a:rPr>
              <a:t>日向灘で震度</a:t>
            </a:r>
            <a:r>
              <a:rPr lang="en-US" altLang="ja-JP" dirty="0">
                <a:latin typeface="BIZ UDPゴシック" panose="020B0400000000000000" pitchFamily="50" charset="-128"/>
                <a:ea typeface="BIZ UDPゴシック" panose="020B0400000000000000" pitchFamily="50" charset="-128"/>
              </a:rPr>
              <a:t>5</a:t>
            </a:r>
            <a:r>
              <a:rPr lang="ja-JP" altLang="en-US" dirty="0">
                <a:latin typeface="BIZ UDPゴシック" panose="020B0400000000000000" pitchFamily="50" charset="-128"/>
                <a:ea typeface="BIZ UDPゴシック" panose="020B0400000000000000" pitchFamily="50" charset="-128"/>
              </a:rPr>
              <a:t>弱の地震発生（本日未明）、気象庁が南海トラフ地震臨時情報（調査中）を発表</a:t>
            </a:r>
            <a:endParaRPr lang="en-US" altLang="ja-JP" dirty="0">
              <a:latin typeface="BIZ UDPゴシック" panose="020B0400000000000000" pitchFamily="50" charset="-128"/>
              <a:ea typeface="BIZ UDPゴシック" panose="020B0400000000000000" pitchFamily="50" charset="-128"/>
            </a:endParaRPr>
          </a:p>
          <a:p>
            <a:pPr marL="1622425" lvl="2" indent="-708025">
              <a:lnSpc>
                <a:spcPts val="2400"/>
              </a:lnSpc>
            </a:pPr>
            <a:endParaRPr lang="ja-JP" altLang="en-US" sz="2400" dirty="0">
              <a:solidFill>
                <a:srgbClr val="FF0000"/>
              </a:solidFill>
              <a:latin typeface="BIZ UDPゴシック" panose="020B0400000000000000" pitchFamily="50" charset="-128"/>
              <a:ea typeface="BIZ UDPゴシック" panose="020B0400000000000000" pitchFamily="50" charset="-128"/>
            </a:endParaRPr>
          </a:p>
        </p:txBody>
      </p:sp>
      <p:pic>
        <p:nvPicPr>
          <p:cNvPr id="4" name="Picture 2">
            <a:extLst>
              <a:ext uri="{FF2B5EF4-FFF2-40B4-BE49-F238E27FC236}">
                <a16:creationId xmlns:a16="http://schemas.microsoft.com/office/drawing/2014/main" id="{C65107F7-676D-9375-A7FA-57317B8CE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486" y="229888"/>
            <a:ext cx="4371514" cy="131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699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〇</a:t>
            </a:r>
            <a:r>
              <a:rPr lang="zh-TW" altLang="en-US" sz="2800" dirty="0">
                <a:latin typeface="BIZ UDPゴシック" panose="020B0400000000000000" pitchFamily="50" charset="-128"/>
                <a:ea typeface="BIZ UDPゴシック" panose="020B0400000000000000" pitchFamily="50" charset="-128"/>
              </a:rPr>
              <a:t>回中央対策本部会議（発災</a:t>
            </a:r>
            <a:r>
              <a:rPr lang="en-US" altLang="zh-TW" sz="2800" dirty="0">
                <a:latin typeface="BIZ UDPゴシック" panose="020B0400000000000000" pitchFamily="50" charset="-128"/>
                <a:ea typeface="BIZ UDPゴシック" panose="020B0400000000000000" pitchFamily="50" charset="-128"/>
              </a:rPr>
              <a:t>3</a:t>
            </a:r>
            <a:r>
              <a:rPr lang="ja-JP" altLang="en-US" sz="2800" dirty="0">
                <a:latin typeface="BIZ UDPゴシック" panose="020B0400000000000000" pitchFamily="50" charset="-128"/>
                <a:ea typeface="BIZ UDPゴシック" panose="020B0400000000000000" pitchFamily="50" charset="-128"/>
              </a:rPr>
              <a:t>日後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２．初期被害状況と安全確認</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5106526"/>
          </a:xfrm>
          <a:prstGeom prst="rect">
            <a:avLst/>
          </a:prstGeom>
          <a:noFill/>
        </p:spPr>
        <p:txBody>
          <a:bodyPr wrap="square">
            <a:spAutoFit/>
          </a:bodyPr>
          <a:lstStyle/>
          <a:p>
            <a:pPr>
              <a:lnSpc>
                <a:spcPts val="23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従業員の安全確保・避難誘導</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全拠点で避難完了、軽傷者への継続的なケア実施</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残存帰宅困難者への支援継続（一時待機場所確保、備蓄品配布</a:t>
            </a:r>
            <a:r>
              <a:rPr lang="ja-JP" altLang="en-US" sz="2400" dirty="0">
                <a:latin typeface="BIZ UDPゴシック" panose="020B0400000000000000" pitchFamily="50" charset="-128"/>
                <a:ea typeface="BIZ UDPゴシック" panose="020B0400000000000000" pitchFamily="50" charset="-128"/>
              </a:rPr>
              <a:t>）</a:t>
            </a:r>
          </a:p>
          <a:p>
            <a:pPr>
              <a:lnSpc>
                <a:spcPts val="23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建物・設備の点検・復旧</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静岡・名古屋で復旧工事着手、その他拠点で二次被害防止措置実施</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危険箇所の立入禁止措置継続</a:t>
            </a:r>
          </a:p>
          <a:p>
            <a:pPr>
              <a:lnSpc>
                <a:spcPts val="23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電力供給状況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静岡・名古屋：自家発電機稼働継続、燃料の追加確保</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その他拠点：商用電源復旧または安定供給</a:t>
            </a:r>
          </a:p>
          <a:p>
            <a:pPr>
              <a:lnSpc>
                <a:spcPts val="23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交通状況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道路</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主要路線の大半が通行可能、一部で規制継続</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鉄道</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静岡・愛知の主要路線で運転再開、他地域でも徐々に回復</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港湾</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主要港湾で緊急物資荷役、一部でコンテナ荷役再開</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空港</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一般機の一部運航再開、緊急支援受入継続</a:t>
            </a:r>
          </a:p>
          <a:p>
            <a:pPr>
              <a:lnSpc>
                <a:spcPts val="23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地域支援活動</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地元自治体との連携による避難所支援の継続</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300"/>
              </a:lnSpc>
              <a:buFontTx/>
              <a:buChar char="-"/>
            </a:pPr>
            <a:r>
              <a:rPr lang="ja-JP" altLang="en-US" dirty="0">
                <a:latin typeface="BIZ UDPゴシック" panose="020B0400000000000000" pitchFamily="50" charset="-128"/>
                <a:ea typeface="BIZ UDPゴシック" panose="020B0400000000000000" pitchFamily="50" charset="-128"/>
              </a:rPr>
              <a:t>社有施設の一部を地域住民に開放（給水所、充電スポットなど）</a:t>
            </a:r>
            <a:endParaRPr lang="ja-JP" altLang="en-US" sz="1100" dirty="0">
              <a:latin typeface="BIZ UDPゴシック" panose="020B0400000000000000" pitchFamily="50" charset="-128"/>
              <a:ea typeface="BIZ UDPゴシック" panose="020B0400000000000000" pitchFamily="50" charset="-128"/>
            </a:endParaRPr>
          </a:p>
        </p:txBody>
      </p:sp>
      <p:pic>
        <p:nvPicPr>
          <p:cNvPr id="2" name="Picture 2">
            <a:extLst>
              <a:ext uri="{FF2B5EF4-FFF2-40B4-BE49-F238E27FC236}">
                <a16:creationId xmlns:a16="http://schemas.microsoft.com/office/drawing/2014/main" id="{FEF37E91-A11D-2D4D-8D65-BC3F8C65C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620688"/>
            <a:ext cx="2444309" cy="22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1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92813"/>
            <a:ext cx="11521280" cy="5139869"/>
          </a:xfrm>
          <a:prstGeom prst="rect">
            <a:avLst/>
          </a:prstGeom>
          <a:noFill/>
        </p:spPr>
        <p:txBody>
          <a:bodyPr wrap="square">
            <a:spAutoFit/>
          </a:bodyPr>
          <a:lstStyle/>
          <a:p>
            <a:pPr marL="514350" indent="-514350">
              <a:buFont typeface="+mj-lt"/>
              <a:buAutoNum type="arabicPeriod"/>
            </a:pPr>
            <a:r>
              <a:rPr lang="ja-JP" altLang="en-US" sz="2400" dirty="0">
                <a:latin typeface="BIZ UDPゴシック" panose="020B0400000000000000" pitchFamily="50" charset="-128"/>
                <a:ea typeface="BIZ UDPゴシック" panose="020B0400000000000000" pitchFamily="50" charset="-128"/>
              </a:rPr>
              <a:t>従業員の安全確保・避難誘導</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負傷者の応急処置と医療機関への搬送</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社屋内外の安全な避難場所への誘導</a:t>
            </a:r>
          </a:p>
          <a:p>
            <a:pPr marL="514350" indent="-514350">
              <a:buFont typeface="+mj-lt"/>
              <a:buAutoNum type="arabicPeriod"/>
            </a:pPr>
            <a:r>
              <a:rPr lang="ja-JP" altLang="en-US" sz="2400" dirty="0">
                <a:latin typeface="BIZ UDPゴシック" panose="020B0400000000000000" pitchFamily="50" charset="-128"/>
                <a:ea typeface="BIZ UDPゴシック" panose="020B0400000000000000" pitchFamily="50" charset="-128"/>
              </a:rPr>
              <a:t>建物・設備の緊急点検</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火災・倒壊リスクの確認</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危険箇所の立入禁止措置</a:t>
            </a:r>
          </a:p>
          <a:p>
            <a:pPr marL="514350" indent="-514350">
              <a:buFont typeface="+mj-lt"/>
              <a:buAutoNum type="arabicPeriod"/>
            </a:pPr>
            <a:r>
              <a:rPr lang="en-US" altLang="ja-JP" sz="2400" dirty="0">
                <a:latin typeface="BIZ UDPゴシック" panose="020B0400000000000000" pitchFamily="50" charset="-128"/>
                <a:ea typeface="BIZ UDPゴシック" panose="020B0400000000000000" pitchFamily="50" charset="-128"/>
              </a:rPr>
              <a:t>3</a:t>
            </a:r>
            <a:r>
              <a:rPr lang="ja-JP" altLang="en-US" sz="2400" dirty="0">
                <a:latin typeface="BIZ UDPゴシック" panose="020B0400000000000000" pitchFamily="50" charset="-128"/>
                <a:ea typeface="BIZ UDPゴシック" panose="020B0400000000000000" pitchFamily="50" charset="-128"/>
              </a:rPr>
              <a:t>時間ごとの状況報告</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人的被害、建物被害、ライフライン状況を含む</a:t>
            </a:r>
          </a:p>
          <a:p>
            <a:pPr marL="971550" lvl="1" indent="-514350">
              <a:buFont typeface="Arial" panose="020B0604020202020204" pitchFamily="34" charset="0"/>
              <a:buChar char="•"/>
            </a:pPr>
            <a:r>
              <a:rPr lang="en-US" altLang="ja-JP" sz="2000" dirty="0">
                <a:latin typeface="BIZ UDPゴシック" panose="020B0400000000000000" pitchFamily="50" charset="-128"/>
                <a:ea typeface="BIZ UDPゴシック" panose="020B0400000000000000" pitchFamily="50" charset="-128"/>
              </a:rPr>
              <a:t>16:00</a:t>
            </a:r>
            <a:r>
              <a:rPr lang="ja-JP" altLang="en-US" sz="2000" dirty="0">
                <a:latin typeface="BIZ UDPゴシック" panose="020B0400000000000000" pitchFamily="50" charset="-128"/>
                <a:ea typeface="BIZ UDPゴシック" panose="020B0400000000000000" pitchFamily="50" charset="-128"/>
              </a:rPr>
              <a:t>までに第一報を本部へ</a:t>
            </a:r>
          </a:p>
          <a:p>
            <a:pPr marL="514350" indent="-514350">
              <a:buFont typeface="+mj-lt"/>
              <a:buAutoNum type="arabicPeriod"/>
            </a:pPr>
            <a:r>
              <a:rPr lang="ja-JP" altLang="en-US" sz="2400" dirty="0">
                <a:latin typeface="BIZ UDPゴシック" panose="020B0400000000000000" pitchFamily="50" charset="-128"/>
                <a:ea typeface="BIZ UDPゴシック" panose="020B0400000000000000" pitchFamily="50" charset="-128"/>
              </a:rPr>
              <a:t>非常用電源の確認</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稼働状況、燃料残量、稼働可能時間の確認</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追加燃料の確保手段の検討</a:t>
            </a:r>
          </a:p>
          <a:p>
            <a:pPr marL="514350" indent="-514350">
              <a:buFont typeface="+mj-lt"/>
              <a:buAutoNum type="arabicPeriod"/>
            </a:pPr>
            <a:r>
              <a:rPr lang="ja-JP" altLang="en-US" sz="2400" dirty="0">
                <a:latin typeface="BIZ UDPゴシック" panose="020B0400000000000000" pitchFamily="50" charset="-128"/>
                <a:ea typeface="BIZ UDPゴシック" panose="020B0400000000000000" pitchFamily="50" charset="-128"/>
              </a:rPr>
              <a:t>帰宅困難者対応</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一時待機場所の確保（各拠点の会議室等）</a:t>
            </a:r>
          </a:p>
          <a:p>
            <a:pPr marL="971550" lvl="1" indent="-514350">
              <a:buFont typeface="Arial" panose="020B0604020202020204" pitchFamily="34" charset="0"/>
              <a:buChar char="•"/>
            </a:pPr>
            <a:r>
              <a:rPr lang="en-US" altLang="ja-JP" sz="2000" dirty="0">
                <a:latin typeface="BIZ UDPゴシック" panose="020B0400000000000000" pitchFamily="50" charset="-128"/>
                <a:ea typeface="BIZ UDPゴシック" panose="020B0400000000000000" pitchFamily="50" charset="-128"/>
              </a:rPr>
              <a:t>3</a:t>
            </a:r>
            <a:r>
              <a:rPr lang="ja-JP" altLang="en-US" sz="2000" dirty="0">
                <a:latin typeface="BIZ UDPゴシック" panose="020B0400000000000000" pitchFamily="50" charset="-128"/>
                <a:ea typeface="BIZ UDPゴシック" panose="020B0400000000000000" pitchFamily="50" charset="-128"/>
              </a:rPr>
              <a:t>日分の水・食料・毛布の確保</a:t>
            </a: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08087" y="189801"/>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en-US" altLang="zh-TW" dirty="0">
                <a:solidFill>
                  <a:srgbClr val="1E3250"/>
                </a:solidFill>
                <a:latin typeface="BIZ UDPゴシック" panose="020B0400000000000000" pitchFamily="50" charset="-128"/>
                <a:ea typeface="BIZ UDPゴシック" panose="020B0400000000000000" pitchFamily="50" charset="-128"/>
              </a:rPr>
              <a:t>0</a:t>
            </a:r>
            <a:r>
              <a:rPr lang="zh-TW" altLang="en-US" dirty="0">
                <a:solidFill>
                  <a:srgbClr val="1E3250"/>
                </a:solidFill>
                <a:latin typeface="BIZ UDPゴシック" panose="020B0400000000000000" pitchFamily="50" charset="-128"/>
                <a:ea typeface="BIZ UDPゴシック" panose="020B0400000000000000" pitchFamily="50" charset="-128"/>
              </a:rPr>
              <a:t>回</a:t>
            </a:r>
            <a:r>
              <a:rPr lang="ja-JP" altLang="en-US" sz="2800" dirty="0">
                <a:solidFill>
                  <a:srgbClr val="1E3250"/>
                </a:solidFill>
                <a:latin typeface="BIZ UDPゴシック" panose="020B0400000000000000" pitchFamily="50" charset="-128"/>
                <a:ea typeface="BIZ UDPゴシック" panose="020B0400000000000000" pitchFamily="50" charset="-128"/>
              </a:rPr>
              <a:t>対策</a:t>
            </a:r>
            <a:r>
              <a:rPr lang="zh-TW" altLang="en-US" sz="2800" dirty="0">
                <a:solidFill>
                  <a:srgbClr val="1E3250"/>
                </a:solidFill>
                <a:latin typeface="BIZ UDPゴシック" panose="020B0400000000000000" pitchFamily="50" charset="-128"/>
                <a:ea typeface="BIZ UDPゴシック" panose="020B0400000000000000" pitchFamily="50" charset="-128"/>
              </a:rPr>
              <a:t>本部</a:t>
            </a:r>
            <a:r>
              <a:rPr lang="ja-JP" altLang="en-US" sz="2800" dirty="0">
                <a:solidFill>
                  <a:srgbClr val="1E3250"/>
                </a:solidFill>
                <a:latin typeface="BIZ UDPゴシック" panose="020B0400000000000000" pitchFamily="50" charset="-128"/>
                <a:ea typeface="BIZ UDPゴシック" panose="020B0400000000000000" pitchFamily="50" charset="-128"/>
              </a:rPr>
              <a:t>設置</a:t>
            </a:r>
            <a:r>
              <a:rPr lang="zh-TW" altLang="en-US" sz="2800" dirty="0">
                <a:solidFill>
                  <a:srgbClr val="1E3250"/>
                </a:solidFill>
                <a:latin typeface="BIZ UDPゴシック" panose="020B0400000000000000" pitchFamily="50" charset="-128"/>
                <a:ea typeface="BIZ UDPゴシック" panose="020B0400000000000000" pitchFamily="50" charset="-128"/>
              </a:rPr>
              <a:t>準備</a:t>
            </a:r>
            <a:r>
              <a:rPr lang="zh-TW" altLang="en-US" dirty="0">
                <a:solidFill>
                  <a:srgbClr val="1E3250"/>
                </a:solidFill>
                <a:latin typeface="BIZ UDPゴシック" panose="020B0400000000000000" pitchFamily="50" charset="-128"/>
                <a:ea typeface="BIZ UDPゴシック" panose="020B0400000000000000" pitchFamily="50" charset="-128"/>
              </a:rPr>
              <a:t>（発災直後</a:t>
            </a:r>
            <a:r>
              <a:rPr lang="en-US" altLang="zh-TW" dirty="0">
                <a:solidFill>
                  <a:srgbClr val="1E3250"/>
                </a:solidFill>
                <a:latin typeface="BIZ UDPゴシック" panose="020B0400000000000000" pitchFamily="50" charset="-128"/>
                <a:ea typeface="BIZ UDPゴシック" panose="020B0400000000000000" pitchFamily="50" charset="-128"/>
              </a:rPr>
              <a:t>1</a:t>
            </a:r>
            <a:r>
              <a:rPr lang="zh-TW" altLang="en-US" dirty="0">
                <a:solidFill>
                  <a:srgbClr val="1E3250"/>
                </a:solidFill>
                <a:latin typeface="BIZ UDPゴシック" panose="020B0400000000000000" pitchFamily="50" charset="-128"/>
                <a:ea typeface="BIZ UDPゴシック" panose="020B0400000000000000" pitchFamily="50" charset="-128"/>
              </a:rPr>
              <a:t>時間以内）</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ja-JP" altLang="en-US" dirty="0">
                <a:solidFill>
                  <a:srgbClr val="1E3250"/>
                </a:solidFill>
                <a:latin typeface="BIZ UDPゴシック" panose="020B0400000000000000" pitchFamily="50" charset="-128"/>
                <a:ea typeface="BIZ UDPゴシック" panose="020B0400000000000000" pitchFamily="50" charset="-128"/>
              </a:rPr>
              <a:t>２．初動対応の指示</a:t>
            </a:r>
          </a:p>
        </p:txBody>
      </p:sp>
      <p:pic>
        <p:nvPicPr>
          <p:cNvPr id="3" name="Picture 2">
            <a:extLst>
              <a:ext uri="{FF2B5EF4-FFF2-40B4-BE49-F238E27FC236}">
                <a16:creationId xmlns:a16="http://schemas.microsoft.com/office/drawing/2014/main" id="{845CFBE4-7ABB-D198-AB3F-E8789BE49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620688"/>
            <a:ext cx="2444309" cy="22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88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4247317"/>
          </a:xfrm>
          <a:prstGeom prst="rect">
            <a:avLst/>
          </a:prstGeom>
          <a:noFill/>
        </p:spPr>
        <p:txBody>
          <a:bodyPr wrap="square">
            <a:spAutoFit/>
          </a:bodyPr>
          <a:lstStyle/>
          <a:p>
            <a:pPr>
              <a:lnSpc>
                <a:spcPts val="27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課題</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latin typeface="BIZ UDPゴシック" panose="020B0400000000000000" pitchFamily="50" charset="-128"/>
                <a:ea typeface="BIZ UDPゴシック" panose="020B0400000000000000" pitchFamily="50" charset="-128"/>
              </a:rPr>
              <a:t>被災拠点（静岡・名古屋）の本格的な復旧</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長期化する不安定なライフライン状況への対応</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従業員の心身のケアと長期的な支援体制の構築</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地域コミュニティへの継続的支援</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新たな地震リスク（日向灘）への警戒と全社的な対応</a:t>
            </a:r>
          </a:p>
          <a:p>
            <a:pPr>
              <a:lnSpc>
                <a:spcPts val="27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対応方針</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latin typeface="BIZ UDPゴシック" panose="020B0400000000000000" pitchFamily="50" charset="-128"/>
                <a:ea typeface="BIZ UDPゴシック" panose="020B0400000000000000" pitchFamily="50" charset="-128"/>
              </a:rPr>
              <a:t>復旧工事の加速と代替拠点の機能強化</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自家発電設備の増強、水・食料の長期的確保計画の策定</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メンタルヘルスケア専門家との連携強化、長期支援プログラムの策定</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地元自治体との連携強化、社会貢献活動の拡大</a:t>
            </a:r>
          </a:p>
          <a:p>
            <a:pPr>
              <a:lnSpc>
                <a:spcPts val="27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事業継続対応体制との連携強化、</a:t>
            </a:r>
            <a:r>
              <a:rPr lang="en-US" altLang="ja-JP" sz="2000" dirty="0">
                <a:latin typeface="BIZ UDPゴシック" panose="020B0400000000000000" pitchFamily="50" charset="-128"/>
                <a:ea typeface="BIZ UDPゴシック" panose="020B0400000000000000" pitchFamily="50" charset="-128"/>
              </a:rPr>
              <a:t>BCP</a:t>
            </a:r>
            <a:r>
              <a:rPr lang="ja-JP" altLang="en-US" sz="2000" dirty="0">
                <a:latin typeface="BIZ UDPゴシック" panose="020B0400000000000000" pitchFamily="50" charset="-128"/>
                <a:ea typeface="BIZ UDPゴシック" panose="020B0400000000000000" pitchFamily="50" charset="-128"/>
              </a:rPr>
              <a:t>の見直し状況の定期的な情報共有</a:t>
            </a:r>
            <a:endParaRPr lang="ja-JP" altLang="en-US" dirty="0">
              <a:solidFill>
                <a:srgbClr val="FF0000"/>
              </a:solidFill>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08087" y="242213"/>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〇</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en-US" altLang="zh-TW" dirty="0">
                <a:solidFill>
                  <a:srgbClr val="1E3250"/>
                </a:solidFill>
                <a:latin typeface="BIZ UDPゴシック" panose="020B0400000000000000" pitchFamily="50" charset="-128"/>
                <a:ea typeface="BIZ UDPゴシック" panose="020B0400000000000000" pitchFamily="50" charset="-128"/>
              </a:rPr>
              <a:t>3</a:t>
            </a:r>
            <a:r>
              <a:rPr lang="ja-JP" altLang="en-US" dirty="0">
                <a:solidFill>
                  <a:srgbClr val="1E3250"/>
                </a:solidFill>
                <a:latin typeface="BIZ UDPゴシック" panose="020B0400000000000000" pitchFamily="50" charset="-128"/>
                <a:ea typeface="BIZ UDPゴシック" panose="020B0400000000000000" pitchFamily="50" charset="-128"/>
              </a:rPr>
              <a:t>日後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ja-JP" altLang="en-US" dirty="0">
                <a:solidFill>
                  <a:srgbClr val="1E3250"/>
                </a:solidFill>
                <a:latin typeface="BIZ UDPゴシック" panose="020B0400000000000000" pitchFamily="50" charset="-128"/>
                <a:ea typeface="BIZ UDPゴシック" panose="020B0400000000000000" pitchFamily="50" charset="-128"/>
              </a:rPr>
              <a:t>３．現時点の課題と対応方針</a:t>
            </a:r>
          </a:p>
        </p:txBody>
      </p:sp>
      <p:pic>
        <p:nvPicPr>
          <p:cNvPr id="2054" name="Picture 6">
            <a:extLst>
              <a:ext uri="{FF2B5EF4-FFF2-40B4-BE49-F238E27FC236}">
                <a16:creationId xmlns:a16="http://schemas.microsoft.com/office/drawing/2014/main" id="{8B192E26-7E83-8C28-829D-FFD1972E1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370" y="730312"/>
            <a:ext cx="4464496" cy="13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746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0582"/>
            <a:ext cx="11521280" cy="5016758"/>
          </a:xfrm>
          <a:prstGeom prst="rect">
            <a:avLst/>
          </a:prstGeom>
          <a:noFill/>
        </p:spPr>
        <p:txBody>
          <a:bodyPr wrap="square">
            <a:spAutoFit/>
          </a:bodyPr>
          <a:lstStyle/>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被災拠点（静岡・名古屋）の復旧計画の見直し</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復旧工事の優先順位の再設定</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長期的な代替拠点運用計画の策定</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従業員支援プログラムの拡充</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長期的な心のケアプログラムの導入</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被災従業員向け特別休暇制度の延長</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地域貢献活動の強化</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被災地域の復興支援金の拠出検討指示</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地元自治体と連携した緊急支援ニーズの把握</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solidFill>
                  <a:srgbClr val="FF0000"/>
                </a:solidFill>
                <a:latin typeface="BIZ UDPゴシック" panose="020B0400000000000000" pitchFamily="50" charset="-128"/>
                <a:ea typeface="BIZ UDPゴシック" panose="020B0400000000000000" pitchFamily="50" charset="-128"/>
              </a:rPr>
              <a:t>(4) </a:t>
            </a:r>
            <a:r>
              <a:rPr lang="ja-JP" altLang="en-US" sz="2400" dirty="0">
                <a:solidFill>
                  <a:srgbClr val="FF0000"/>
                </a:solidFill>
                <a:latin typeface="BIZ UDPゴシック" panose="020B0400000000000000" pitchFamily="50" charset="-128"/>
                <a:ea typeface="BIZ UDPゴシック" panose="020B0400000000000000" pitchFamily="50" charset="-128"/>
              </a:rPr>
              <a:t>新たな地震リスクへの対応</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日向灘地震を想定した追加の防災対策の検討</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西日本拠点の警戒態勢強化</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次回会議（</a:t>
            </a:r>
            <a:r>
              <a:rPr lang="en-US" altLang="ja-JP" sz="2400" dirty="0">
                <a:latin typeface="BIZ UDPゴシック" panose="020B0400000000000000" pitchFamily="50" charset="-128"/>
                <a:ea typeface="BIZ UDPゴシック" panose="020B0400000000000000" pitchFamily="50" charset="-128"/>
              </a:rPr>
              <a:t>24</a:t>
            </a:r>
            <a:r>
              <a:rPr lang="ja-JP" altLang="en-US" sz="2400" dirty="0">
                <a:latin typeface="BIZ UDPゴシック" panose="020B0400000000000000" pitchFamily="50" charset="-128"/>
                <a:ea typeface="BIZ UDPゴシック" panose="020B0400000000000000" pitchFamily="50" charset="-128"/>
              </a:rPr>
              <a:t>時間後、</a:t>
            </a:r>
            <a:r>
              <a:rPr lang="en-US" altLang="ja-JP" sz="2400" dirty="0">
                <a:latin typeface="BIZ UDPゴシック" panose="020B0400000000000000" pitchFamily="50" charset="-128"/>
                <a:ea typeface="BIZ UDPゴシック" panose="020B0400000000000000" pitchFamily="50" charset="-128"/>
              </a:rPr>
              <a:t>13:00</a:t>
            </a:r>
            <a:r>
              <a:rPr lang="ja-JP" altLang="en-US" sz="2400" dirty="0">
                <a:latin typeface="BIZ UDPゴシック" panose="020B0400000000000000" pitchFamily="50" charset="-128"/>
                <a:ea typeface="BIZ UDPゴシック" panose="020B0400000000000000" pitchFamily="50" charset="-128"/>
              </a:rPr>
              <a:t>）までの行動計画</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各拠点の詳細な復旧状況レポートの作成</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長期的な事業影響評価の実施</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地域貢献活動の具体的計画案の策定</a:t>
            </a:r>
            <a:endParaRPr lang="ja-JP" altLang="en-US" sz="1000" dirty="0">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381000" y="215276"/>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〇</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en-US" altLang="zh-TW" dirty="0">
                <a:solidFill>
                  <a:srgbClr val="1E3250"/>
                </a:solidFill>
                <a:latin typeface="BIZ UDPゴシック" panose="020B0400000000000000" pitchFamily="50" charset="-128"/>
                <a:ea typeface="BIZ UDPゴシック" panose="020B0400000000000000" pitchFamily="50" charset="-128"/>
              </a:rPr>
              <a:t>3</a:t>
            </a:r>
            <a:r>
              <a:rPr lang="ja-JP" altLang="en-US" dirty="0">
                <a:solidFill>
                  <a:srgbClr val="1E3250"/>
                </a:solidFill>
                <a:latin typeface="BIZ UDPゴシック" panose="020B0400000000000000" pitchFamily="50" charset="-128"/>
                <a:ea typeface="BIZ UDPゴシック" panose="020B0400000000000000" pitchFamily="50" charset="-128"/>
              </a:rPr>
              <a:t>日後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en-US" altLang="zh-TW" dirty="0">
                <a:solidFill>
                  <a:srgbClr val="1E3250"/>
                </a:solidFill>
                <a:latin typeface="BIZ UDPゴシック" panose="020B0400000000000000" pitchFamily="50" charset="-128"/>
                <a:ea typeface="BIZ UDPゴシック" panose="020B0400000000000000" pitchFamily="50" charset="-128"/>
              </a:rPr>
              <a:t>4</a:t>
            </a:r>
            <a:r>
              <a:rPr lang="ja-JP" altLang="en-US" dirty="0">
                <a:solidFill>
                  <a:srgbClr val="1E3250"/>
                </a:solidFill>
                <a:latin typeface="BIZ UDPゴシック" panose="020B0400000000000000" pitchFamily="50" charset="-128"/>
                <a:ea typeface="BIZ UDPゴシック" panose="020B0400000000000000" pitchFamily="50" charset="-128"/>
              </a:rPr>
              <a:t>．</a:t>
            </a:r>
            <a:r>
              <a:rPr lang="zh-TW" altLang="en-US" dirty="0">
                <a:solidFill>
                  <a:srgbClr val="1E3250"/>
                </a:solidFill>
                <a:latin typeface="BIZ UDPゴシック" panose="020B0400000000000000" pitchFamily="50" charset="-128"/>
                <a:ea typeface="BIZ UDPゴシック" panose="020B0400000000000000" pitchFamily="50" charset="-128"/>
              </a:rPr>
              <a:t>本部長承認項目（提案</a:t>
            </a:r>
            <a:r>
              <a:rPr lang="en-US" altLang="zh-TW" dirty="0">
                <a:solidFill>
                  <a:srgbClr val="1E3250"/>
                </a:solidFill>
                <a:latin typeface="BIZ UDPゴシック" panose="020B0400000000000000" pitchFamily="50" charset="-128"/>
                <a:ea typeface="BIZ UDPゴシック" panose="020B0400000000000000" pitchFamily="50" charset="-128"/>
              </a:rPr>
              <a:t>&amp;</a:t>
            </a:r>
            <a:r>
              <a:rPr lang="zh-TW" altLang="en-US" dirty="0">
                <a:solidFill>
                  <a:srgbClr val="1E3250"/>
                </a:solidFill>
                <a:latin typeface="BIZ UDPゴシック" panose="020B0400000000000000" pitchFamily="50" charset="-128"/>
                <a:ea typeface="BIZ UDPゴシック" panose="020B0400000000000000" pitchFamily="50" charset="-128"/>
              </a:rPr>
              <a:t>承認）</a:t>
            </a:r>
            <a:endParaRPr lang="ja-JP" altLang="en-US" dirty="0">
              <a:solidFill>
                <a:srgbClr val="1E3250"/>
              </a:solidFill>
              <a:latin typeface="BIZ UDPゴシック" panose="020B0400000000000000" pitchFamily="50" charset="-128"/>
              <a:ea typeface="BIZ UDPゴシック" panose="020B0400000000000000" pitchFamily="50" charset="-128"/>
            </a:endParaRPr>
          </a:p>
        </p:txBody>
      </p:sp>
      <p:pic>
        <p:nvPicPr>
          <p:cNvPr id="5" name="Picture 2">
            <a:extLst>
              <a:ext uri="{FF2B5EF4-FFF2-40B4-BE49-F238E27FC236}">
                <a16:creationId xmlns:a16="http://schemas.microsoft.com/office/drawing/2014/main" id="{4DB02401-78C2-F461-BF97-D848877928E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57428" y="204097"/>
            <a:ext cx="3434572" cy="115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621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72B0A05-BA19-D10B-E403-A4116C01DD63}"/>
              </a:ext>
            </a:extLst>
          </p:cNvPr>
          <p:cNvSpPr/>
          <p:nvPr/>
        </p:nvSpPr>
        <p:spPr>
          <a:xfrm>
            <a:off x="0" y="0"/>
            <a:ext cx="12192000" cy="6525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96688" y="744380"/>
            <a:ext cx="12192000" cy="3721083"/>
          </a:xfrm>
        </p:spPr>
        <p:txBody>
          <a:bodyPr anchor="ctr"/>
          <a:lstStyle/>
          <a:p>
            <a:pPr algn="ctr">
              <a:lnSpc>
                <a:spcPct val="150000"/>
              </a:lnSpc>
            </a:pPr>
            <a:r>
              <a:rPr lang="ja-JP" altLang="en-US" sz="4000" dirty="0">
                <a:solidFill>
                  <a:schemeClr val="bg1"/>
                </a:solidFill>
                <a:latin typeface="BIZ UDPゴシック" panose="020B0400000000000000" pitchFamily="50" charset="-128"/>
                <a:ea typeface="BIZ UDPゴシック" panose="020B0400000000000000" pitchFamily="50" charset="-128"/>
              </a:rPr>
              <a:t>対策本部訓練　</a:t>
            </a:r>
            <a:r>
              <a:rPr lang="en-US" altLang="ja-JP" sz="4000" dirty="0">
                <a:solidFill>
                  <a:schemeClr val="bg1"/>
                </a:solidFill>
                <a:latin typeface="BIZ UDPゴシック" panose="020B0400000000000000" pitchFamily="50" charset="-128"/>
                <a:ea typeface="BIZ UDPゴシック" panose="020B0400000000000000" pitchFamily="50" charset="-128"/>
              </a:rPr>
              <a:t>202X  XX</a:t>
            </a:r>
            <a:r>
              <a:rPr lang="ja-JP" altLang="en-US" sz="4000" dirty="0">
                <a:solidFill>
                  <a:schemeClr val="bg1"/>
                </a:solidFill>
                <a:latin typeface="BIZ UDPゴシック" panose="020B0400000000000000" pitchFamily="50" charset="-128"/>
                <a:ea typeface="BIZ UDPゴシック" panose="020B0400000000000000" pitchFamily="50" charset="-128"/>
              </a:rPr>
              <a:t>月</a:t>
            </a:r>
            <a:r>
              <a:rPr lang="en-US" altLang="ja-JP" sz="4000" dirty="0">
                <a:solidFill>
                  <a:schemeClr val="bg1"/>
                </a:solidFill>
                <a:latin typeface="BIZ UDPゴシック" panose="020B0400000000000000" pitchFamily="50" charset="-128"/>
                <a:ea typeface="BIZ UDPゴシック" panose="020B0400000000000000" pitchFamily="50" charset="-128"/>
              </a:rPr>
              <a:t>XX</a:t>
            </a:r>
            <a:r>
              <a:rPr lang="ja-JP" altLang="en-US" sz="4000" dirty="0">
                <a:solidFill>
                  <a:schemeClr val="bg1"/>
                </a:solidFill>
                <a:latin typeface="BIZ UDPゴシック" panose="020B0400000000000000" pitchFamily="50" charset="-128"/>
                <a:ea typeface="BIZ UDPゴシック" panose="020B0400000000000000" pitchFamily="50" charset="-128"/>
              </a:rPr>
              <a:t>日</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南海トラフ地震半割れ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東割れ</a:t>
            </a:r>
            <a:r>
              <a:rPr lang="en-US" altLang="ja-JP" sz="4000" dirty="0">
                <a:solidFill>
                  <a:schemeClr val="bg1"/>
                </a:solidFill>
                <a:latin typeface="BIZ UDPゴシック" panose="020B0400000000000000" pitchFamily="50" charset="-128"/>
                <a:ea typeface="BIZ UDPゴシック" panose="020B0400000000000000" pitchFamily="50" charset="-128"/>
              </a:rPr>
              <a:t>M8.0</a:t>
            </a:r>
            <a:r>
              <a:rPr lang="ja-JP" altLang="en-US" sz="4000" dirty="0">
                <a:solidFill>
                  <a:schemeClr val="bg1"/>
                </a:solidFill>
                <a:latin typeface="BIZ UDPゴシック" panose="020B0400000000000000" pitchFamily="50" charset="-128"/>
                <a:ea typeface="BIZ UDPゴシック" panose="020B0400000000000000" pitchFamily="50" charset="-128"/>
              </a:rPr>
              <a:t>　発災直後</a:t>
            </a:r>
            <a:r>
              <a:rPr lang="ja-JP" altLang="en-US" sz="4800" u="sng" dirty="0">
                <a:solidFill>
                  <a:schemeClr val="bg1"/>
                </a:solidFill>
                <a:latin typeface="BIZ UDPゴシック" panose="020B0400000000000000" pitchFamily="50" charset="-128"/>
                <a:ea typeface="BIZ UDPゴシック" panose="020B0400000000000000" pitchFamily="50" charset="-128"/>
              </a:rPr>
              <a:t>１週間後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endParaRPr lang="ja-JP" altLang="en-US" sz="4000"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descr="回路 が含まれている画像&#10;&#10;自動的に生成された説明">
            <a:extLst>
              <a:ext uri="{FF2B5EF4-FFF2-40B4-BE49-F238E27FC236}">
                <a16:creationId xmlns:a16="http://schemas.microsoft.com/office/drawing/2014/main" id="{81159F48-75DC-5A00-AFE6-467ADC2036DC}"/>
              </a:ext>
            </a:extLst>
          </p:cNvPr>
          <p:cNvPicPr>
            <a:picLocks noChangeAspect="1"/>
          </p:cNvPicPr>
          <p:nvPr/>
        </p:nvPicPr>
        <p:blipFill>
          <a:blip r:embed="rId3"/>
          <a:stretch>
            <a:fillRect/>
          </a:stretch>
        </p:blipFill>
        <p:spPr>
          <a:xfrm>
            <a:off x="3884762" y="3789040"/>
            <a:ext cx="4229100" cy="2343150"/>
          </a:xfrm>
          <a:prstGeom prst="rect">
            <a:avLst/>
          </a:prstGeom>
        </p:spPr>
      </p:pic>
    </p:spTree>
    <p:extLst>
      <p:ext uri="{BB962C8B-B14F-4D97-AF65-F5344CB8AC3E}">
        <p14:creationId xmlns:p14="http://schemas.microsoft.com/office/powerpoint/2010/main" val="1484984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〇</a:t>
            </a:r>
            <a:r>
              <a:rPr lang="zh-TW" altLang="en-US" sz="2800" dirty="0">
                <a:latin typeface="BIZ UDPゴシック" panose="020B0400000000000000" pitchFamily="50" charset="-128"/>
                <a:ea typeface="BIZ UDPゴシック" panose="020B0400000000000000" pitchFamily="50" charset="-128"/>
              </a:rPr>
              <a:t>回中央対策本部会議（発災</a:t>
            </a:r>
            <a:r>
              <a:rPr lang="en-US" altLang="zh-TW"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週間後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１．被害状況報告</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5042406"/>
          </a:xfrm>
          <a:prstGeom prst="rect">
            <a:avLst/>
          </a:prstGeom>
          <a:noFill/>
        </p:spPr>
        <p:txBody>
          <a:bodyPr wrap="square">
            <a:spAutoFit/>
          </a:bodyPr>
          <a:lstStyle/>
          <a:p>
            <a:pPr marL="514350" indent="-514350">
              <a:lnSpc>
                <a:spcPts val="26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被害状況報告（</a:t>
            </a:r>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３</a:t>
            </a:r>
            <a:r>
              <a:rPr lang="en-US" altLang="ja-JP" sz="2400" dirty="0">
                <a:latin typeface="BIZ UDPゴシック" panose="020B0400000000000000" pitchFamily="50" charset="-128"/>
                <a:ea typeface="BIZ UDPゴシック" panose="020B0400000000000000" pitchFamily="50" charset="-128"/>
              </a:rPr>
              <a:t>:00</a:t>
            </a:r>
            <a:r>
              <a:rPr lang="ja-JP" altLang="en-US" sz="2400" dirty="0">
                <a:latin typeface="BIZ UDPゴシック" panose="020B0400000000000000" pitchFamily="50" charset="-128"/>
                <a:ea typeface="BIZ UDPゴシック" panose="020B0400000000000000" pitchFamily="50" charset="-128"/>
              </a:rPr>
              <a:t>時点）</a:t>
            </a:r>
            <a:endParaRPr lang="en-US" altLang="ja-JP" sz="2400" dirty="0">
              <a:latin typeface="BIZ UDPゴシック" panose="020B0400000000000000" pitchFamily="50" charset="-128"/>
              <a:ea typeface="BIZ UDPゴシック" panose="020B0400000000000000" pitchFamily="50" charset="-128"/>
            </a:endParaRPr>
          </a:p>
          <a:p>
            <a:pPr marL="708025" indent="-708025">
              <a:lnSpc>
                <a:spcPts val="24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(1</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地震概要</a:t>
            </a:r>
            <a:r>
              <a:rPr lang="en-US" altLang="ja-JP" sz="1600" dirty="0">
                <a:latin typeface="BIZ UDPゴシック" panose="020B0400000000000000" pitchFamily="50" charset="-128"/>
                <a:ea typeface="BIZ UDPゴシック" panose="020B0400000000000000" pitchFamily="50" charset="-128"/>
              </a:rPr>
              <a:t>: M8.0</a:t>
            </a:r>
            <a:r>
              <a:rPr lang="ja-JP" altLang="en-US" sz="1600" dirty="0">
                <a:latin typeface="BIZ UDPゴシック" panose="020B0400000000000000" pitchFamily="50" charset="-128"/>
                <a:ea typeface="BIZ UDPゴシック" panose="020B0400000000000000" pitchFamily="50" charset="-128"/>
              </a:rPr>
              <a:t>、静岡県沖、</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日前</a:t>
            </a:r>
            <a:r>
              <a:rPr lang="en-US" altLang="ja-JP" sz="1600" dirty="0">
                <a:latin typeface="BIZ UDPゴシック" panose="020B0400000000000000" pitchFamily="50" charset="-128"/>
                <a:ea typeface="BIZ UDPゴシック" panose="020B0400000000000000" pitchFamily="50" charset="-128"/>
              </a:rPr>
              <a:t>13:00</a:t>
            </a:r>
            <a:r>
              <a:rPr lang="ja-JP" altLang="en-US" sz="1600" dirty="0">
                <a:latin typeface="BIZ UDPゴシック" panose="020B0400000000000000" pitchFamily="50" charset="-128"/>
                <a:ea typeface="BIZ UDPゴシック" panose="020B0400000000000000" pitchFamily="50" charset="-128"/>
              </a:rPr>
              <a:t>頃発生 </a:t>
            </a:r>
            <a:r>
              <a:rPr lang="en-US" altLang="ja-JP" sz="1600" dirty="0">
                <a:latin typeface="BIZ UDPゴシック" panose="020B0400000000000000" pitchFamily="50" charset="-128"/>
                <a:ea typeface="BIZ UDPゴシック" panose="020B0400000000000000" pitchFamily="50" charset="-128"/>
              </a:rPr>
              <a:t>(2) </a:t>
            </a:r>
            <a:r>
              <a:rPr lang="ja-JP" altLang="en-US" sz="1600" dirty="0">
                <a:latin typeface="BIZ UDPゴシック" panose="020B0400000000000000" pitchFamily="50" charset="-128"/>
                <a:ea typeface="BIZ UDPゴシック" panose="020B0400000000000000" pitchFamily="50" charset="-128"/>
              </a:rPr>
              <a:t>震度</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静岡・愛知・三重で震度</a:t>
            </a:r>
            <a:r>
              <a:rPr lang="en-US" altLang="ja-JP" sz="1600" dirty="0">
                <a:latin typeface="BIZ UDPゴシック" panose="020B0400000000000000" pitchFamily="50" charset="-128"/>
                <a:ea typeface="BIZ UDPゴシック" panose="020B0400000000000000" pitchFamily="50" charset="-128"/>
              </a:rPr>
              <a:t>6</a:t>
            </a:r>
            <a:r>
              <a:rPr lang="ja-JP" altLang="en-US" sz="1600" dirty="0">
                <a:latin typeface="BIZ UDPゴシック" panose="020B0400000000000000" pitchFamily="50" charset="-128"/>
                <a:ea typeface="BIZ UDPゴシック" panose="020B0400000000000000" pitchFamily="50" charset="-128"/>
              </a:rPr>
              <a:t>強</a:t>
            </a:r>
            <a:r>
              <a:rPr lang="en-US" altLang="ja-JP" sz="1600" dirty="0">
                <a:latin typeface="BIZ UDPゴシック" panose="020B0400000000000000" pitchFamily="50" charset="-128"/>
                <a:ea typeface="BIZ UDPゴシック" panose="020B0400000000000000" pitchFamily="50" charset="-128"/>
              </a:rPr>
              <a:t>〜7</a:t>
            </a:r>
            <a:r>
              <a:rPr lang="ja-JP" altLang="en-US" sz="1600" dirty="0">
                <a:latin typeface="BIZ UDPゴシック" panose="020B0400000000000000" pitchFamily="50" charset="-128"/>
                <a:ea typeface="BIZ UDPゴシック" panose="020B0400000000000000" pitchFamily="50" charset="-128"/>
              </a:rPr>
              <a:t>、関東・関西で震度</a:t>
            </a:r>
            <a:r>
              <a:rPr lang="en-US" altLang="ja-JP" sz="1600" dirty="0">
                <a:latin typeface="BIZ UDPゴシック" panose="020B0400000000000000" pitchFamily="50" charset="-128"/>
                <a:ea typeface="BIZ UDPゴシック" panose="020B0400000000000000" pitchFamily="50" charset="-128"/>
              </a:rPr>
              <a:t>5〜6</a:t>
            </a:r>
            <a:r>
              <a:rPr lang="ja-JP" altLang="en-US" sz="1600" dirty="0">
                <a:latin typeface="BIZ UDPゴシック" panose="020B0400000000000000" pitchFamily="50" charset="-128"/>
                <a:ea typeface="BIZ UDPゴシック" panose="020B0400000000000000" pitchFamily="50" charset="-128"/>
              </a:rPr>
              <a:t>弱</a:t>
            </a:r>
          </a:p>
          <a:p>
            <a:pPr marL="708025" indent="-708025">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人的被害</a:t>
            </a:r>
            <a:r>
              <a:rPr lang="en-US" altLang="ja-JP" sz="2400" dirty="0">
                <a:latin typeface="BIZ UDPゴシック" panose="020B0400000000000000" pitchFamily="50" charset="-128"/>
                <a:ea typeface="BIZ UDPゴシック" panose="020B0400000000000000" pitchFamily="50" charset="-128"/>
              </a:rPr>
              <a:t>: </a:t>
            </a: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軽傷者</a:t>
            </a:r>
            <a:r>
              <a:rPr lang="en-US" altLang="ja-JP" sz="2000" dirty="0">
                <a:latin typeface="BIZ UDPゴシック" panose="020B0400000000000000" pitchFamily="50" charset="-128"/>
                <a:ea typeface="BIZ UDPゴシック" panose="020B0400000000000000" pitchFamily="50" charset="-128"/>
              </a:rPr>
              <a:t>23</a:t>
            </a:r>
            <a:r>
              <a:rPr lang="ja-JP" altLang="en-US" sz="2000" dirty="0">
                <a:latin typeface="BIZ UDPゴシック" panose="020B0400000000000000" pitchFamily="50" charset="-128"/>
                <a:ea typeface="BIZ UDPゴシック" panose="020B0400000000000000" pitchFamily="50" charset="-128"/>
              </a:rPr>
              <a:t>名（変化なし）、重傷者・死亡者なし</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全従業員の安否確認完了、帰宅困難者全て解消</a:t>
            </a:r>
          </a:p>
          <a:p>
            <a:pPr marL="708025" indent="-708025">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建物被害</a:t>
            </a:r>
            <a:r>
              <a:rPr lang="en-US" altLang="ja-JP" sz="2400" dirty="0">
                <a:latin typeface="BIZ UDPゴシック" panose="020B0400000000000000" pitchFamily="50" charset="-128"/>
                <a:ea typeface="BIZ UDPゴシック" panose="020B0400000000000000" pitchFamily="50" charset="-128"/>
              </a:rPr>
              <a:t>:</a:t>
            </a: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静岡・名古屋：中程度（復旧工事進行中、全面復旧には時間要）</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千葉・横浜・新宿：軽微（応急的な対応で業務可能）</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大阪・神戸：ほぼ復旧</a:t>
            </a:r>
          </a:p>
          <a:p>
            <a:pPr marL="708025" indent="-708025">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ライフライン状況</a:t>
            </a:r>
            <a:r>
              <a:rPr lang="en-US" altLang="ja-JP" sz="2400" dirty="0">
                <a:latin typeface="BIZ UDPゴシック" panose="020B0400000000000000" pitchFamily="50" charset="-128"/>
                <a:ea typeface="BIZ UDPゴシック" panose="020B0400000000000000" pitchFamily="50" charset="-128"/>
              </a:rPr>
              <a:t>:</a:t>
            </a: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電気</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静岡、名古屋の一部で復旧。長野はほぼ安定化。他拠点は正常</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ガス</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静岡の一部フロアで再開。名古屋は供給停止継続。他拠点は正常</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上水道</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静岡、名古屋で断水継続。他拠点は正常</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下水道</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静岡、名古屋で機能支障継続。他拠点は正常</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通信</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静岡、名古屋の一部で復旧。他拠点は正常</a:t>
            </a:r>
          </a:p>
          <a:p>
            <a:pPr marL="708025" indent="-708025">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(6) </a:t>
            </a:r>
            <a:r>
              <a:rPr lang="ja-JP" altLang="en-US" sz="2400" dirty="0">
                <a:latin typeface="BIZ UDPゴシック" panose="020B0400000000000000" pitchFamily="50" charset="-128"/>
                <a:ea typeface="BIZ UDPゴシック" panose="020B0400000000000000" pitchFamily="50" charset="-128"/>
              </a:rPr>
              <a:t>臨時情報</a:t>
            </a:r>
            <a:r>
              <a:rPr lang="en-US" altLang="ja-JP" sz="2400" dirty="0">
                <a:latin typeface="BIZ UDPゴシック" panose="020B0400000000000000" pitchFamily="50" charset="-128"/>
                <a:ea typeface="BIZ UDPゴシック" panose="020B0400000000000000" pitchFamily="50" charset="-128"/>
              </a:rPr>
              <a:t>: </a:t>
            </a:r>
            <a:r>
              <a:rPr lang="ja-JP" altLang="en-US" sz="2000" dirty="0">
                <a:solidFill>
                  <a:srgbClr val="FF0000"/>
                </a:solidFill>
                <a:latin typeface="BIZ UDPゴシック" panose="020B0400000000000000" pitchFamily="50" charset="-128"/>
                <a:ea typeface="BIZ UDPゴシック" panose="020B0400000000000000" pitchFamily="50" charset="-128"/>
              </a:rPr>
              <a:t>静岡、名古屋、千葉、横浜、大阪、神戸は「注意」に移行。長野、相模原、新宿は解除</a:t>
            </a:r>
            <a:endParaRPr lang="ja-JP" altLang="en-US" sz="2400" dirty="0">
              <a:solidFill>
                <a:srgbClr val="FF0000"/>
              </a:solidFill>
              <a:latin typeface="BIZ UDPゴシック" panose="020B0400000000000000" pitchFamily="50" charset="-128"/>
              <a:ea typeface="BIZ UDPゴシック" panose="020B0400000000000000" pitchFamily="50" charset="-128"/>
            </a:endParaRPr>
          </a:p>
        </p:txBody>
      </p:sp>
      <p:pic>
        <p:nvPicPr>
          <p:cNvPr id="4" name="Picture 2">
            <a:extLst>
              <a:ext uri="{FF2B5EF4-FFF2-40B4-BE49-F238E27FC236}">
                <a16:creationId xmlns:a16="http://schemas.microsoft.com/office/drawing/2014/main" id="{CB93EE2C-E4F6-79EE-DA84-C7A537BEA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486" y="229888"/>
            <a:ext cx="4371514" cy="131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88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〇</a:t>
            </a:r>
            <a:r>
              <a:rPr lang="zh-TW" altLang="en-US" sz="2800" dirty="0">
                <a:latin typeface="BIZ UDPゴシック" panose="020B0400000000000000" pitchFamily="50" charset="-128"/>
                <a:ea typeface="BIZ UDPゴシック" panose="020B0400000000000000" pitchFamily="50" charset="-128"/>
              </a:rPr>
              <a:t>回中央対策本部会議（発災</a:t>
            </a:r>
            <a:r>
              <a:rPr lang="en-US" altLang="zh-TW"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週間後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２．初期被害状況と安全確認</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5142883"/>
          </a:xfrm>
          <a:prstGeom prst="rect">
            <a:avLst/>
          </a:prstGeom>
          <a:noFill/>
        </p:spPr>
        <p:txBody>
          <a:bodyPr wrap="square">
            <a:spAutoFit/>
          </a:bodyPr>
          <a:lstStyle/>
          <a:p>
            <a:pPr>
              <a:lnSpc>
                <a:spcPts val="25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拠点状況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静岡、名古屋：一部業務再開、全面復旧には更に時間要</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長野：生産能力</a:t>
            </a:r>
            <a:r>
              <a:rPr lang="en-US" altLang="ja-JP" sz="2000" dirty="0">
                <a:latin typeface="BIZ UDPゴシック" panose="020B0400000000000000" pitchFamily="50" charset="-128"/>
                <a:ea typeface="BIZ UDPゴシック" panose="020B0400000000000000" pitchFamily="50" charset="-128"/>
              </a:rPr>
              <a:t>90%</a:t>
            </a:r>
            <a:r>
              <a:rPr lang="ja-JP" altLang="en-US" sz="2000" dirty="0">
                <a:latin typeface="BIZ UDPゴシック" panose="020B0400000000000000" pitchFamily="50" charset="-128"/>
                <a:ea typeface="BIZ UDPゴシック" panose="020B0400000000000000" pitchFamily="50" charset="-128"/>
              </a:rPr>
              <a:t>まで回復、電力供給ほぼ安定化</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相模原：物流センター出荷能力</a:t>
            </a:r>
            <a:r>
              <a:rPr lang="en-US" altLang="ja-JP" sz="2000" dirty="0">
                <a:latin typeface="BIZ UDPゴシック" panose="020B0400000000000000" pitchFamily="50" charset="-128"/>
                <a:ea typeface="BIZ UDPゴシック" panose="020B0400000000000000" pitchFamily="50" charset="-128"/>
              </a:rPr>
              <a:t>80%</a:t>
            </a:r>
            <a:r>
              <a:rPr lang="ja-JP" altLang="en-US" sz="2000" dirty="0">
                <a:latin typeface="BIZ UDPゴシック" panose="020B0400000000000000" pitchFamily="50" charset="-128"/>
                <a:ea typeface="BIZ UDPゴシック" panose="020B0400000000000000" pitchFamily="50" charset="-128"/>
              </a:rPr>
              <a:t>回復、一部配送遅延継続</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千葉、横浜、新宿：部分的に業務再開</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大阪、神戸：ほぼ通常業務体制</a:t>
            </a:r>
          </a:p>
          <a:p>
            <a:pPr>
              <a:lnSpc>
                <a:spcPts val="25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交通インフラ</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道路</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全拠点周辺でほぼ通行可能</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鉄道</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静岡、名古屋近辺で一部運転再開。他拠点周辺は正常運転</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港湾</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主要港湾で本格復旧進行中または通常運用</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空港</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ほぼ全ての空港で通常運用</a:t>
            </a:r>
          </a:p>
          <a:p>
            <a:pPr>
              <a:lnSpc>
                <a:spcPts val="25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環境影響</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静岡、愛知の石油コンビナート跡地で環境モニタリング継続</a:t>
            </a:r>
          </a:p>
          <a:p>
            <a:pPr>
              <a:lnSpc>
                <a:spcPts val="25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余震状況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減少傾向だが継続。全拠点で注意</a:t>
            </a:r>
          </a:p>
          <a:p>
            <a:pPr lvl="2">
              <a:lnSpc>
                <a:spcPts val="2300"/>
              </a:lnSpc>
            </a:pPr>
            <a:endParaRPr lang="ja-JP" altLang="en-US" sz="1100" dirty="0">
              <a:latin typeface="BIZ UDPゴシック" panose="020B0400000000000000" pitchFamily="50" charset="-128"/>
              <a:ea typeface="BIZ UDPゴシック" panose="020B0400000000000000" pitchFamily="50" charset="-128"/>
            </a:endParaRPr>
          </a:p>
        </p:txBody>
      </p:sp>
      <p:pic>
        <p:nvPicPr>
          <p:cNvPr id="2" name="Picture 2">
            <a:extLst>
              <a:ext uri="{FF2B5EF4-FFF2-40B4-BE49-F238E27FC236}">
                <a16:creationId xmlns:a16="http://schemas.microsoft.com/office/drawing/2014/main" id="{FEF37E91-A11D-2D4D-8D65-BC3F8C65C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620688"/>
            <a:ext cx="2444309" cy="22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67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5232715"/>
          </a:xfrm>
          <a:prstGeom prst="rect">
            <a:avLst/>
          </a:prstGeom>
          <a:noFill/>
        </p:spPr>
        <p:txBody>
          <a:bodyPr wrap="square">
            <a:spAutoFit/>
          </a:bodyPr>
          <a:lstStyle/>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課題</a:t>
            </a:r>
          </a:p>
          <a:p>
            <a:pPr>
              <a:lnSpc>
                <a:spcPts val="26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a) </a:t>
            </a:r>
            <a:r>
              <a:rPr lang="ja-JP" altLang="en-US" dirty="0">
                <a:latin typeface="BIZ UDPゴシック" panose="020B0400000000000000" pitchFamily="50" charset="-128"/>
                <a:ea typeface="BIZ UDPゴシック" panose="020B0400000000000000" pitchFamily="50" charset="-128"/>
              </a:rPr>
              <a:t>被災拠点（静岡・名古屋）の本格的な復旧支援</a:t>
            </a:r>
          </a:p>
          <a:p>
            <a:pPr>
              <a:lnSpc>
                <a:spcPts val="26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b) </a:t>
            </a:r>
            <a:r>
              <a:rPr lang="ja-JP" altLang="en-US" dirty="0">
                <a:latin typeface="BIZ UDPゴシック" panose="020B0400000000000000" pitchFamily="50" charset="-128"/>
                <a:ea typeface="BIZ UDPゴシック" panose="020B0400000000000000" pitchFamily="50" charset="-128"/>
              </a:rPr>
              <a:t>全社的な安全確保と業務再開状況の把握</a:t>
            </a:r>
          </a:p>
          <a:p>
            <a:pPr>
              <a:lnSpc>
                <a:spcPts val="26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c) </a:t>
            </a:r>
            <a:r>
              <a:rPr lang="ja-JP" altLang="en-US" dirty="0">
                <a:latin typeface="BIZ UDPゴシック" panose="020B0400000000000000" pitchFamily="50" charset="-128"/>
                <a:ea typeface="BIZ UDPゴシック" panose="020B0400000000000000" pitchFamily="50" charset="-128"/>
              </a:rPr>
              <a:t>事業継続対応体制との連携強化</a:t>
            </a:r>
          </a:p>
          <a:p>
            <a:pPr>
              <a:lnSpc>
                <a:spcPts val="26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d) </a:t>
            </a:r>
            <a:r>
              <a:rPr lang="ja-JP" altLang="en-US" dirty="0">
                <a:latin typeface="BIZ UDPゴシック" panose="020B0400000000000000" pitchFamily="50" charset="-128"/>
                <a:ea typeface="BIZ UDPゴシック" panose="020B0400000000000000" pitchFamily="50" charset="-128"/>
              </a:rPr>
              <a:t>顧客支援に関する全社的な基本方針の策定</a:t>
            </a:r>
          </a:p>
          <a:p>
            <a:pPr>
              <a:lnSpc>
                <a:spcPts val="26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e) </a:t>
            </a:r>
            <a:r>
              <a:rPr lang="ja-JP" altLang="en-US" dirty="0">
                <a:latin typeface="BIZ UDPゴシック" panose="020B0400000000000000" pitchFamily="50" charset="-128"/>
                <a:ea typeface="BIZ UDPゴシック" panose="020B0400000000000000" pitchFamily="50" charset="-128"/>
              </a:rPr>
              <a:t>従業員の心身のケア体制の整備</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対応方針</a:t>
            </a:r>
          </a:p>
          <a:p>
            <a:pPr>
              <a:lnSpc>
                <a:spcPts val="26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a) </a:t>
            </a:r>
            <a:r>
              <a:rPr lang="ja-JP" altLang="en-US" dirty="0">
                <a:latin typeface="BIZ UDPゴシック" panose="020B0400000000000000" pitchFamily="50" charset="-128"/>
                <a:ea typeface="BIZ UDPゴシック" panose="020B0400000000000000" pitchFamily="50" charset="-128"/>
              </a:rPr>
              <a:t>復旧作業の進捗モニタリングと必要資源の配分調整</a:t>
            </a:r>
          </a:p>
          <a:p>
            <a:pPr>
              <a:lnSpc>
                <a:spcPts val="26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b) </a:t>
            </a:r>
            <a:r>
              <a:rPr lang="ja-JP" altLang="en-US" dirty="0">
                <a:latin typeface="BIZ UDPゴシック" panose="020B0400000000000000" pitchFamily="50" charset="-128"/>
                <a:ea typeface="BIZ UDPゴシック" panose="020B0400000000000000" pitchFamily="50" charset="-128"/>
              </a:rPr>
              <a:t>各拠点の安全性と業務再開状況の定期的な確認と報告</a:t>
            </a:r>
          </a:p>
          <a:p>
            <a:pPr>
              <a:lnSpc>
                <a:spcPts val="26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c) </a:t>
            </a:r>
            <a:r>
              <a:rPr lang="ja-JP" altLang="en-US" dirty="0">
                <a:latin typeface="BIZ UDPゴシック" panose="020B0400000000000000" pitchFamily="50" charset="-128"/>
                <a:ea typeface="BIZ UDPゴシック" panose="020B0400000000000000" pitchFamily="50" charset="-128"/>
              </a:rPr>
              <a:t>事業継続対応体制との定期的な情報共有会議の設置</a:t>
            </a:r>
          </a:p>
          <a:p>
            <a:pPr>
              <a:lnSpc>
                <a:spcPts val="26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d) </a:t>
            </a:r>
            <a:r>
              <a:rPr lang="ja-JP" altLang="en-US" dirty="0">
                <a:latin typeface="BIZ UDPゴシック" panose="020B0400000000000000" pitchFamily="50" charset="-128"/>
                <a:ea typeface="BIZ UDPゴシック" panose="020B0400000000000000" pitchFamily="50" charset="-128"/>
              </a:rPr>
              <a:t>顧客対応の基本姿勢と全社的指針の策定</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dirty="0">
                <a:latin typeface="BIZ UDPゴシック" panose="020B0400000000000000" pitchFamily="50" charset="-128"/>
                <a:ea typeface="BIZ UDPゴシック" panose="020B0400000000000000" pitchFamily="50" charset="-128"/>
              </a:rPr>
              <a:t>安全第一の原則と誠実なコミュニケーションの徹底、　情報共有の基本方針の明確化</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dirty="0">
                <a:latin typeface="BIZ UDPゴシック" panose="020B0400000000000000" pitchFamily="50" charset="-128"/>
                <a:ea typeface="BIZ UDPゴシック" panose="020B0400000000000000" pitchFamily="50" charset="-128"/>
              </a:rPr>
              <a:t>緊急時の初動対応指針の策定　、社会的責任とコンプライアンスの重要性の再確認</a:t>
            </a:r>
            <a:endParaRPr lang="en-US" altLang="ja-JP"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dirty="0">
                <a:latin typeface="BIZ UDPゴシック" panose="020B0400000000000000" pitchFamily="50" charset="-128"/>
                <a:ea typeface="BIZ UDPゴシック" panose="020B0400000000000000" pitchFamily="50" charset="-128"/>
              </a:rPr>
              <a:t>従業員の安全確保と顧客対応のバランスに関する指針</a:t>
            </a:r>
          </a:p>
          <a:p>
            <a:pPr>
              <a:lnSpc>
                <a:spcPts val="26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e) </a:t>
            </a:r>
            <a:r>
              <a:rPr lang="ja-JP" altLang="en-US" dirty="0">
                <a:latin typeface="BIZ UDPゴシック" panose="020B0400000000000000" pitchFamily="50" charset="-128"/>
                <a:ea typeface="BIZ UDPゴシック" panose="020B0400000000000000" pitchFamily="50" charset="-128"/>
              </a:rPr>
              <a:t>人事部門と連携したメンタルヘルスケア体制の構築</a:t>
            </a:r>
            <a:endParaRPr lang="ja-JP" altLang="en-US" sz="1400" dirty="0">
              <a:solidFill>
                <a:srgbClr val="FF0000"/>
              </a:solidFill>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08087" y="242213"/>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〇</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en-US" altLang="zh-TW" dirty="0">
                <a:solidFill>
                  <a:srgbClr val="1E3250"/>
                </a:solidFill>
                <a:latin typeface="BIZ UDPゴシック" panose="020B0400000000000000" pitchFamily="50" charset="-128"/>
                <a:ea typeface="BIZ UDPゴシック" panose="020B0400000000000000" pitchFamily="50" charset="-128"/>
              </a:rPr>
              <a:t>1</a:t>
            </a:r>
            <a:r>
              <a:rPr lang="ja-JP" altLang="en-US" dirty="0">
                <a:solidFill>
                  <a:srgbClr val="1E3250"/>
                </a:solidFill>
                <a:latin typeface="BIZ UDPゴシック" panose="020B0400000000000000" pitchFamily="50" charset="-128"/>
                <a:ea typeface="BIZ UDPゴシック" panose="020B0400000000000000" pitchFamily="50" charset="-128"/>
              </a:rPr>
              <a:t>週間後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ja-JP" altLang="en-US" dirty="0">
                <a:solidFill>
                  <a:srgbClr val="1E3250"/>
                </a:solidFill>
                <a:latin typeface="BIZ UDPゴシック" panose="020B0400000000000000" pitchFamily="50" charset="-128"/>
                <a:ea typeface="BIZ UDPゴシック" panose="020B0400000000000000" pitchFamily="50" charset="-128"/>
              </a:rPr>
              <a:t>３．現時点の課題と対応方針</a:t>
            </a:r>
          </a:p>
        </p:txBody>
      </p:sp>
      <p:pic>
        <p:nvPicPr>
          <p:cNvPr id="2054" name="Picture 6">
            <a:extLst>
              <a:ext uri="{FF2B5EF4-FFF2-40B4-BE49-F238E27FC236}">
                <a16:creationId xmlns:a16="http://schemas.microsoft.com/office/drawing/2014/main" id="{8B192E26-7E83-8C28-829D-FFD1972E1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370" y="730312"/>
            <a:ext cx="4464496" cy="13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42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0582"/>
            <a:ext cx="11521280" cy="5042406"/>
          </a:xfrm>
          <a:prstGeom prst="rect">
            <a:avLst/>
          </a:prstGeom>
          <a:noFill/>
        </p:spPr>
        <p:txBody>
          <a:bodyPr wrap="square">
            <a:spAutoFit/>
          </a:bodyPr>
          <a:lstStyle/>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被災拠点（静岡・名古屋）の復旧支援体制の強化</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200"/>
              </a:lnSpc>
              <a:buFontTx/>
              <a:buChar char="-"/>
            </a:pPr>
            <a:r>
              <a:rPr lang="ja-JP" altLang="en-US" sz="2000" dirty="0">
                <a:latin typeface="BIZ UDPゴシック" panose="020B0400000000000000" pitchFamily="50" charset="-128"/>
                <a:ea typeface="BIZ UDPゴシック" panose="020B0400000000000000" pitchFamily="50" charset="-128"/>
              </a:rPr>
              <a:t>復旧進捗状況の日次報告体制の確立、　本社からの支援人員派遣計画の策定</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全社安全確保体制の強化</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200"/>
              </a:lnSpc>
              <a:buFontTx/>
              <a:buChar char="-"/>
            </a:pPr>
            <a:r>
              <a:rPr lang="ja-JP" altLang="en-US" sz="2000" dirty="0">
                <a:latin typeface="BIZ UDPゴシック" panose="020B0400000000000000" pitchFamily="50" charset="-128"/>
                <a:ea typeface="BIZ UDPゴシック" panose="020B0400000000000000" pitchFamily="50" charset="-128"/>
              </a:rPr>
              <a:t>各拠点の安全確認基準の統一と徹底　、二次災害防止のための全社的ガイドラインの策定</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事業継続対応体制との連携強化</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200"/>
              </a:lnSpc>
              <a:buFontTx/>
              <a:buChar char="-"/>
            </a:pPr>
            <a:r>
              <a:rPr lang="ja-JP" altLang="en-US" sz="2000" dirty="0">
                <a:latin typeface="BIZ UDPゴシック" panose="020B0400000000000000" pitchFamily="50" charset="-128"/>
                <a:ea typeface="BIZ UDPゴシック" panose="020B0400000000000000" pitchFamily="50" charset="-128"/>
              </a:rPr>
              <a:t>定例情報共有会議（週次）の設置</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200"/>
              </a:lnSpc>
              <a:buFontTx/>
              <a:buChar char="-"/>
            </a:pPr>
            <a:r>
              <a:rPr lang="ja-JP" altLang="en-US" sz="2000" dirty="0">
                <a:latin typeface="BIZ UDPゴシック" panose="020B0400000000000000" pitchFamily="50" charset="-128"/>
                <a:ea typeface="BIZ UDPゴシック" panose="020B0400000000000000" pitchFamily="50" charset="-128"/>
              </a:rPr>
              <a:t>緊急時の中央対策本部と事業継続対応体制の役割分担の明確化</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顧客対応に関する基本方針の策定</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200"/>
              </a:lnSpc>
              <a:buFontTx/>
              <a:buChar char="-"/>
            </a:pPr>
            <a:r>
              <a:rPr lang="ja-JP" altLang="en-US" sz="2000" dirty="0">
                <a:latin typeface="BIZ UDPゴシック" panose="020B0400000000000000" pitchFamily="50" charset="-128"/>
                <a:ea typeface="BIZ UDPゴシック" panose="020B0400000000000000" pitchFamily="50" charset="-128"/>
              </a:rPr>
              <a:t>安全確保を最優先とする顧客対応の基本原則の制定</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200"/>
              </a:lnSpc>
              <a:buFontTx/>
              <a:buChar char="-"/>
            </a:pPr>
            <a:r>
              <a:rPr lang="ja-JP" altLang="en-US" sz="2000" dirty="0">
                <a:latin typeface="BIZ UDPゴシック" panose="020B0400000000000000" pitchFamily="50" charset="-128"/>
                <a:ea typeface="BIZ UDPゴシック" panose="020B0400000000000000" pitchFamily="50" charset="-128"/>
              </a:rPr>
              <a:t>顧客への情報提供に関する全社的ガイドラインの作成</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従業員支援の基本方針策定</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200"/>
              </a:lnSpc>
              <a:buFontTx/>
              <a:buChar char="-"/>
            </a:pPr>
            <a:r>
              <a:rPr lang="ja-JP" altLang="en-US" sz="2000" dirty="0">
                <a:latin typeface="BIZ UDPゴシック" panose="020B0400000000000000" pitchFamily="50" charset="-128"/>
                <a:ea typeface="BIZ UDPゴシック" panose="020B0400000000000000" pitchFamily="50" charset="-128"/>
              </a:rPr>
              <a:t>全社的なメンタルヘルスケアの基本方針の策定</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200"/>
              </a:lnSpc>
              <a:buFontTx/>
              <a:buChar char="-"/>
            </a:pPr>
            <a:r>
              <a:rPr lang="ja-JP" altLang="en-US" sz="2000" dirty="0">
                <a:latin typeface="BIZ UDPゴシック" panose="020B0400000000000000" pitchFamily="50" charset="-128"/>
                <a:ea typeface="BIZ UDPゴシック" panose="020B0400000000000000" pitchFamily="50" charset="-128"/>
              </a:rPr>
              <a:t>被災従業員への特別支援措置の基本方針の決定</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(6) </a:t>
            </a:r>
            <a:r>
              <a:rPr lang="ja-JP" altLang="en-US" sz="2400" dirty="0">
                <a:latin typeface="BIZ UDPゴシック" panose="020B0400000000000000" pitchFamily="50" charset="-128"/>
                <a:ea typeface="BIZ UDPゴシック" panose="020B0400000000000000" pitchFamily="50" charset="-128"/>
              </a:rPr>
              <a:t>次回会議（</a:t>
            </a:r>
            <a:r>
              <a:rPr lang="en-US" altLang="ja-JP" sz="2400" dirty="0">
                <a:latin typeface="BIZ UDPゴシック" panose="020B0400000000000000" pitchFamily="50" charset="-128"/>
                <a:ea typeface="BIZ UDPゴシック" panose="020B0400000000000000" pitchFamily="50" charset="-128"/>
              </a:rPr>
              <a:t>3</a:t>
            </a:r>
            <a:r>
              <a:rPr lang="ja-JP" altLang="en-US" sz="2400" dirty="0">
                <a:latin typeface="BIZ UDPゴシック" panose="020B0400000000000000" pitchFamily="50" charset="-128"/>
                <a:ea typeface="BIZ UDPゴシック" panose="020B0400000000000000" pitchFamily="50" charset="-128"/>
              </a:rPr>
              <a:t>日後、</a:t>
            </a:r>
            <a:r>
              <a:rPr lang="en-US" altLang="ja-JP" sz="2400" dirty="0">
                <a:latin typeface="BIZ UDPゴシック" panose="020B0400000000000000" pitchFamily="50" charset="-128"/>
                <a:ea typeface="BIZ UDPゴシック" panose="020B0400000000000000" pitchFamily="50" charset="-128"/>
              </a:rPr>
              <a:t>13:00</a:t>
            </a:r>
            <a:r>
              <a:rPr lang="ja-JP" altLang="en-US" sz="2400" dirty="0">
                <a:latin typeface="BIZ UDPゴシック" panose="020B0400000000000000" pitchFamily="50" charset="-128"/>
                <a:ea typeface="BIZ UDPゴシック" panose="020B0400000000000000" pitchFamily="50" charset="-128"/>
              </a:rPr>
              <a:t>）までの行動計画</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200"/>
              </a:lnSpc>
              <a:buFontTx/>
              <a:buChar char="-"/>
            </a:pPr>
            <a:r>
              <a:rPr lang="ja-JP" altLang="en-US" sz="2000" dirty="0">
                <a:latin typeface="BIZ UDPゴシック" panose="020B0400000000000000" pitchFamily="50" charset="-128"/>
                <a:ea typeface="BIZ UDPゴシック" panose="020B0400000000000000" pitchFamily="50" charset="-128"/>
              </a:rPr>
              <a:t>各拠点の詳細な安全確認状況の報告取りまとめ</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200"/>
              </a:lnSpc>
              <a:buFontTx/>
              <a:buChar char="-"/>
            </a:pPr>
            <a:r>
              <a:rPr lang="ja-JP" altLang="en-US" sz="2000" dirty="0">
                <a:latin typeface="BIZ UDPゴシック" panose="020B0400000000000000" pitchFamily="50" charset="-128"/>
                <a:ea typeface="BIZ UDPゴシック" panose="020B0400000000000000" pitchFamily="50" charset="-128"/>
              </a:rPr>
              <a:t>事業継続対応体制との連携状況の評価</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200"/>
              </a:lnSpc>
              <a:buFontTx/>
              <a:buChar char="-"/>
            </a:pPr>
            <a:r>
              <a:rPr lang="ja-JP" altLang="en-US" sz="2000" dirty="0">
                <a:latin typeface="BIZ UDPゴシック" panose="020B0400000000000000" pitchFamily="50" charset="-128"/>
                <a:ea typeface="BIZ UDPゴシック" panose="020B0400000000000000" pitchFamily="50" charset="-128"/>
              </a:rPr>
              <a:t>従業員の心身の健康状態に関する全社調査の実施</a:t>
            </a:r>
            <a:endParaRPr lang="ja-JP" altLang="en-US" sz="900" dirty="0">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08087" y="255826"/>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〇</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ja-JP" altLang="en-US" dirty="0">
                <a:solidFill>
                  <a:srgbClr val="1E3250"/>
                </a:solidFill>
                <a:latin typeface="BIZ UDPゴシック" panose="020B0400000000000000" pitchFamily="50" charset="-128"/>
                <a:ea typeface="BIZ UDPゴシック" panose="020B0400000000000000" pitchFamily="50" charset="-128"/>
              </a:rPr>
              <a:t>２週間後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en-US" altLang="zh-TW" dirty="0">
                <a:solidFill>
                  <a:srgbClr val="1E3250"/>
                </a:solidFill>
                <a:latin typeface="BIZ UDPゴシック" panose="020B0400000000000000" pitchFamily="50" charset="-128"/>
                <a:ea typeface="BIZ UDPゴシック" panose="020B0400000000000000" pitchFamily="50" charset="-128"/>
              </a:rPr>
              <a:t>4</a:t>
            </a:r>
            <a:r>
              <a:rPr lang="ja-JP" altLang="en-US" dirty="0">
                <a:solidFill>
                  <a:srgbClr val="1E3250"/>
                </a:solidFill>
                <a:latin typeface="BIZ UDPゴシック" panose="020B0400000000000000" pitchFamily="50" charset="-128"/>
                <a:ea typeface="BIZ UDPゴシック" panose="020B0400000000000000" pitchFamily="50" charset="-128"/>
              </a:rPr>
              <a:t>．</a:t>
            </a:r>
            <a:r>
              <a:rPr lang="zh-TW" altLang="en-US" dirty="0">
                <a:solidFill>
                  <a:srgbClr val="1E3250"/>
                </a:solidFill>
                <a:latin typeface="BIZ UDPゴシック" panose="020B0400000000000000" pitchFamily="50" charset="-128"/>
                <a:ea typeface="BIZ UDPゴシック" panose="020B0400000000000000" pitchFamily="50" charset="-128"/>
              </a:rPr>
              <a:t>本部長承認項目（提案</a:t>
            </a:r>
            <a:r>
              <a:rPr lang="en-US" altLang="zh-TW" dirty="0">
                <a:solidFill>
                  <a:srgbClr val="1E3250"/>
                </a:solidFill>
                <a:latin typeface="BIZ UDPゴシック" panose="020B0400000000000000" pitchFamily="50" charset="-128"/>
                <a:ea typeface="BIZ UDPゴシック" panose="020B0400000000000000" pitchFamily="50" charset="-128"/>
              </a:rPr>
              <a:t>&amp;</a:t>
            </a:r>
            <a:r>
              <a:rPr lang="zh-TW" altLang="en-US" dirty="0">
                <a:solidFill>
                  <a:srgbClr val="1E3250"/>
                </a:solidFill>
                <a:latin typeface="BIZ UDPゴシック" panose="020B0400000000000000" pitchFamily="50" charset="-128"/>
                <a:ea typeface="BIZ UDPゴシック" panose="020B0400000000000000" pitchFamily="50" charset="-128"/>
              </a:rPr>
              <a:t>承認）</a:t>
            </a:r>
            <a:endParaRPr lang="ja-JP" altLang="en-US" dirty="0">
              <a:solidFill>
                <a:srgbClr val="1E3250"/>
              </a:solidFill>
              <a:latin typeface="BIZ UDPゴシック" panose="020B0400000000000000" pitchFamily="50" charset="-128"/>
              <a:ea typeface="BIZ UDPゴシック" panose="020B0400000000000000" pitchFamily="50" charset="-128"/>
            </a:endParaRPr>
          </a:p>
        </p:txBody>
      </p:sp>
      <p:pic>
        <p:nvPicPr>
          <p:cNvPr id="5" name="Picture 2">
            <a:extLst>
              <a:ext uri="{FF2B5EF4-FFF2-40B4-BE49-F238E27FC236}">
                <a16:creationId xmlns:a16="http://schemas.microsoft.com/office/drawing/2014/main" id="{66C3BB04-D69D-17B4-5429-5C6797C58A7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57428" y="204097"/>
            <a:ext cx="3434572" cy="115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802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72B0A05-BA19-D10B-E403-A4116C01DD63}"/>
              </a:ext>
            </a:extLst>
          </p:cNvPr>
          <p:cNvSpPr/>
          <p:nvPr/>
        </p:nvSpPr>
        <p:spPr>
          <a:xfrm>
            <a:off x="0" y="0"/>
            <a:ext cx="12192000" cy="6525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96688" y="744380"/>
            <a:ext cx="12192000" cy="3721083"/>
          </a:xfrm>
        </p:spPr>
        <p:txBody>
          <a:bodyPr anchor="ctr"/>
          <a:lstStyle/>
          <a:p>
            <a:pPr algn="ctr">
              <a:lnSpc>
                <a:spcPct val="150000"/>
              </a:lnSpc>
            </a:pPr>
            <a:r>
              <a:rPr lang="ja-JP" altLang="en-US" sz="4000" dirty="0">
                <a:solidFill>
                  <a:schemeClr val="bg1"/>
                </a:solidFill>
                <a:latin typeface="BIZ UDPゴシック" panose="020B0400000000000000" pitchFamily="50" charset="-128"/>
                <a:ea typeface="BIZ UDPゴシック" panose="020B0400000000000000" pitchFamily="50" charset="-128"/>
              </a:rPr>
              <a:t>対策本部訓練　</a:t>
            </a:r>
            <a:r>
              <a:rPr lang="en-US" altLang="ja-JP" sz="4000" dirty="0">
                <a:solidFill>
                  <a:schemeClr val="bg1"/>
                </a:solidFill>
                <a:latin typeface="BIZ UDPゴシック" panose="020B0400000000000000" pitchFamily="50" charset="-128"/>
                <a:ea typeface="BIZ UDPゴシック" panose="020B0400000000000000" pitchFamily="50" charset="-128"/>
              </a:rPr>
              <a:t>202X  XX</a:t>
            </a:r>
            <a:r>
              <a:rPr lang="ja-JP" altLang="en-US" sz="4000" dirty="0">
                <a:solidFill>
                  <a:schemeClr val="bg1"/>
                </a:solidFill>
                <a:latin typeface="BIZ UDPゴシック" panose="020B0400000000000000" pitchFamily="50" charset="-128"/>
                <a:ea typeface="BIZ UDPゴシック" panose="020B0400000000000000" pitchFamily="50" charset="-128"/>
              </a:rPr>
              <a:t>月</a:t>
            </a:r>
            <a:r>
              <a:rPr lang="en-US" altLang="ja-JP" sz="4000" dirty="0">
                <a:solidFill>
                  <a:schemeClr val="bg1"/>
                </a:solidFill>
                <a:latin typeface="BIZ UDPゴシック" panose="020B0400000000000000" pitchFamily="50" charset="-128"/>
                <a:ea typeface="BIZ UDPゴシック" panose="020B0400000000000000" pitchFamily="50" charset="-128"/>
              </a:rPr>
              <a:t>XX</a:t>
            </a:r>
            <a:r>
              <a:rPr lang="ja-JP" altLang="en-US" sz="4000" dirty="0">
                <a:solidFill>
                  <a:schemeClr val="bg1"/>
                </a:solidFill>
                <a:latin typeface="BIZ UDPゴシック" panose="020B0400000000000000" pitchFamily="50" charset="-128"/>
                <a:ea typeface="BIZ UDPゴシック" panose="020B0400000000000000" pitchFamily="50" charset="-128"/>
              </a:rPr>
              <a:t>日</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南海トラフ地震半割れ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東割れ</a:t>
            </a:r>
            <a:r>
              <a:rPr lang="en-US" altLang="ja-JP" sz="4000" dirty="0">
                <a:solidFill>
                  <a:schemeClr val="bg1"/>
                </a:solidFill>
                <a:latin typeface="BIZ UDPゴシック" panose="020B0400000000000000" pitchFamily="50" charset="-128"/>
                <a:ea typeface="BIZ UDPゴシック" panose="020B0400000000000000" pitchFamily="50" charset="-128"/>
              </a:rPr>
              <a:t>M8.0</a:t>
            </a:r>
            <a:r>
              <a:rPr lang="ja-JP" altLang="en-US" sz="4000" dirty="0">
                <a:solidFill>
                  <a:schemeClr val="bg1"/>
                </a:solidFill>
                <a:latin typeface="BIZ UDPゴシック" panose="020B0400000000000000" pitchFamily="50" charset="-128"/>
                <a:ea typeface="BIZ UDPゴシック" panose="020B0400000000000000" pitchFamily="50" charset="-128"/>
              </a:rPr>
              <a:t>　発災直後</a:t>
            </a:r>
            <a:r>
              <a:rPr lang="ja-JP" altLang="en-US" sz="4800" u="sng" dirty="0">
                <a:solidFill>
                  <a:schemeClr val="bg1"/>
                </a:solidFill>
                <a:latin typeface="BIZ UDPゴシック" panose="020B0400000000000000" pitchFamily="50" charset="-128"/>
                <a:ea typeface="BIZ UDPゴシック" panose="020B0400000000000000" pitchFamily="50" charset="-128"/>
              </a:rPr>
              <a:t>２週間後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endParaRPr lang="ja-JP" altLang="en-US" sz="4000"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descr="回路 が含まれている画像&#10;&#10;自動的に生成された説明">
            <a:extLst>
              <a:ext uri="{FF2B5EF4-FFF2-40B4-BE49-F238E27FC236}">
                <a16:creationId xmlns:a16="http://schemas.microsoft.com/office/drawing/2014/main" id="{81159F48-75DC-5A00-AFE6-467ADC2036DC}"/>
              </a:ext>
            </a:extLst>
          </p:cNvPr>
          <p:cNvPicPr>
            <a:picLocks noChangeAspect="1"/>
          </p:cNvPicPr>
          <p:nvPr/>
        </p:nvPicPr>
        <p:blipFill>
          <a:blip r:embed="rId3"/>
          <a:stretch>
            <a:fillRect/>
          </a:stretch>
        </p:blipFill>
        <p:spPr>
          <a:xfrm>
            <a:off x="3884762" y="3789040"/>
            <a:ext cx="4229100" cy="2343150"/>
          </a:xfrm>
          <a:prstGeom prst="rect">
            <a:avLst/>
          </a:prstGeom>
        </p:spPr>
      </p:pic>
    </p:spTree>
    <p:extLst>
      <p:ext uri="{BB962C8B-B14F-4D97-AF65-F5344CB8AC3E}">
        <p14:creationId xmlns:p14="http://schemas.microsoft.com/office/powerpoint/2010/main" val="2178676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〇</a:t>
            </a:r>
            <a:r>
              <a:rPr lang="zh-TW" altLang="en-US" sz="2800" dirty="0">
                <a:latin typeface="BIZ UDPゴシック" panose="020B0400000000000000" pitchFamily="50" charset="-128"/>
                <a:ea typeface="BIZ UDPゴシック" panose="020B0400000000000000" pitchFamily="50" charset="-128"/>
              </a:rPr>
              <a:t>回中央対策本部会議（発災</a:t>
            </a:r>
            <a:r>
              <a:rPr lang="ja-JP" altLang="en-US" sz="2800" dirty="0">
                <a:latin typeface="BIZ UDPゴシック" panose="020B0400000000000000" pitchFamily="50" charset="-128"/>
                <a:ea typeface="BIZ UDPゴシック" panose="020B0400000000000000" pitchFamily="50" charset="-128"/>
              </a:rPr>
              <a:t>２週間後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１．被害状況報告</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4914166"/>
          </a:xfrm>
          <a:prstGeom prst="rect">
            <a:avLst/>
          </a:prstGeom>
          <a:noFill/>
        </p:spPr>
        <p:txBody>
          <a:bodyPr wrap="square">
            <a:spAutoFit/>
          </a:bodyPr>
          <a:lstStyle/>
          <a:p>
            <a:pPr marL="514350" indent="-514350">
              <a:lnSpc>
                <a:spcPts val="26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被害状況報告（</a:t>
            </a:r>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３</a:t>
            </a:r>
            <a:r>
              <a:rPr lang="en-US" altLang="ja-JP" sz="2400" dirty="0">
                <a:latin typeface="BIZ UDPゴシック" panose="020B0400000000000000" pitchFamily="50" charset="-128"/>
                <a:ea typeface="BIZ UDPゴシック" panose="020B0400000000000000" pitchFamily="50" charset="-128"/>
              </a:rPr>
              <a:t>:00</a:t>
            </a:r>
            <a:r>
              <a:rPr lang="ja-JP" altLang="en-US" sz="2400" dirty="0">
                <a:latin typeface="BIZ UDPゴシック" panose="020B0400000000000000" pitchFamily="50" charset="-128"/>
                <a:ea typeface="BIZ UDPゴシック" panose="020B0400000000000000" pitchFamily="50" charset="-128"/>
              </a:rPr>
              <a:t>時点）</a:t>
            </a:r>
            <a:endParaRPr lang="en-US" altLang="ja-JP" sz="2400" dirty="0">
              <a:latin typeface="BIZ UDPゴシック" panose="020B0400000000000000" pitchFamily="50" charset="-128"/>
              <a:ea typeface="BIZ UDPゴシック" panose="020B0400000000000000" pitchFamily="50" charset="-128"/>
            </a:endParaRPr>
          </a:p>
          <a:p>
            <a:pPr marL="708025" indent="-708025">
              <a:lnSpc>
                <a:spcPts val="25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(1</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地震概要</a:t>
            </a:r>
            <a:r>
              <a:rPr lang="en-US" altLang="ja-JP" sz="1600" dirty="0">
                <a:latin typeface="BIZ UDPゴシック" panose="020B0400000000000000" pitchFamily="50" charset="-128"/>
                <a:ea typeface="BIZ UDPゴシック" panose="020B0400000000000000" pitchFamily="50" charset="-128"/>
              </a:rPr>
              <a:t>: M8.0</a:t>
            </a:r>
            <a:r>
              <a:rPr lang="ja-JP" altLang="en-US" sz="1600" dirty="0">
                <a:latin typeface="BIZ UDPゴシック" panose="020B0400000000000000" pitchFamily="50" charset="-128"/>
                <a:ea typeface="BIZ UDPゴシック" panose="020B0400000000000000" pitchFamily="50" charset="-128"/>
              </a:rPr>
              <a:t>、静岡県沖、</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日前</a:t>
            </a:r>
            <a:r>
              <a:rPr lang="en-US" altLang="ja-JP" sz="1600" dirty="0">
                <a:latin typeface="BIZ UDPゴシック" panose="020B0400000000000000" pitchFamily="50" charset="-128"/>
                <a:ea typeface="BIZ UDPゴシック" panose="020B0400000000000000" pitchFamily="50" charset="-128"/>
              </a:rPr>
              <a:t>13:00</a:t>
            </a:r>
            <a:r>
              <a:rPr lang="ja-JP" altLang="en-US" sz="1600" dirty="0">
                <a:latin typeface="BIZ UDPゴシック" panose="020B0400000000000000" pitchFamily="50" charset="-128"/>
                <a:ea typeface="BIZ UDPゴシック" panose="020B0400000000000000" pitchFamily="50" charset="-128"/>
              </a:rPr>
              <a:t>頃発生 </a:t>
            </a:r>
            <a:r>
              <a:rPr lang="en-US" altLang="ja-JP" sz="1600" dirty="0">
                <a:latin typeface="BIZ UDPゴシック" panose="020B0400000000000000" pitchFamily="50" charset="-128"/>
                <a:ea typeface="BIZ UDPゴシック" panose="020B0400000000000000" pitchFamily="50" charset="-128"/>
              </a:rPr>
              <a:t>(2) </a:t>
            </a:r>
            <a:r>
              <a:rPr lang="ja-JP" altLang="en-US" sz="1600" dirty="0">
                <a:latin typeface="BIZ UDPゴシック" panose="020B0400000000000000" pitchFamily="50" charset="-128"/>
                <a:ea typeface="BIZ UDPゴシック" panose="020B0400000000000000" pitchFamily="50" charset="-128"/>
              </a:rPr>
              <a:t>震度</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静岡・愛知・三重で震度</a:t>
            </a:r>
            <a:r>
              <a:rPr lang="en-US" altLang="ja-JP" sz="1600" dirty="0">
                <a:latin typeface="BIZ UDPゴシック" panose="020B0400000000000000" pitchFamily="50" charset="-128"/>
                <a:ea typeface="BIZ UDPゴシック" panose="020B0400000000000000" pitchFamily="50" charset="-128"/>
              </a:rPr>
              <a:t>6</a:t>
            </a:r>
            <a:r>
              <a:rPr lang="ja-JP" altLang="en-US" sz="1600" dirty="0">
                <a:latin typeface="BIZ UDPゴシック" panose="020B0400000000000000" pitchFamily="50" charset="-128"/>
                <a:ea typeface="BIZ UDPゴシック" panose="020B0400000000000000" pitchFamily="50" charset="-128"/>
              </a:rPr>
              <a:t>強</a:t>
            </a:r>
            <a:r>
              <a:rPr lang="en-US" altLang="ja-JP" sz="1600" dirty="0">
                <a:latin typeface="BIZ UDPゴシック" panose="020B0400000000000000" pitchFamily="50" charset="-128"/>
                <a:ea typeface="BIZ UDPゴシック" panose="020B0400000000000000" pitchFamily="50" charset="-128"/>
              </a:rPr>
              <a:t>〜7</a:t>
            </a:r>
            <a:r>
              <a:rPr lang="ja-JP" altLang="en-US" sz="1600" dirty="0">
                <a:latin typeface="BIZ UDPゴシック" panose="020B0400000000000000" pitchFamily="50" charset="-128"/>
                <a:ea typeface="BIZ UDPゴシック" panose="020B0400000000000000" pitchFamily="50" charset="-128"/>
              </a:rPr>
              <a:t>、関東・関西で震度</a:t>
            </a:r>
            <a:r>
              <a:rPr lang="en-US" altLang="ja-JP" sz="1600" dirty="0">
                <a:latin typeface="BIZ UDPゴシック" panose="020B0400000000000000" pitchFamily="50" charset="-128"/>
                <a:ea typeface="BIZ UDPゴシック" panose="020B0400000000000000" pitchFamily="50" charset="-128"/>
              </a:rPr>
              <a:t>5〜6</a:t>
            </a:r>
            <a:r>
              <a:rPr lang="ja-JP" altLang="en-US" sz="1600" dirty="0">
                <a:latin typeface="BIZ UDPゴシック" panose="020B0400000000000000" pitchFamily="50" charset="-128"/>
                <a:ea typeface="BIZ UDPゴシック" panose="020B0400000000000000" pitchFamily="50" charset="-128"/>
              </a:rPr>
              <a:t>弱</a:t>
            </a:r>
          </a:p>
          <a:p>
            <a:pPr marL="708025" indent="-708025">
              <a:lnSpc>
                <a:spcPts val="25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人的被害</a:t>
            </a:r>
            <a:r>
              <a:rPr lang="en-US" altLang="ja-JP" sz="2400" dirty="0">
                <a:latin typeface="BIZ UDPゴシック" panose="020B0400000000000000" pitchFamily="50" charset="-128"/>
                <a:ea typeface="BIZ UDPゴシック" panose="020B0400000000000000" pitchFamily="50" charset="-128"/>
              </a:rPr>
              <a:t>: </a:t>
            </a:r>
          </a:p>
          <a:p>
            <a:pPr marL="1622425" lvl="2" indent="-708025">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軽傷者</a:t>
            </a:r>
            <a:r>
              <a:rPr lang="en-US" altLang="ja-JP" sz="2000" dirty="0">
                <a:latin typeface="BIZ UDPゴシック" panose="020B0400000000000000" pitchFamily="50" charset="-128"/>
                <a:ea typeface="BIZ UDPゴシック" panose="020B0400000000000000" pitchFamily="50" charset="-128"/>
              </a:rPr>
              <a:t>23</a:t>
            </a:r>
            <a:r>
              <a:rPr lang="ja-JP" altLang="en-US" sz="2000" dirty="0">
                <a:latin typeface="BIZ UDPゴシック" panose="020B0400000000000000" pitchFamily="50" charset="-128"/>
                <a:ea typeface="BIZ UDPゴシック" panose="020B0400000000000000" pitchFamily="50" charset="-128"/>
              </a:rPr>
              <a:t>名（変化なし）、重傷者・死亡者なし</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全従業員の安否確認完了、帰宅困難者問題解消</a:t>
            </a:r>
          </a:p>
          <a:p>
            <a:pPr marL="708025" indent="-708025">
              <a:lnSpc>
                <a:spcPts val="25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建物被害</a:t>
            </a:r>
            <a:r>
              <a:rPr lang="en-US" altLang="ja-JP" sz="2400" dirty="0">
                <a:latin typeface="BIZ UDPゴシック" panose="020B0400000000000000" pitchFamily="50" charset="-128"/>
                <a:ea typeface="BIZ UDPゴシック" panose="020B0400000000000000" pitchFamily="50" charset="-128"/>
              </a:rPr>
              <a:t>: </a:t>
            </a:r>
          </a:p>
          <a:p>
            <a:pPr marL="1622425" lvl="2" indent="-708025">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静岡・名古屋：業務機能</a:t>
            </a:r>
            <a:r>
              <a:rPr lang="en-US" altLang="ja-JP" sz="2000" dirty="0">
                <a:latin typeface="BIZ UDPゴシック" panose="020B0400000000000000" pitchFamily="50" charset="-128"/>
                <a:ea typeface="BIZ UDPゴシック" panose="020B0400000000000000" pitchFamily="50" charset="-128"/>
              </a:rPr>
              <a:t>70%</a:t>
            </a:r>
            <a:r>
              <a:rPr lang="ja-JP" altLang="en-US" sz="2000" dirty="0">
                <a:latin typeface="BIZ UDPゴシック" panose="020B0400000000000000" pitchFamily="50" charset="-128"/>
                <a:ea typeface="BIZ UDPゴシック" panose="020B0400000000000000" pitchFamily="50" charset="-128"/>
              </a:rPr>
              <a:t>回復、建物修復作業継続中</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長野：通常操業復帰、一部設備で軽微な制約あり</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他拠点：軽微な損傷の補修工事ほぼ完了</a:t>
            </a:r>
          </a:p>
          <a:p>
            <a:pPr marL="708025" indent="-708025">
              <a:lnSpc>
                <a:spcPts val="25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ライフライン状況</a:t>
            </a:r>
            <a:r>
              <a:rPr lang="en-US" altLang="ja-JP" sz="2400" dirty="0">
                <a:latin typeface="BIZ UDPゴシック" panose="020B0400000000000000" pitchFamily="50" charset="-128"/>
                <a:ea typeface="BIZ UDPゴシック" panose="020B0400000000000000" pitchFamily="50" charset="-128"/>
              </a:rPr>
              <a:t>:</a:t>
            </a:r>
          </a:p>
          <a:p>
            <a:pPr marL="1622425" lvl="2" indent="-708025">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電気</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静岡ほぼ復旧、名古屋一部制限、他拠点正常</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ガス</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静岡ほぼ復旧、名古屋一部制限、他拠点正常</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水道</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静岡・名古屋で一部制限継続、他拠点正常</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通信</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全拠点でほぼ正常化、遠隔業務可能</a:t>
            </a:r>
          </a:p>
          <a:p>
            <a:pPr marL="708025" indent="-708025">
              <a:lnSpc>
                <a:spcPts val="25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solidFill>
                  <a:srgbClr val="FF0000"/>
                </a:solidFill>
                <a:latin typeface="BIZ UDPゴシック" panose="020B0400000000000000" pitchFamily="50" charset="-128"/>
                <a:ea typeface="BIZ UDPゴシック" panose="020B0400000000000000" pitchFamily="50" charset="-128"/>
              </a:rPr>
              <a:t>(6) </a:t>
            </a:r>
            <a:r>
              <a:rPr lang="ja-JP" altLang="en-US" sz="2400" dirty="0">
                <a:solidFill>
                  <a:srgbClr val="FF0000"/>
                </a:solidFill>
                <a:latin typeface="BIZ UDPゴシック" panose="020B0400000000000000" pitchFamily="50" charset="-128"/>
                <a:ea typeface="BIZ UDPゴシック" panose="020B0400000000000000" pitchFamily="50" charset="-128"/>
              </a:rPr>
              <a:t>臨時情報</a:t>
            </a:r>
            <a:r>
              <a:rPr lang="en-US" altLang="ja-JP" sz="2400" dirty="0">
                <a:solidFill>
                  <a:srgbClr val="FF0000"/>
                </a:solidFill>
                <a:latin typeface="BIZ UDPゴシック" panose="020B0400000000000000" pitchFamily="50" charset="-128"/>
                <a:ea typeface="BIZ UDPゴシック" panose="020B0400000000000000" pitchFamily="50" charset="-128"/>
              </a:rPr>
              <a:t>: </a:t>
            </a:r>
            <a:r>
              <a:rPr lang="ja-JP" altLang="en-US" sz="2400" dirty="0">
                <a:solidFill>
                  <a:srgbClr val="FF0000"/>
                </a:solidFill>
                <a:latin typeface="BIZ UDPゴシック" panose="020B0400000000000000" pitchFamily="50" charset="-128"/>
                <a:ea typeface="BIZ UDPゴシック" panose="020B0400000000000000" pitchFamily="50" charset="-128"/>
              </a:rPr>
              <a:t>気象庁が南海トラフ地震臨時情報を解除</a:t>
            </a:r>
          </a:p>
        </p:txBody>
      </p:sp>
      <p:pic>
        <p:nvPicPr>
          <p:cNvPr id="4" name="Picture 2">
            <a:extLst>
              <a:ext uri="{FF2B5EF4-FFF2-40B4-BE49-F238E27FC236}">
                <a16:creationId xmlns:a16="http://schemas.microsoft.com/office/drawing/2014/main" id="{37513C2B-B345-2EFB-FC71-10A10DA04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486" y="229888"/>
            <a:ext cx="4371514" cy="131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05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〇</a:t>
            </a:r>
            <a:r>
              <a:rPr lang="zh-TW" altLang="en-US" sz="2800" dirty="0">
                <a:latin typeface="BIZ UDPゴシック" panose="020B0400000000000000" pitchFamily="50" charset="-128"/>
                <a:ea typeface="BIZ UDPゴシック" panose="020B0400000000000000" pitchFamily="50" charset="-128"/>
              </a:rPr>
              <a:t>回中央対策本部会議（発災</a:t>
            </a:r>
            <a:r>
              <a:rPr lang="ja-JP" altLang="en-US" sz="2800" dirty="0">
                <a:latin typeface="BIZ UDPゴシック" panose="020B0400000000000000" pitchFamily="50" charset="-128"/>
                <a:ea typeface="BIZ UDPゴシック" panose="020B0400000000000000" pitchFamily="50" charset="-128"/>
              </a:rPr>
              <a:t>２週間後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２．初期被害状況と安全確認</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5016758"/>
          </a:xfrm>
          <a:prstGeom prst="rect">
            <a:avLst/>
          </a:prstGeom>
          <a:noFill/>
        </p:spPr>
        <p:txBody>
          <a:bodyPr wrap="square">
            <a:spAutoFit/>
          </a:bodyPr>
          <a:lstStyle/>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拠点状況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静岡、名古屋：業務機能</a:t>
            </a:r>
            <a:r>
              <a:rPr lang="en-US" altLang="ja-JP" sz="2000" dirty="0">
                <a:latin typeface="BIZ UDPゴシック" panose="020B0400000000000000" pitchFamily="50" charset="-128"/>
                <a:ea typeface="BIZ UDPゴシック" panose="020B0400000000000000" pitchFamily="50" charset="-128"/>
              </a:rPr>
              <a:t>70%</a:t>
            </a:r>
            <a:r>
              <a:rPr lang="ja-JP" altLang="en-US" sz="2000" dirty="0">
                <a:latin typeface="BIZ UDPゴシック" panose="020B0400000000000000" pitchFamily="50" charset="-128"/>
                <a:ea typeface="BIZ UDPゴシック" panose="020B0400000000000000" pitchFamily="50" charset="-128"/>
              </a:rPr>
              <a:t>回復、全面復旧に向け作業継続</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長野：通常操業復帰、生産能力</a:t>
            </a:r>
            <a:r>
              <a:rPr lang="en-US" altLang="ja-JP" sz="2000" dirty="0">
                <a:latin typeface="BIZ UDPゴシック" panose="020B0400000000000000" pitchFamily="50" charset="-128"/>
                <a:ea typeface="BIZ UDPゴシック" panose="020B0400000000000000" pitchFamily="50" charset="-128"/>
              </a:rPr>
              <a:t>100%</a:t>
            </a:r>
            <a:r>
              <a:rPr lang="ja-JP" altLang="en-US" sz="2000" dirty="0">
                <a:latin typeface="BIZ UDPゴシック" panose="020B0400000000000000" pitchFamily="50" charset="-128"/>
                <a:ea typeface="BIZ UDPゴシック" panose="020B0400000000000000" pitchFamily="50" charset="-128"/>
              </a:rPr>
              <a:t>回復</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相模原物流センター：機能</a:t>
            </a:r>
            <a:r>
              <a:rPr lang="en-US" altLang="ja-JP" sz="2000" dirty="0">
                <a:latin typeface="BIZ UDPゴシック" panose="020B0400000000000000" pitchFamily="50" charset="-128"/>
                <a:ea typeface="BIZ UDPゴシック" panose="020B0400000000000000" pitchFamily="50" charset="-128"/>
              </a:rPr>
              <a:t>80%</a:t>
            </a:r>
            <a:r>
              <a:rPr lang="ja-JP" altLang="en-US" sz="2000" dirty="0">
                <a:latin typeface="BIZ UDPゴシック" panose="020B0400000000000000" pitchFamily="50" charset="-128"/>
                <a:ea typeface="BIZ UDPゴシック" panose="020B0400000000000000" pitchFamily="50" charset="-128"/>
              </a:rPr>
              <a:t>回復</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千葉、横浜、新宿：業務機能</a:t>
            </a:r>
            <a:r>
              <a:rPr lang="en-US" altLang="ja-JP" sz="2000" dirty="0">
                <a:latin typeface="BIZ UDPゴシック" panose="020B0400000000000000" pitchFamily="50" charset="-128"/>
                <a:ea typeface="BIZ UDPゴシック" panose="020B0400000000000000" pitchFamily="50" charset="-128"/>
              </a:rPr>
              <a:t>70%</a:t>
            </a:r>
            <a:r>
              <a:rPr lang="ja-JP" altLang="en-US" sz="2000" dirty="0">
                <a:latin typeface="BIZ UDPゴシック" panose="020B0400000000000000" pitchFamily="50" charset="-128"/>
                <a:ea typeface="BIZ UDPゴシック" panose="020B0400000000000000" pitchFamily="50" charset="-128"/>
              </a:rPr>
              <a:t>回復</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大阪、神戸：業務機能</a:t>
            </a:r>
            <a:r>
              <a:rPr lang="en-US" altLang="ja-JP" sz="2000" dirty="0">
                <a:latin typeface="BIZ UDPゴシック" panose="020B0400000000000000" pitchFamily="50" charset="-128"/>
                <a:ea typeface="BIZ UDPゴシック" panose="020B0400000000000000" pitchFamily="50" charset="-128"/>
              </a:rPr>
              <a:t>90%</a:t>
            </a:r>
            <a:r>
              <a:rPr lang="ja-JP" altLang="en-US" sz="2000" dirty="0">
                <a:latin typeface="BIZ UDPゴシック" panose="020B0400000000000000" pitchFamily="50" charset="-128"/>
                <a:ea typeface="BIZ UDPゴシック" panose="020B0400000000000000" pitchFamily="50" charset="-128"/>
              </a:rPr>
              <a:t>回復</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交通インフラ</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道路</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全拠点周辺でほぼ通行可能</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鉄道</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静岡、名古屋で一部制限継続、他拠点正常運転</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港湾</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静岡、名古屋、千葉で一部制限継続、　空港</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全拠点で通常運用</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安全確認状況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全拠点で定期的な安全点検を継続実施</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二次災害防止のための監視体制を維持</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従業員支援</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メンタルヘルスケアの継続実施</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被災従業員向け特別支援措置の運用</a:t>
            </a:r>
            <a:endParaRPr lang="ja-JP" altLang="en-US" sz="1050" dirty="0">
              <a:latin typeface="BIZ UDPゴシック" panose="020B0400000000000000" pitchFamily="50" charset="-128"/>
              <a:ea typeface="BIZ UDPゴシック" panose="020B0400000000000000" pitchFamily="50" charset="-128"/>
            </a:endParaRPr>
          </a:p>
        </p:txBody>
      </p:sp>
      <p:pic>
        <p:nvPicPr>
          <p:cNvPr id="2" name="Picture 2">
            <a:extLst>
              <a:ext uri="{FF2B5EF4-FFF2-40B4-BE49-F238E27FC236}">
                <a16:creationId xmlns:a16="http://schemas.microsoft.com/office/drawing/2014/main" id="{FEF37E91-A11D-2D4D-8D65-BC3F8C65C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620688"/>
            <a:ext cx="2444309" cy="22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75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4708981"/>
          </a:xfrm>
          <a:prstGeom prst="rect">
            <a:avLst/>
          </a:prstGeom>
          <a:noFill/>
        </p:spPr>
        <p:txBody>
          <a:bodyPr wrap="square">
            <a:spAutoFit/>
          </a:bodyPr>
          <a:lstStyle/>
          <a:p>
            <a:pPr marL="514350" indent="-514350">
              <a:buFont typeface="+mj-lt"/>
              <a:buAutoNum type="arabicPeriod"/>
            </a:pPr>
            <a:r>
              <a:rPr lang="ja-JP" altLang="en-US" sz="2400" dirty="0">
                <a:latin typeface="BIZ UDPゴシック" panose="020B0400000000000000" pitchFamily="50" charset="-128"/>
                <a:ea typeface="BIZ UDPゴシック" panose="020B0400000000000000" pitchFamily="50" charset="-128"/>
              </a:rPr>
              <a:t>初動対応の継続と状況把握</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人命安全確保の徹底（避難、救助活動の継続）</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建物・設備の安全確認の継続</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従業員の安否確認の継続</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ライフライン（電気、水道、ガス、通信）の状況確認</a:t>
            </a:r>
          </a:p>
          <a:p>
            <a:pPr marL="514350" indent="-514350">
              <a:buFont typeface="+mj-lt"/>
              <a:buAutoNum type="arabicPeriod"/>
            </a:pPr>
            <a:r>
              <a:rPr lang="ja-JP" altLang="en-US" sz="2400" dirty="0">
                <a:latin typeface="BIZ UDPゴシック" panose="020B0400000000000000" pitchFamily="50" charset="-128"/>
                <a:ea typeface="BIZ UDPゴシック" panose="020B0400000000000000" pitchFamily="50" charset="-128"/>
              </a:rPr>
              <a:t>準備事項</a:t>
            </a:r>
            <a:r>
              <a:rPr lang="en-US" altLang="ja-JP" sz="2400" dirty="0">
                <a:latin typeface="BIZ UDPゴシック" panose="020B0400000000000000" pitchFamily="50" charset="-128"/>
                <a:ea typeface="BIZ UDPゴシック" panose="020B0400000000000000" pitchFamily="50" charset="-128"/>
              </a:rPr>
              <a:t>:</a:t>
            </a:r>
          </a:p>
          <a:p>
            <a:pPr marL="971550" lvl="1" indent="-514350">
              <a:buFont typeface="Arial" panose="020B0604020202020204" pitchFamily="34" charset="0"/>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被害状況の詳細報告</a:t>
            </a:r>
          </a:p>
          <a:p>
            <a:pPr marL="1428750" lvl="2" indent="-514350">
              <a:buFont typeface="Arial" panose="020B0604020202020204" pitchFamily="34" charset="0"/>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人的被害（負傷者数、重症度）</a:t>
            </a:r>
          </a:p>
          <a:p>
            <a:pPr marL="1428750" lvl="2" indent="-514350">
              <a:buFont typeface="Arial" panose="020B0604020202020204" pitchFamily="34" charset="0"/>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建物被害（損壊状況、使用可否）</a:t>
            </a:r>
          </a:p>
          <a:p>
            <a:pPr marL="1428750" lvl="2" indent="-514350">
              <a:buFont typeface="Arial" panose="020B0604020202020204" pitchFamily="34" charset="0"/>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ライフライン状況（電気、水道、ガス、通信）</a:t>
            </a:r>
          </a:p>
          <a:p>
            <a:pPr marL="1428750" lvl="2" indent="-514350">
              <a:buFont typeface="Arial" panose="020B0604020202020204" pitchFamily="34" charset="0"/>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周辺地域の被害状況</a:t>
            </a:r>
          </a:p>
          <a:p>
            <a:pPr marL="514350" indent="-514350">
              <a:buFont typeface="+mj-lt"/>
              <a:buAutoNum type="arabicPeriod"/>
            </a:pPr>
            <a:r>
              <a:rPr lang="ja-JP" altLang="en-US" sz="2400" dirty="0">
                <a:latin typeface="BIZ UDPゴシック" panose="020B0400000000000000" pitchFamily="50" charset="-128"/>
                <a:ea typeface="BIZ UDPゴシック" panose="020B0400000000000000" pitchFamily="50" charset="-128"/>
              </a:rPr>
              <a:t>全社的対応方針案</a:t>
            </a:r>
          </a:p>
          <a:p>
            <a:pPr marL="971550" lvl="1" indent="-514350">
              <a:buFont typeface="Arial" panose="020B0604020202020204" pitchFamily="34" charset="0"/>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初動対応の継続方針</a:t>
            </a:r>
          </a:p>
          <a:p>
            <a:pPr marL="971550" lvl="1" indent="-514350">
              <a:buFont typeface="Arial" panose="020B0604020202020204" pitchFamily="34" charset="0"/>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各拠点の状況に応じた具体的指示内容</a:t>
            </a: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08087" y="229889"/>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en-US" altLang="zh-TW" dirty="0">
                <a:solidFill>
                  <a:srgbClr val="1E3250"/>
                </a:solidFill>
                <a:latin typeface="BIZ UDPゴシック" panose="020B0400000000000000" pitchFamily="50" charset="-128"/>
                <a:ea typeface="BIZ UDPゴシック" panose="020B0400000000000000" pitchFamily="50" charset="-128"/>
              </a:rPr>
              <a:t>0</a:t>
            </a:r>
            <a:r>
              <a:rPr lang="zh-TW" altLang="en-US" dirty="0">
                <a:solidFill>
                  <a:srgbClr val="1E3250"/>
                </a:solidFill>
                <a:latin typeface="BIZ UDPゴシック" panose="020B0400000000000000" pitchFamily="50" charset="-128"/>
                <a:ea typeface="BIZ UDPゴシック" panose="020B0400000000000000" pitchFamily="50" charset="-128"/>
              </a:rPr>
              <a:t>回</a:t>
            </a:r>
            <a:r>
              <a:rPr lang="ja-JP" altLang="en-US" sz="2800" dirty="0">
                <a:solidFill>
                  <a:srgbClr val="1E3250"/>
                </a:solidFill>
                <a:latin typeface="BIZ UDPゴシック" panose="020B0400000000000000" pitchFamily="50" charset="-128"/>
                <a:ea typeface="BIZ UDPゴシック" panose="020B0400000000000000" pitchFamily="50" charset="-128"/>
              </a:rPr>
              <a:t>対策</a:t>
            </a:r>
            <a:r>
              <a:rPr lang="zh-TW" altLang="en-US" sz="2800" dirty="0">
                <a:solidFill>
                  <a:srgbClr val="1E3250"/>
                </a:solidFill>
                <a:latin typeface="BIZ UDPゴシック" panose="020B0400000000000000" pitchFamily="50" charset="-128"/>
                <a:ea typeface="BIZ UDPゴシック" panose="020B0400000000000000" pitchFamily="50" charset="-128"/>
              </a:rPr>
              <a:t>本部</a:t>
            </a:r>
            <a:r>
              <a:rPr lang="ja-JP" altLang="en-US" sz="2800" dirty="0">
                <a:solidFill>
                  <a:srgbClr val="1E3250"/>
                </a:solidFill>
                <a:latin typeface="BIZ UDPゴシック" panose="020B0400000000000000" pitchFamily="50" charset="-128"/>
                <a:ea typeface="BIZ UDPゴシック" panose="020B0400000000000000" pitchFamily="50" charset="-128"/>
              </a:rPr>
              <a:t>設置</a:t>
            </a:r>
            <a:r>
              <a:rPr lang="zh-TW" altLang="en-US" sz="2800" dirty="0">
                <a:solidFill>
                  <a:srgbClr val="1E3250"/>
                </a:solidFill>
                <a:latin typeface="BIZ UDPゴシック" panose="020B0400000000000000" pitchFamily="50" charset="-128"/>
                <a:ea typeface="BIZ UDPゴシック" panose="020B0400000000000000" pitchFamily="50" charset="-128"/>
              </a:rPr>
              <a:t>準備</a:t>
            </a:r>
            <a:r>
              <a:rPr lang="zh-TW" altLang="en-US" dirty="0">
                <a:solidFill>
                  <a:srgbClr val="1E3250"/>
                </a:solidFill>
                <a:latin typeface="BIZ UDPゴシック" panose="020B0400000000000000" pitchFamily="50" charset="-128"/>
                <a:ea typeface="BIZ UDPゴシック" panose="020B0400000000000000" pitchFamily="50" charset="-128"/>
              </a:rPr>
              <a:t>（発災直後</a:t>
            </a:r>
            <a:r>
              <a:rPr lang="en-US" altLang="zh-TW" dirty="0">
                <a:solidFill>
                  <a:srgbClr val="1E3250"/>
                </a:solidFill>
                <a:latin typeface="BIZ UDPゴシック" panose="020B0400000000000000" pitchFamily="50" charset="-128"/>
                <a:ea typeface="BIZ UDPゴシック" panose="020B0400000000000000" pitchFamily="50" charset="-128"/>
              </a:rPr>
              <a:t>1</a:t>
            </a:r>
            <a:r>
              <a:rPr lang="zh-TW" altLang="en-US" dirty="0">
                <a:solidFill>
                  <a:srgbClr val="1E3250"/>
                </a:solidFill>
                <a:latin typeface="BIZ UDPゴシック" panose="020B0400000000000000" pitchFamily="50" charset="-128"/>
                <a:ea typeface="BIZ UDPゴシック" panose="020B0400000000000000" pitchFamily="50" charset="-128"/>
              </a:rPr>
              <a:t>時間以内）</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ja-JP" altLang="en-US" dirty="0">
                <a:solidFill>
                  <a:srgbClr val="1E3250"/>
                </a:solidFill>
                <a:latin typeface="BIZ UDPゴシック" panose="020B0400000000000000" pitchFamily="50" charset="-128"/>
                <a:ea typeface="BIZ UDPゴシック" panose="020B0400000000000000" pitchFamily="50" charset="-128"/>
              </a:rPr>
              <a:t>３．今後の対応と決定事項</a:t>
            </a:r>
          </a:p>
        </p:txBody>
      </p:sp>
      <p:pic>
        <p:nvPicPr>
          <p:cNvPr id="4" name="Picture 6">
            <a:extLst>
              <a:ext uri="{FF2B5EF4-FFF2-40B4-BE49-F238E27FC236}">
                <a16:creationId xmlns:a16="http://schemas.microsoft.com/office/drawing/2014/main" id="{9EFE604C-49A6-3B4F-38F1-D714CB3BC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370" y="704912"/>
            <a:ext cx="4464496" cy="13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47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4348370"/>
          </a:xfrm>
          <a:prstGeom prst="rect">
            <a:avLst/>
          </a:prstGeom>
          <a:noFill/>
        </p:spPr>
        <p:txBody>
          <a:bodyPr wrap="square">
            <a:spAutoFit/>
          </a:bodyPr>
          <a:lstStyle/>
          <a:p>
            <a:pPr>
              <a:lnSpc>
                <a:spcPts val="28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課題</a:t>
            </a:r>
          </a:p>
          <a:p>
            <a:pPr>
              <a:lnSpc>
                <a:spcPts val="28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latin typeface="BIZ UDPゴシック" panose="020B0400000000000000" pitchFamily="50" charset="-128"/>
                <a:ea typeface="BIZ UDPゴシック" panose="020B0400000000000000" pitchFamily="50" charset="-128"/>
              </a:rPr>
              <a:t>被災拠点（静岡・名古屋）の完全復旧</a:t>
            </a:r>
          </a:p>
          <a:p>
            <a:pPr>
              <a:lnSpc>
                <a:spcPts val="28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全社的な安全確保体制の維持</a:t>
            </a:r>
          </a:p>
          <a:p>
            <a:pPr>
              <a:lnSpc>
                <a:spcPts val="28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長期的な事業影響の評価と対策</a:t>
            </a:r>
          </a:p>
          <a:p>
            <a:pPr>
              <a:lnSpc>
                <a:spcPts val="28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従業員の心身のケア継続</a:t>
            </a:r>
          </a:p>
          <a:p>
            <a:pPr>
              <a:lnSpc>
                <a:spcPts val="28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地域社会への継続的支援</a:t>
            </a:r>
          </a:p>
          <a:p>
            <a:pPr>
              <a:lnSpc>
                <a:spcPts val="31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対応方針</a:t>
            </a:r>
          </a:p>
          <a:p>
            <a:pPr>
              <a:lnSpc>
                <a:spcPts val="28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latin typeface="BIZ UDPゴシック" panose="020B0400000000000000" pitchFamily="50" charset="-128"/>
                <a:ea typeface="BIZ UDPゴシック" panose="020B0400000000000000" pitchFamily="50" charset="-128"/>
              </a:rPr>
              <a:t>復旧作業の継続と進捗管理の徹底</a:t>
            </a:r>
          </a:p>
          <a:p>
            <a:pPr>
              <a:lnSpc>
                <a:spcPts val="28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定期的な安全点検の継続と結果の全社共有</a:t>
            </a:r>
          </a:p>
          <a:p>
            <a:pPr>
              <a:lnSpc>
                <a:spcPts val="28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事業継続対応体制との連携強化と情報共有</a:t>
            </a:r>
          </a:p>
          <a:p>
            <a:pPr>
              <a:lnSpc>
                <a:spcPts val="28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メンタルヘルスケア専門家との継続的な連携</a:t>
            </a:r>
          </a:p>
          <a:p>
            <a:pPr>
              <a:lnSpc>
                <a:spcPts val="28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自治体との協力体制維持と支援活動の継続</a:t>
            </a:r>
            <a:endParaRPr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08087" y="203200"/>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〇</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ja-JP" altLang="en-US" dirty="0">
                <a:solidFill>
                  <a:srgbClr val="1E3250"/>
                </a:solidFill>
                <a:latin typeface="BIZ UDPゴシック" panose="020B0400000000000000" pitchFamily="50" charset="-128"/>
                <a:ea typeface="BIZ UDPゴシック" panose="020B0400000000000000" pitchFamily="50" charset="-128"/>
              </a:rPr>
              <a:t>２週間後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ja-JP" altLang="en-US" dirty="0">
                <a:solidFill>
                  <a:srgbClr val="1E3250"/>
                </a:solidFill>
                <a:latin typeface="BIZ UDPゴシック" panose="020B0400000000000000" pitchFamily="50" charset="-128"/>
                <a:ea typeface="BIZ UDPゴシック" panose="020B0400000000000000" pitchFamily="50" charset="-128"/>
              </a:rPr>
              <a:t>３．現時点の課題と対応方針</a:t>
            </a:r>
          </a:p>
        </p:txBody>
      </p:sp>
      <p:pic>
        <p:nvPicPr>
          <p:cNvPr id="2054" name="Picture 6">
            <a:extLst>
              <a:ext uri="{FF2B5EF4-FFF2-40B4-BE49-F238E27FC236}">
                <a16:creationId xmlns:a16="http://schemas.microsoft.com/office/drawing/2014/main" id="{8B192E26-7E83-8C28-829D-FFD1972E1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370" y="730312"/>
            <a:ext cx="4464496" cy="13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753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0582"/>
            <a:ext cx="11521280" cy="4713855"/>
          </a:xfrm>
          <a:prstGeom prst="rect">
            <a:avLst/>
          </a:prstGeom>
          <a:noFill/>
        </p:spPr>
        <p:txBody>
          <a:bodyPr wrap="square">
            <a:spAutoFit/>
          </a:bodyPr>
          <a:lstStyle/>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復旧状況の対外公表方針</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復旧進捗状況の定期的な公表スケジュールの策定　、情報開示の範囲と内容の決定</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全社安全管理体制の再構築</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新たな安全基準の策定と全社展開　、定期的な安全点検報告制度の確立</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従業員支援プログラムの拡充</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長期的なメンタルヘルスケア体制の構築　、　被災従業員向け特別支援措置の延長検討</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地域貢献活動の継続方針</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自治体との連携による支援活動の継続　、　社内ボランティア制度の構築検討</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事業継続対応体制との連携強化</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定例情報共有会議の頻度と内容の見直し　、長期的な事業影響評価の共同実施</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(6) </a:t>
            </a:r>
            <a:r>
              <a:rPr lang="ja-JP" altLang="en-US" sz="2400" dirty="0">
                <a:latin typeface="BIZ UDPゴシック" panose="020B0400000000000000" pitchFamily="50" charset="-128"/>
                <a:ea typeface="BIZ UDPゴシック" panose="020B0400000000000000" pitchFamily="50" charset="-128"/>
              </a:rPr>
              <a:t>次回会議（</a:t>
            </a:r>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週間後、</a:t>
            </a:r>
            <a:r>
              <a:rPr lang="en-US" altLang="ja-JP" sz="2400" dirty="0">
                <a:latin typeface="BIZ UDPゴシック" panose="020B0400000000000000" pitchFamily="50" charset="-128"/>
                <a:ea typeface="BIZ UDPゴシック" panose="020B0400000000000000" pitchFamily="50" charset="-128"/>
              </a:rPr>
              <a:t>13:00</a:t>
            </a:r>
            <a:r>
              <a:rPr lang="ja-JP" altLang="en-US" sz="2400" dirty="0">
                <a:latin typeface="BIZ UDPゴシック" panose="020B0400000000000000" pitchFamily="50" charset="-128"/>
                <a:ea typeface="BIZ UDPゴシック" panose="020B0400000000000000" pitchFamily="50" charset="-128"/>
              </a:rPr>
              <a:t>）までの行動計画</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全拠点の詳細な復旧状況報告の取りまとめ</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長期的な安全管理体制案の策定</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従業員支援プログラムの利用状況と効果の評価</a:t>
            </a:r>
            <a:endParaRPr lang="ja-JP" altLang="en-US" sz="800" dirty="0">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381000" y="203200"/>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〇</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ja-JP" altLang="en-US" dirty="0">
                <a:solidFill>
                  <a:srgbClr val="1E3250"/>
                </a:solidFill>
                <a:latin typeface="BIZ UDPゴシック" panose="020B0400000000000000" pitchFamily="50" charset="-128"/>
                <a:ea typeface="BIZ UDPゴシック" panose="020B0400000000000000" pitchFamily="50" charset="-128"/>
              </a:rPr>
              <a:t>２週間後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en-US" altLang="zh-TW" dirty="0">
                <a:solidFill>
                  <a:srgbClr val="1E3250"/>
                </a:solidFill>
                <a:latin typeface="BIZ UDPゴシック" panose="020B0400000000000000" pitchFamily="50" charset="-128"/>
                <a:ea typeface="BIZ UDPゴシック" panose="020B0400000000000000" pitchFamily="50" charset="-128"/>
              </a:rPr>
              <a:t>4</a:t>
            </a:r>
            <a:r>
              <a:rPr lang="ja-JP" altLang="en-US" dirty="0">
                <a:solidFill>
                  <a:srgbClr val="1E3250"/>
                </a:solidFill>
                <a:latin typeface="BIZ UDPゴシック" panose="020B0400000000000000" pitchFamily="50" charset="-128"/>
                <a:ea typeface="BIZ UDPゴシック" panose="020B0400000000000000" pitchFamily="50" charset="-128"/>
              </a:rPr>
              <a:t>．</a:t>
            </a:r>
            <a:r>
              <a:rPr lang="zh-TW" altLang="en-US" dirty="0">
                <a:solidFill>
                  <a:srgbClr val="1E3250"/>
                </a:solidFill>
                <a:latin typeface="BIZ UDPゴシック" panose="020B0400000000000000" pitchFamily="50" charset="-128"/>
                <a:ea typeface="BIZ UDPゴシック" panose="020B0400000000000000" pitchFamily="50" charset="-128"/>
              </a:rPr>
              <a:t>本部長承認項目（提案</a:t>
            </a:r>
            <a:r>
              <a:rPr lang="en-US" altLang="zh-TW" dirty="0">
                <a:solidFill>
                  <a:srgbClr val="1E3250"/>
                </a:solidFill>
                <a:latin typeface="BIZ UDPゴシック" panose="020B0400000000000000" pitchFamily="50" charset="-128"/>
                <a:ea typeface="BIZ UDPゴシック" panose="020B0400000000000000" pitchFamily="50" charset="-128"/>
              </a:rPr>
              <a:t>&amp;</a:t>
            </a:r>
            <a:r>
              <a:rPr lang="zh-TW" altLang="en-US" dirty="0">
                <a:solidFill>
                  <a:srgbClr val="1E3250"/>
                </a:solidFill>
                <a:latin typeface="BIZ UDPゴシック" panose="020B0400000000000000" pitchFamily="50" charset="-128"/>
                <a:ea typeface="BIZ UDPゴシック" panose="020B0400000000000000" pitchFamily="50" charset="-128"/>
              </a:rPr>
              <a:t>承認）</a:t>
            </a:r>
            <a:endParaRPr lang="ja-JP" altLang="en-US" dirty="0">
              <a:solidFill>
                <a:srgbClr val="1E3250"/>
              </a:solidFill>
              <a:latin typeface="BIZ UDPゴシック" panose="020B0400000000000000" pitchFamily="50" charset="-128"/>
              <a:ea typeface="BIZ UDPゴシック" panose="020B0400000000000000" pitchFamily="50" charset="-128"/>
            </a:endParaRPr>
          </a:p>
        </p:txBody>
      </p:sp>
      <p:pic>
        <p:nvPicPr>
          <p:cNvPr id="5" name="Picture 2">
            <a:extLst>
              <a:ext uri="{FF2B5EF4-FFF2-40B4-BE49-F238E27FC236}">
                <a16:creationId xmlns:a16="http://schemas.microsoft.com/office/drawing/2014/main" id="{8FB94300-1EDB-3623-F693-CB47E94A47B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57428" y="204097"/>
            <a:ext cx="3434572" cy="115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684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72B0A05-BA19-D10B-E403-A4116C01DD63}"/>
              </a:ext>
            </a:extLst>
          </p:cNvPr>
          <p:cNvSpPr/>
          <p:nvPr/>
        </p:nvSpPr>
        <p:spPr>
          <a:xfrm>
            <a:off x="0" y="0"/>
            <a:ext cx="12192000" cy="6525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96688" y="744380"/>
            <a:ext cx="12192000" cy="3721083"/>
          </a:xfrm>
        </p:spPr>
        <p:txBody>
          <a:bodyPr anchor="ctr"/>
          <a:lstStyle/>
          <a:p>
            <a:pPr algn="ctr">
              <a:lnSpc>
                <a:spcPct val="150000"/>
              </a:lnSpc>
            </a:pPr>
            <a:r>
              <a:rPr lang="ja-JP" altLang="en-US" sz="4000" dirty="0">
                <a:solidFill>
                  <a:schemeClr val="bg1"/>
                </a:solidFill>
                <a:latin typeface="BIZ UDPゴシック" panose="020B0400000000000000" pitchFamily="50" charset="-128"/>
                <a:ea typeface="BIZ UDPゴシック" panose="020B0400000000000000" pitchFamily="50" charset="-128"/>
              </a:rPr>
              <a:t>対策本部訓練　</a:t>
            </a:r>
            <a:r>
              <a:rPr lang="en-US" altLang="ja-JP" sz="4000" dirty="0">
                <a:solidFill>
                  <a:schemeClr val="bg1"/>
                </a:solidFill>
                <a:latin typeface="BIZ UDPゴシック" panose="020B0400000000000000" pitchFamily="50" charset="-128"/>
                <a:ea typeface="BIZ UDPゴシック" panose="020B0400000000000000" pitchFamily="50" charset="-128"/>
              </a:rPr>
              <a:t>202X  XX</a:t>
            </a:r>
            <a:r>
              <a:rPr lang="ja-JP" altLang="en-US" sz="4000" dirty="0">
                <a:solidFill>
                  <a:schemeClr val="bg1"/>
                </a:solidFill>
                <a:latin typeface="BIZ UDPゴシック" panose="020B0400000000000000" pitchFamily="50" charset="-128"/>
                <a:ea typeface="BIZ UDPゴシック" panose="020B0400000000000000" pitchFamily="50" charset="-128"/>
              </a:rPr>
              <a:t>月</a:t>
            </a:r>
            <a:r>
              <a:rPr lang="en-US" altLang="ja-JP" sz="4000" dirty="0">
                <a:solidFill>
                  <a:schemeClr val="bg1"/>
                </a:solidFill>
                <a:latin typeface="BIZ UDPゴシック" panose="020B0400000000000000" pitchFamily="50" charset="-128"/>
                <a:ea typeface="BIZ UDPゴシック" panose="020B0400000000000000" pitchFamily="50" charset="-128"/>
              </a:rPr>
              <a:t>XX</a:t>
            </a:r>
            <a:r>
              <a:rPr lang="ja-JP" altLang="en-US" sz="4000" dirty="0">
                <a:solidFill>
                  <a:schemeClr val="bg1"/>
                </a:solidFill>
                <a:latin typeface="BIZ UDPゴシック" panose="020B0400000000000000" pitchFamily="50" charset="-128"/>
                <a:ea typeface="BIZ UDPゴシック" panose="020B0400000000000000" pitchFamily="50" charset="-128"/>
              </a:rPr>
              <a:t>日</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南海トラフ地震半割れ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東割れ</a:t>
            </a:r>
            <a:r>
              <a:rPr lang="en-US" altLang="ja-JP" sz="4000" dirty="0">
                <a:solidFill>
                  <a:schemeClr val="bg1"/>
                </a:solidFill>
                <a:latin typeface="BIZ UDPゴシック" panose="020B0400000000000000" pitchFamily="50" charset="-128"/>
                <a:ea typeface="BIZ UDPゴシック" panose="020B0400000000000000" pitchFamily="50" charset="-128"/>
              </a:rPr>
              <a:t>M8.0</a:t>
            </a:r>
            <a:r>
              <a:rPr lang="ja-JP" altLang="en-US" sz="4000" dirty="0">
                <a:solidFill>
                  <a:schemeClr val="bg1"/>
                </a:solidFill>
                <a:latin typeface="BIZ UDPゴシック" panose="020B0400000000000000" pitchFamily="50" charset="-128"/>
                <a:ea typeface="BIZ UDPゴシック" panose="020B0400000000000000" pitchFamily="50" charset="-128"/>
              </a:rPr>
              <a:t>　発災直後</a:t>
            </a:r>
            <a:r>
              <a:rPr lang="ja-JP" altLang="en-US" sz="4800" u="sng" dirty="0">
                <a:solidFill>
                  <a:schemeClr val="bg1"/>
                </a:solidFill>
                <a:latin typeface="BIZ UDPゴシック" panose="020B0400000000000000" pitchFamily="50" charset="-128"/>
                <a:ea typeface="BIZ UDPゴシック" panose="020B0400000000000000" pitchFamily="50" charset="-128"/>
              </a:rPr>
              <a:t>１カ月後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endParaRPr lang="ja-JP" altLang="en-US" sz="4000"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descr="回路 が含まれている画像&#10;&#10;自動的に生成された説明">
            <a:extLst>
              <a:ext uri="{FF2B5EF4-FFF2-40B4-BE49-F238E27FC236}">
                <a16:creationId xmlns:a16="http://schemas.microsoft.com/office/drawing/2014/main" id="{81159F48-75DC-5A00-AFE6-467ADC2036DC}"/>
              </a:ext>
            </a:extLst>
          </p:cNvPr>
          <p:cNvPicPr>
            <a:picLocks noChangeAspect="1"/>
          </p:cNvPicPr>
          <p:nvPr/>
        </p:nvPicPr>
        <p:blipFill>
          <a:blip r:embed="rId3"/>
          <a:stretch>
            <a:fillRect/>
          </a:stretch>
        </p:blipFill>
        <p:spPr>
          <a:xfrm>
            <a:off x="3884762" y="3789040"/>
            <a:ext cx="4229100" cy="2343150"/>
          </a:xfrm>
          <a:prstGeom prst="rect">
            <a:avLst/>
          </a:prstGeom>
        </p:spPr>
      </p:pic>
    </p:spTree>
    <p:extLst>
      <p:ext uri="{BB962C8B-B14F-4D97-AF65-F5344CB8AC3E}">
        <p14:creationId xmlns:p14="http://schemas.microsoft.com/office/powerpoint/2010/main" val="3054396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〇</a:t>
            </a:r>
            <a:r>
              <a:rPr lang="zh-TW" altLang="en-US" sz="2800" dirty="0">
                <a:latin typeface="BIZ UDPゴシック" panose="020B0400000000000000" pitchFamily="50" charset="-128"/>
                <a:ea typeface="BIZ UDPゴシック" panose="020B0400000000000000" pitchFamily="50" charset="-128"/>
              </a:rPr>
              <a:t>回中央対策本部会議（発災</a:t>
            </a:r>
            <a:r>
              <a:rPr lang="en-US" altLang="zh-TW"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カ月後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１．被害状況報告</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5068054"/>
          </a:xfrm>
          <a:prstGeom prst="rect">
            <a:avLst/>
          </a:prstGeom>
          <a:noFill/>
        </p:spPr>
        <p:txBody>
          <a:bodyPr wrap="square">
            <a:spAutoFit/>
          </a:bodyPr>
          <a:lstStyle/>
          <a:p>
            <a:pPr marL="514350" indent="-514350">
              <a:lnSpc>
                <a:spcPts val="26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被害状況報告（</a:t>
            </a:r>
            <a:r>
              <a:rPr lang="en-US" altLang="ja-JP" sz="2400" dirty="0">
                <a:latin typeface="BIZ UDPゴシック" panose="020B0400000000000000" pitchFamily="50" charset="-128"/>
                <a:ea typeface="BIZ UDPゴシック" panose="020B0400000000000000" pitchFamily="50" charset="-128"/>
              </a:rPr>
              <a:t>1:00</a:t>
            </a:r>
            <a:r>
              <a:rPr lang="ja-JP" altLang="en-US" sz="2400" dirty="0">
                <a:latin typeface="BIZ UDPゴシック" panose="020B0400000000000000" pitchFamily="50" charset="-128"/>
                <a:ea typeface="BIZ UDPゴシック" panose="020B0400000000000000" pitchFamily="50" charset="-128"/>
              </a:rPr>
              <a:t>時点）</a:t>
            </a:r>
            <a:endParaRPr lang="en-US" altLang="ja-JP" sz="2400" dirty="0">
              <a:latin typeface="BIZ UDPゴシック" panose="020B0400000000000000" pitchFamily="50" charset="-128"/>
              <a:ea typeface="BIZ UDPゴシック" panose="020B0400000000000000" pitchFamily="50" charset="-128"/>
            </a:endParaRPr>
          </a:p>
          <a:p>
            <a:pPr marL="708025" indent="-708025">
              <a:lnSpc>
                <a:spcPts val="24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(1</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地震概要</a:t>
            </a:r>
            <a:r>
              <a:rPr lang="en-US" altLang="ja-JP" sz="1600" dirty="0">
                <a:latin typeface="BIZ UDPゴシック" panose="020B0400000000000000" pitchFamily="50" charset="-128"/>
                <a:ea typeface="BIZ UDPゴシック" panose="020B0400000000000000" pitchFamily="50" charset="-128"/>
              </a:rPr>
              <a:t>: M8.0</a:t>
            </a:r>
            <a:r>
              <a:rPr lang="ja-JP" altLang="en-US" sz="1600" dirty="0">
                <a:latin typeface="BIZ UDPゴシック" panose="020B0400000000000000" pitchFamily="50" charset="-128"/>
                <a:ea typeface="BIZ UDPゴシック" panose="020B0400000000000000" pitchFamily="50" charset="-128"/>
              </a:rPr>
              <a:t>、静岡県沖、</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日前</a:t>
            </a:r>
            <a:r>
              <a:rPr lang="en-US" altLang="ja-JP" sz="1600" dirty="0">
                <a:latin typeface="BIZ UDPゴシック" panose="020B0400000000000000" pitchFamily="50" charset="-128"/>
                <a:ea typeface="BIZ UDPゴシック" panose="020B0400000000000000" pitchFamily="50" charset="-128"/>
              </a:rPr>
              <a:t>13:00</a:t>
            </a:r>
            <a:r>
              <a:rPr lang="ja-JP" altLang="en-US" sz="1600" dirty="0">
                <a:latin typeface="BIZ UDPゴシック" panose="020B0400000000000000" pitchFamily="50" charset="-128"/>
                <a:ea typeface="BIZ UDPゴシック" panose="020B0400000000000000" pitchFamily="50" charset="-128"/>
              </a:rPr>
              <a:t>頃発生 </a:t>
            </a:r>
            <a:r>
              <a:rPr lang="en-US" altLang="ja-JP" sz="1600" dirty="0">
                <a:latin typeface="BIZ UDPゴシック" panose="020B0400000000000000" pitchFamily="50" charset="-128"/>
                <a:ea typeface="BIZ UDPゴシック" panose="020B0400000000000000" pitchFamily="50" charset="-128"/>
              </a:rPr>
              <a:t>(2) </a:t>
            </a:r>
            <a:r>
              <a:rPr lang="ja-JP" altLang="en-US" sz="1600" dirty="0">
                <a:latin typeface="BIZ UDPゴシック" panose="020B0400000000000000" pitchFamily="50" charset="-128"/>
                <a:ea typeface="BIZ UDPゴシック" panose="020B0400000000000000" pitchFamily="50" charset="-128"/>
              </a:rPr>
              <a:t>震度</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静岡・愛知・三重で震度</a:t>
            </a:r>
            <a:r>
              <a:rPr lang="en-US" altLang="ja-JP" sz="1600" dirty="0">
                <a:latin typeface="BIZ UDPゴシック" panose="020B0400000000000000" pitchFamily="50" charset="-128"/>
                <a:ea typeface="BIZ UDPゴシック" panose="020B0400000000000000" pitchFamily="50" charset="-128"/>
              </a:rPr>
              <a:t>6</a:t>
            </a:r>
            <a:r>
              <a:rPr lang="ja-JP" altLang="en-US" sz="1600" dirty="0">
                <a:latin typeface="BIZ UDPゴシック" panose="020B0400000000000000" pitchFamily="50" charset="-128"/>
                <a:ea typeface="BIZ UDPゴシック" panose="020B0400000000000000" pitchFamily="50" charset="-128"/>
              </a:rPr>
              <a:t>強</a:t>
            </a:r>
            <a:r>
              <a:rPr lang="en-US" altLang="ja-JP" sz="1600" dirty="0">
                <a:latin typeface="BIZ UDPゴシック" panose="020B0400000000000000" pitchFamily="50" charset="-128"/>
                <a:ea typeface="BIZ UDPゴシック" panose="020B0400000000000000" pitchFamily="50" charset="-128"/>
              </a:rPr>
              <a:t>〜7</a:t>
            </a:r>
            <a:r>
              <a:rPr lang="ja-JP" altLang="en-US" sz="1600" dirty="0">
                <a:latin typeface="BIZ UDPゴシック" panose="020B0400000000000000" pitchFamily="50" charset="-128"/>
                <a:ea typeface="BIZ UDPゴシック" panose="020B0400000000000000" pitchFamily="50" charset="-128"/>
              </a:rPr>
              <a:t>、関東・関西で震度</a:t>
            </a:r>
            <a:r>
              <a:rPr lang="en-US" altLang="ja-JP" sz="1600" dirty="0">
                <a:latin typeface="BIZ UDPゴシック" panose="020B0400000000000000" pitchFamily="50" charset="-128"/>
                <a:ea typeface="BIZ UDPゴシック" panose="020B0400000000000000" pitchFamily="50" charset="-128"/>
              </a:rPr>
              <a:t>5〜6</a:t>
            </a:r>
            <a:r>
              <a:rPr lang="ja-JP" altLang="en-US" sz="1600" dirty="0">
                <a:latin typeface="BIZ UDPゴシック" panose="020B0400000000000000" pitchFamily="50" charset="-128"/>
                <a:ea typeface="BIZ UDPゴシック" panose="020B0400000000000000" pitchFamily="50" charset="-128"/>
              </a:rPr>
              <a:t>弱</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人的被害</a:t>
            </a:r>
            <a:r>
              <a:rPr lang="en-US" altLang="ja-JP" sz="2400" dirty="0">
                <a:latin typeface="BIZ UDPゴシック" panose="020B0400000000000000" pitchFamily="50" charset="-128"/>
                <a:ea typeface="BIZ UDPゴシック" panose="020B0400000000000000" pitchFamily="50" charset="-128"/>
              </a:rPr>
              <a:t>: </a:t>
            </a: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軽傷者</a:t>
            </a:r>
            <a:r>
              <a:rPr lang="en-US" altLang="ja-JP" sz="2000" dirty="0">
                <a:latin typeface="BIZ UDPゴシック" panose="020B0400000000000000" pitchFamily="50" charset="-128"/>
                <a:ea typeface="BIZ UDPゴシック" panose="020B0400000000000000" pitchFamily="50" charset="-128"/>
              </a:rPr>
              <a:t>23</a:t>
            </a:r>
            <a:r>
              <a:rPr lang="ja-JP" altLang="en-US" sz="2000" dirty="0">
                <a:latin typeface="BIZ UDPゴシック" panose="020B0400000000000000" pitchFamily="50" charset="-128"/>
                <a:ea typeface="BIZ UDPゴシック" panose="020B0400000000000000" pitchFamily="50" charset="-128"/>
              </a:rPr>
              <a:t>名（変化なし）、重傷者・死亡者なし</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全従業員の安否確認完了</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建物被害</a:t>
            </a:r>
            <a:r>
              <a:rPr lang="en-US" altLang="ja-JP" sz="2400" dirty="0">
                <a:latin typeface="BIZ UDPゴシック" panose="020B0400000000000000" pitchFamily="50" charset="-128"/>
                <a:ea typeface="BIZ UDPゴシック" panose="020B0400000000000000" pitchFamily="50" charset="-128"/>
              </a:rPr>
              <a:t>:</a:t>
            </a: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静岡：ほぼ復旧完了</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名古屋：一部作業が残る状況</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他拠点：通常状態に復旧</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ライフライン状況</a:t>
            </a:r>
            <a:r>
              <a:rPr lang="en-US" altLang="ja-JP" sz="2400" dirty="0">
                <a:latin typeface="BIZ UDPゴシック" panose="020B0400000000000000" pitchFamily="50" charset="-128"/>
                <a:ea typeface="BIZ UDPゴシック" panose="020B0400000000000000" pitchFamily="50" charset="-128"/>
              </a:rPr>
              <a:t>:</a:t>
            </a: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電気：名古屋を除き、完全復旧 　、ガス：名古屋を除き、完全復旧</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上水道：静岡、名古屋を除き、ほぼ全域で復旧</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下水道：静岡、名古屋では復旧処理再開も一部で能力制限あり</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通信：完全復旧</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(6) </a:t>
            </a:r>
            <a:r>
              <a:rPr lang="ja-JP" altLang="en-US" sz="2400" dirty="0">
                <a:latin typeface="BIZ UDPゴシック" panose="020B0400000000000000" pitchFamily="50" charset="-128"/>
                <a:ea typeface="BIZ UDPゴシック" panose="020B0400000000000000" pitchFamily="50" charset="-128"/>
              </a:rPr>
              <a:t>臨時情報</a:t>
            </a: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新たな臨時情報の発表なし。通常の警戒態勢継続</a:t>
            </a:r>
            <a:endParaRPr lang="ja-JP" altLang="en-US" sz="2400" dirty="0">
              <a:solidFill>
                <a:srgbClr val="FF0000"/>
              </a:solidFill>
              <a:latin typeface="BIZ UDPゴシック" panose="020B0400000000000000" pitchFamily="50" charset="-128"/>
              <a:ea typeface="BIZ UDPゴシック" panose="020B0400000000000000" pitchFamily="50" charset="-128"/>
            </a:endParaRPr>
          </a:p>
        </p:txBody>
      </p:sp>
      <p:pic>
        <p:nvPicPr>
          <p:cNvPr id="4" name="Picture 2">
            <a:extLst>
              <a:ext uri="{FF2B5EF4-FFF2-40B4-BE49-F238E27FC236}">
                <a16:creationId xmlns:a16="http://schemas.microsoft.com/office/drawing/2014/main" id="{E8C37DCD-4D63-0072-A155-29FD28D44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486" y="229888"/>
            <a:ext cx="4371514" cy="131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952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03200"/>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〇</a:t>
            </a:r>
            <a:r>
              <a:rPr lang="zh-TW" altLang="en-US" sz="2800" dirty="0">
                <a:latin typeface="BIZ UDPゴシック" panose="020B0400000000000000" pitchFamily="50" charset="-128"/>
                <a:ea typeface="BIZ UDPゴシック" panose="020B0400000000000000" pitchFamily="50" charset="-128"/>
              </a:rPr>
              <a:t>回中央対策本部会議（発災</a:t>
            </a:r>
            <a:r>
              <a:rPr lang="en-US" altLang="zh-TW"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カ月後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２．初期被害状況と安全確認</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86088"/>
            <a:ext cx="11521280" cy="4580741"/>
          </a:xfrm>
          <a:prstGeom prst="rect">
            <a:avLst/>
          </a:prstGeom>
          <a:noFill/>
        </p:spPr>
        <p:txBody>
          <a:bodyPr wrap="square">
            <a:spAutoFit/>
          </a:bodyPr>
          <a:lstStyle/>
          <a:p>
            <a:pPr>
              <a:lnSpc>
                <a:spcPts val="25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拠点状況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静岡、名古屋：業務機能</a:t>
            </a:r>
            <a:r>
              <a:rPr lang="en-US" altLang="ja-JP" sz="2000" dirty="0">
                <a:latin typeface="BIZ UDPゴシック" panose="020B0400000000000000" pitchFamily="50" charset="-128"/>
                <a:ea typeface="BIZ UDPゴシック" panose="020B0400000000000000" pitchFamily="50" charset="-128"/>
              </a:rPr>
              <a:t>90%</a:t>
            </a:r>
            <a:r>
              <a:rPr lang="ja-JP" altLang="en-US" sz="2000" dirty="0">
                <a:latin typeface="BIZ UDPゴシック" panose="020B0400000000000000" pitchFamily="50" charset="-128"/>
                <a:ea typeface="BIZ UDPゴシック" panose="020B0400000000000000" pitchFamily="50" charset="-128"/>
              </a:rPr>
              <a:t>まで回復</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長野、千葉、横浜、新宿、大阪、神戸：</a:t>
            </a:r>
            <a:r>
              <a:rPr lang="en-US" altLang="ja-JP" sz="2000" dirty="0">
                <a:latin typeface="BIZ UDPゴシック" panose="020B0400000000000000" pitchFamily="50" charset="-128"/>
                <a:ea typeface="BIZ UDPゴシック" panose="020B0400000000000000" pitchFamily="50" charset="-128"/>
              </a:rPr>
              <a:t>100%</a:t>
            </a:r>
            <a:r>
              <a:rPr lang="ja-JP" altLang="en-US" sz="2000" dirty="0">
                <a:latin typeface="BIZ UDPゴシック" panose="020B0400000000000000" pitchFamily="50" charset="-128"/>
                <a:ea typeface="BIZ UDPゴシック" panose="020B0400000000000000" pitchFamily="50" charset="-128"/>
              </a:rPr>
              <a:t>回復</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相模原物流センター：</a:t>
            </a:r>
            <a:r>
              <a:rPr lang="en-US" altLang="ja-JP" sz="2000" dirty="0">
                <a:latin typeface="BIZ UDPゴシック" panose="020B0400000000000000" pitchFamily="50" charset="-128"/>
                <a:ea typeface="BIZ UDPゴシック" panose="020B0400000000000000" pitchFamily="50" charset="-128"/>
              </a:rPr>
              <a:t>90%</a:t>
            </a:r>
            <a:r>
              <a:rPr lang="ja-JP" altLang="en-US" sz="2000" dirty="0">
                <a:latin typeface="BIZ UDPゴシック" panose="020B0400000000000000" pitchFamily="50" charset="-128"/>
                <a:ea typeface="BIZ UDPゴシック" panose="020B0400000000000000" pitchFamily="50" charset="-128"/>
              </a:rPr>
              <a:t>回復</a:t>
            </a:r>
          </a:p>
          <a:p>
            <a:pPr>
              <a:lnSpc>
                <a:spcPts val="25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安全確認状況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全拠点で定期的な安全点検を継続実施</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二次災害防止のための監視体制を維持</a:t>
            </a:r>
          </a:p>
          <a:p>
            <a:pPr>
              <a:lnSpc>
                <a:spcPts val="2500"/>
              </a:lnSpc>
            </a:pP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従業員支援</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メンタルヘルスケアの継続実施</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被災従業員向け特別支援措置（特別休暇、経済的支援等）の運用状況確認</a:t>
            </a:r>
          </a:p>
          <a:p>
            <a:pPr>
              <a:lnSpc>
                <a:spcPts val="25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事業継続対応体制からの情報共有</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全生産拠点で部品供給停止の影響による生産調整が継続</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代替サプライヤーの開拓が進行中</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500"/>
              </a:lnSpc>
              <a:buFontTx/>
              <a:buChar char="-"/>
            </a:pPr>
            <a:r>
              <a:rPr lang="ja-JP" altLang="en-US" sz="2000" dirty="0">
                <a:latin typeface="BIZ UDPゴシック" panose="020B0400000000000000" pitchFamily="50" charset="-128"/>
                <a:ea typeface="BIZ UDPゴシック" panose="020B0400000000000000" pitchFamily="50" charset="-128"/>
              </a:rPr>
              <a:t>顧客対応は通常の営業活動がほぼ可能な状況</a:t>
            </a:r>
            <a:endParaRPr lang="ja-JP" altLang="en-US" sz="1050" dirty="0">
              <a:latin typeface="BIZ UDPゴシック" panose="020B0400000000000000" pitchFamily="50" charset="-128"/>
              <a:ea typeface="BIZ UDPゴシック" panose="020B0400000000000000" pitchFamily="50" charset="-128"/>
            </a:endParaRPr>
          </a:p>
        </p:txBody>
      </p:sp>
      <p:pic>
        <p:nvPicPr>
          <p:cNvPr id="2" name="Picture 2">
            <a:extLst>
              <a:ext uri="{FF2B5EF4-FFF2-40B4-BE49-F238E27FC236}">
                <a16:creationId xmlns:a16="http://schemas.microsoft.com/office/drawing/2014/main" id="{FEF37E91-A11D-2D4D-8D65-BC3F8C65C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620688"/>
            <a:ext cx="2444309" cy="22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231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4649734"/>
          </a:xfrm>
          <a:prstGeom prst="rect">
            <a:avLst/>
          </a:prstGeom>
          <a:noFill/>
        </p:spPr>
        <p:txBody>
          <a:bodyPr wrap="square">
            <a:spAutoFit/>
          </a:bodyPr>
          <a:lstStyle/>
          <a:p>
            <a:pPr>
              <a:lnSpc>
                <a:spcPts val="30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課題</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latin typeface="BIZ UDPゴシック" panose="020B0400000000000000" pitchFamily="50" charset="-128"/>
                <a:ea typeface="BIZ UDPゴシック" panose="020B0400000000000000" pitchFamily="50" charset="-128"/>
              </a:rPr>
              <a:t>名古屋拠点の完全復旧支援</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全社的な安全管理体制の維持と強化</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従業員の長期的な心身ケア体制の確立</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地域社会との協力関係の維持・強化</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今回の災害対応から得た教訓の全社展開</a:t>
            </a:r>
          </a:p>
          <a:p>
            <a:pPr>
              <a:lnSpc>
                <a:spcPts val="30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対応方針</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latin typeface="BIZ UDPゴシック" panose="020B0400000000000000" pitchFamily="50" charset="-128"/>
                <a:ea typeface="BIZ UDPゴシック" panose="020B0400000000000000" pitchFamily="50" charset="-128"/>
              </a:rPr>
              <a:t>名古屋拠点への継続的な支援と進捗管理</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定期的な安全点検の継続と新たな安全基準の策定</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人事部門と連携した長期的メンタルヘルスケア計画の立案</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自治体や地域団体との定期的な情報交換の場の設置</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災害対応の総括と、得られた教訓の文書化・共有</a:t>
            </a:r>
            <a:endParaRPr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08087" y="198608"/>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〇</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en-US" altLang="zh-TW" dirty="0">
                <a:solidFill>
                  <a:srgbClr val="1E3250"/>
                </a:solidFill>
                <a:latin typeface="BIZ UDPゴシック" panose="020B0400000000000000" pitchFamily="50" charset="-128"/>
                <a:ea typeface="BIZ UDPゴシック" panose="020B0400000000000000" pitchFamily="50" charset="-128"/>
              </a:rPr>
              <a:t>1</a:t>
            </a:r>
            <a:r>
              <a:rPr lang="ja-JP" altLang="en-US" dirty="0">
                <a:solidFill>
                  <a:srgbClr val="1E3250"/>
                </a:solidFill>
                <a:latin typeface="BIZ UDPゴシック" panose="020B0400000000000000" pitchFamily="50" charset="-128"/>
                <a:ea typeface="BIZ UDPゴシック" panose="020B0400000000000000" pitchFamily="50" charset="-128"/>
              </a:rPr>
              <a:t>カ月後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ja-JP" altLang="en-US" dirty="0">
                <a:solidFill>
                  <a:srgbClr val="1E3250"/>
                </a:solidFill>
                <a:latin typeface="BIZ UDPゴシック" panose="020B0400000000000000" pitchFamily="50" charset="-128"/>
                <a:ea typeface="BIZ UDPゴシック" panose="020B0400000000000000" pitchFamily="50" charset="-128"/>
              </a:rPr>
              <a:t>３．現時点の課題と対応方針</a:t>
            </a:r>
          </a:p>
        </p:txBody>
      </p:sp>
      <p:pic>
        <p:nvPicPr>
          <p:cNvPr id="2054" name="Picture 6">
            <a:extLst>
              <a:ext uri="{FF2B5EF4-FFF2-40B4-BE49-F238E27FC236}">
                <a16:creationId xmlns:a16="http://schemas.microsoft.com/office/drawing/2014/main" id="{8B192E26-7E83-8C28-829D-FFD1972E1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370" y="730312"/>
            <a:ext cx="4464496" cy="13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79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0582"/>
            <a:ext cx="11521280" cy="5016758"/>
          </a:xfrm>
          <a:prstGeom prst="rect">
            <a:avLst/>
          </a:prstGeom>
          <a:noFill/>
        </p:spPr>
        <p:txBody>
          <a:bodyPr wrap="square">
            <a:spAutoFit/>
          </a:bodyPr>
          <a:lstStyle/>
          <a:p>
            <a:pPr>
              <a:lnSpc>
                <a:spcPts val="2400"/>
              </a:lnSpc>
            </a:pPr>
            <a:r>
              <a:rPr lang="ja-JP" altLang="en-US" sz="2400" dirty="0">
                <a:solidFill>
                  <a:srgbClr val="FF0000"/>
                </a:solidFill>
                <a:latin typeface="BIZ UDPゴシック" panose="020B0400000000000000" pitchFamily="50" charset="-128"/>
                <a:ea typeface="BIZ UDPゴシック" panose="020B0400000000000000" pitchFamily="50" charset="-128"/>
              </a:rPr>
              <a:t> </a:t>
            </a:r>
            <a:r>
              <a:rPr lang="en-US" altLang="ja-JP" sz="2400" dirty="0">
                <a:solidFill>
                  <a:srgbClr val="FF0000"/>
                </a:solidFill>
                <a:latin typeface="BIZ UDPゴシック" panose="020B0400000000000000" pitchFamily="50" charset="-128"/>
                <a:ea typeface="BIZ UDPゴシック" panose="020B0400000000000000" pitchFamily="50" charset="-128"/>
              </a:rPr>
              <a:t>(1) </a:t>
            </a:r>
            <a:r>
              <a:rPr lang="ja-JP" altLang="en-US" sz="2400" dirty="0">
                <a:solidFill>
                  <a:srgbClr val="FF0000"/>
                </a:solidFill>
                <a:latin typeface="BIZ UDPゴシック" panose="020B0400000000000000" pitchFamily="50" charset="-128"/>
                <a:ea typeface="BIZ UDPゴシック" panose="020B0400000000000000" pitchFamily="50" charset="-128"/>
              </a:rPr>
              <a:t>中央対策本部の段階的縮小計画</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solidFill>
                  <a:srgbClr val="FF0000"/>
                </a:solidFill>
                <a:latin typeface="BIZ UDPゴシック" panose="020B0400000000000000" pitchFamily="50" charset="-128"/>
                <a:ea typeface="BIZ UDPゴシック" panose="020B0400000000000000" pitchFamily="50" charset="-128"/>
              </a:rPr>
              <a:t>対策本部の機能の一部を通常組織へ移管</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縮小スケジュールの策定</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全社的な安全管理体制の強化計画</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新たな安全基準の策定　、定期的な安全点検報告制度の確立</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長期的な従業員支援プログラムの策定</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メンタルヘルスケア体制の長期的な運用計画</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被災従業員向け特別支援措置の継続方針決定</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地域社会との連携強化計画</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自治体との定期的な情報交換会の設置　、地域貢献活動の長期的な実施計画策定</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災害対応の総括と教訓展開計画</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対応記録の取りまとめと分析　、全社への展開方法の決定</a:t>
            </a:r>
          </a:p>
          <a:p>
            <a:pPr>
              <a:lnSpc>
                <a:spcPts val="24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(6) </a:t>
            </a:r>
            <a:r>
              <a:rPr lang="ja-JP" altLang="en-US" sz="2400" dirty="0">
                <a:latin typeface="BIZ UDPゴシック" panose="020B0400000000000000" pitchFamily="50" charset="-128"/>
                <a:ea typeface="BIZ UDPゴシック" panose="020B0400000000000000" pitchFamily="50" charset="-128"/>
              </a:rPr>
              <a:t>次回会議（</a:t>
            </a:r>
            <a:r>
              <a:rPr lang="en-US" altLang="ja-JP" sz="2400" dirty="0">
                <a:latin typeface="BIZ UDPゴシック" panose="020B0400000000000000" pitchFamily="50" charset="-128"/>
                <a:ea typeface="BIZ UDPゴシック" panose="020B0400000000000000" pitchFamily="50" charset="-128"/>
              </a:rPr>
              <a:t>2</a:t>
            </a:r>
            <a:r>
              <a:rPr lang="ja-JP" altLang="en-US" sz="2400" dirty="0">
                <a:latin typeface="BIZ UDPゴシック" panose="020B0400000000000000" pitchFamily="50" charset="-128"/>
                <a:ea typeface="BIZ UDPゴシック" panose="020B0400000000000000" pitchFamily="50" charset="-128"/>
              </a:rPr>
              <a:t>週間後、</a:t>
            </a:r>
            <a:r>
              <a:rPr lang="en-US" altLang="ja-JP" sz="2400" dirty="0">
                <a:latin typeface="BIZ UDPゴシック" panose="020B0400000000000000" pitchFamily="50" charset="-128"/>
                <a:ea typeface="BIZ UDPゴシック" panose="020B0400000000000000" pitchFamily="50" charset="-128"/>
              </a:rPr>
              <a:t>13:00</a:t>
            </a:r>
            <a:r>
              <a:rPr lang="ja-JP" altLang="en-US" sz="2400" dirty="0">
                <a:latin typeface="BIZ UDPゴシック" panose="020B0400000000000000" pitchFamily="50" charset="-128"/>
                <a:ea typeface="BIZ UDPゴシック" panose="020B0400000000000000" pitchFamily="50" charset="-128"/>
              </a:rPr>
              <a:t>）までの行動計画</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各部門での安全管理体制強化の進捗確認</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従業員支援プログラムの利用状況と効果の分析</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400"/>
              </a:lnSpc>
              <a:buFontTx/>
              <a:buChar char="-"/>
            </a:pPr>
            <a:r>
              <a:rPr lang="ja-JP" altLang="en-US" sz="2000" dirty="0">
                <a:latin typeface="BIZ UDPゴシック" panose="020B0400000000000000" pitchFamily="50" charset="-128"/>
                <a:ea typeface="BIZ UDPゴシック" panose="020B0400000000000000" pitchFamily="50" charset="-128"/>
              </a:rPr>
              <a:t>地域社会との連携活動の実施状況報告</a:t>
            </a:r>
            <a:endParaRPr lang="ja-JP" altLang="en-US" sz="800" dirty="0">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08087" y="229888"/>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〇</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en-US" altLang="zh-TW" dirty="0">
                <a:solidFill>
                  <a:srgbClr val="1E3250"/>
                </a:solidFill>
                <a:latin typeface="BIZ UDPゴシック" panose="020B0400000000000000" pitchFamily="50" charset="-128"/>
                <a:ea typeface="BIZ UDPゴシック" panose="020B0400000000000000" pitchFamily="50" charset="-128"/>
              </a:rPr>
              <a:t>1</a:t>
            </a:r>
            <a:r>
              <a:rPr lang="ja-JP" altLang="en-US" dirty="0">
                <a:solidFill>
                  <a:srgbClr val="1E3250"/>
                </a:solidFill>
                <a:latin typeface="BIZ UDPゴシック" panose="020B0400000000000000" pitchFamily="50" charset="-128"/>
                <a:ea typeface="BIZ UDPゴシック" panose="020B0400000000000000" pitchFamily="50" charset="-128"/>
              </a:rPr>
              <a:t>カ月後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en-US" altLang="zh-TW" dirty="0">
                <a:solidFill>
                  <a:srgbClr val="1E3250"/>
                </a:solidFill>
                <a:latin typeface="BIZ UDPゴシック" panose="020B0400000000000000" pitchFamily="50" charset="-128"/>
                <a:ea typeface="BIZ UDPゴシック" panose="020B0400000000000000" pitchFamily="50" charset="-128"/>
              </a:rPr>
              <a:t>4</a:t>
            </a:r>
            <a:r>
              <a:rPr lang="ja-JP" altLang="en-US" dirty="0">
                <a:solidFill>
                  <a:srgbClr val="1E3250"/>
                </a:solidFill>
                <a:latin typeface="BIZ UDPゴシック" panose="020B0400000000000000" pitchFamily="50" charset="-128"/>
                <a:ea typeface="BIZ UDPゴシック" panose="020B0400000000000000" pitchFamily="50" charset="-128"/>
              </a:rPr>
              <a:t>．</a:t>
            </a:r>
            <a:r>
              <a:rPr lang="zh-TW" altLang="en-US" dirty="0">
                <a:solidFill>
                  <a:srgbClr val="1E3250"/>
                </a:solidFill>
                <a:latin typeface="BIZ UDPゴシック" panose="020B0400000000000000" pitchFamily="50" charset="-128"/>
                <a:ea typeface="BIZ UDPゴシック" panose="020B0400000000000000" pitchFamily="50" charset="-128"/>
              </a:rPr>
              <a:t>本部長承認項目（提案</a:t>
            </a:r>
            <a:r>
              <a:rPr lang="en-US" altLang="zh-TW" dirty="0">
                <a:solidFill>
                  <a:srgbClr val="1E3250"/>
                </a:solidFill>
                <a:latin typeface="BIZ UDPゴシック" panose="020B0400000000000000" pitchFamily="50" charset="-128"/>
                <a:ea typeface="BIZ UDPゴシック" panose="020B0400000000000000" pitchFamily="50" charset="-128"/>
              </a:rPr>
              <a:t>&amp;</a:t>
            </a:r>
            <a:r>
              <a:rPr lang="zh-TW" altLang="en-US" dirty="0">
                <a:solidFill>
                  <a:srgbClr val="1E3250"/>
                </a:solidFill>
                <a:latin typeface="BIZ UDPゴシック" panose="020B0400000000000000" pitchFamily="50" charset="-128"/>
                <a:ea typeface="BIZ UDPゴシック" panose="020B0400000000000000" pitchFamily="50" charset="-128"/>
              </a:rPr>
              <a:t>承認）</a:t>
            </a:r>
            <a:endParaRPr lang="ja-JP" altLang="en-US" dirty="0">
              <a:solidFill>
                <a:srgbClr val="1E3250"/>
              </a:solidFill>
              <a:latin typeface="BIZ UDPゴシック" panose="020B0400000000000000" pitchFamily="50" charset="-128"/>
              <a:ea typeface="BIZ UDPゴシック" panose="020B0400000000000000" pitchFamily="50" charset="-128"/>
            </a:endParaRPr>
          </a:p>
        </p:txBody>
      </p:sp>
      <p:pic>
        <p:nvPicPr>
          <p:cNvPr id="5" name="Picture 2">
            <a:extLst>
              <a:ext uri="{FF2B5EF4-FFF2-40B4-BE49-F238E27FC236}">
                <a16:creationId xmlns:a16="http://schemas.microsoft.com/office/drawing/2014/main" id="{A1E02EE6-5F56-E71C-7144-33372D9D32F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57428" y="204097"/>
            <a:ext cx="3434572" cy="115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4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72B0A05-BA19-D10B-E403-A4116C01DD63}"/>
              </a:ext>
            </a:extLst>
          </p:cNvPr>
          <p:cNvSpPr/>
          <p:nvPr/>
        </p:nvSpPr>
        <p:spPr>
          <a:xfrm>
            <a:off x="0" y="0"/>
            <a:ext cx="12192000" cy="6525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96688" y="744380"/>
            <a:ext cx="12192000" cy="3721083"/>
          </a:xfrm>
        </p:spPr>
        <p:txBody>
          <a:bodyPr anchor="ctr"/>
          <a:lstStyle/>
          <a:p>
            <a:pPr algn="ctr">
              <a:lnSpc>
                <a:spcPct val="150000"/>
              </a:lnSpc>
            </a:pPr>
            <a:r>
              <a:rPr lang="ja-JP" altLang="en-US" sz="4000" dirty="0">
                <a:solidFill>
                  <a:schemeClr val="bg1"/>
                </a:solidFill>
                <a:latin typeface="BIZ UDPゴシック" panose="020B0400000000000000" pitchFamily="50" charset="-128"/>
                <a:ea typeface="BIZ UDPゴシック" panose="020B0400000000000000" pitchFamily="50" charset="-128"/>
              </a:rPr>
              <a:t>対策本部訓練　</a:t>
            </a:r>
            <a:r>
              <a:rPr lang="en-US" altLang="ja-JP" sz="4000" dirty="0">
                <a:solidFill>
                  <a:schemeClr val="bg1"/>
                </a:solidFill>
                <a:latin typeface="BIZ UDPゴシック" panose="020B0400000000000000" pitchFamily="50" charset="-128"/>
                <a:ea typeface="BIZ UDPゴシック" panose="020B0400000000000000" pitchFamily="50" charset="-128"/>
              </a:rPr>
              <a:t>202X  XX</a:t>
            </a:r>
            <a:r>
              <a:rPr lang="ja-JP" altLang="en-US" sz="4000" dirty="0">
                <a:solidFill>
                  <a:schemeClr val="bg1"/>
                </a:solidFill>
                <a:latin typeface="BIZ UDPゴシック" panose="020B0400000000000000" pitchFamily="50" charset="-128"/>
                <a:ea typeface="BIZ UDPゴシック" panose="020B0400000000000000" pitchFamily="50" charset="-128"/>
              </a:rPr>
              <a:t>月</a:t>
            </a:r>
            <a:r>
              <a:rPr lang="en-US" altLang="ja-JP" sz="4000" dirty="0">
                <a:solidFill>
                  <a:schemeClr val="bg1"/>
                </a:solidFill>
                <a:latin typeface="BIZ UDPゴシック" panose="020B0400000000000000" pitchFamily="50" charset="-128"/>
                <a:ea typeface="BIZ UDPゴシック" panose="020B0400000000000000" pitchFamily="50" charset="-128"/>
              </a:rPr>
              <a:t>XX</a:t>
            </a:r>
            <a:r>
              <a:rPr lang="ja-JP" altLang="en-US" sz="4000" dirty="0">
                <a:solidFill>
                  <a:schemeClr val="bg1"/>
                </a:solidFill>
                <a:latin typeface="BIZ UDPゴシック" panose="020B0400000000000000" pitchFamily="50" charset="-128"/>
                <a:ea typeface="BIZ UDPゴシック" panose="020B0400000000000000" pitchFamily="50" charset="-128"/>
              </a:rPr>
              <a:t>日</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南海トラフ地震半割れ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東割れ</a:t>
            </a:r>
            <a:r>
              <a:rPr lang="en-US" altLang="ja-JP" sz="4000" dirty="0">
                <a:solidFill>
                  <a:schemeClr val="bg1"/>
                </a:solidFill>
                <a:latin typeface="BIZ UDPゴシック" panose="020B0400000000000000" pitchFamily="50" charset="-128"/>
                <a:ea typeface="BIZ UDPゴシック" panose="020B0400000000000000" pitchFamily="50" charset="-128"/>
              </a:rPr>
              <a:t>M8.0</a:t>
            </a:r>
            <a:r>
              <a:rPr lang="ja-JP" altLang="en-US" sz="4000" dirty="0">
                <a:solidFill>
                  <a:schemeClr val="bg1"/>
                </a:solidFill>
                <a:latin typeface="BIZ UDPゴシック" panose="020B0400000000000000" pitchFamily="50" charset="-128"/>
                <a:ea typeface="BIZ UDPゴシック" panose="020B0400000000000000" pitchFamily="50" charset="-128"/>
              </a:rPr>
              <a:t>　発災直後</a:t>
            </a:r>
            <a:r>
              <a:rPr lang="ja-JP" altLang="en-US" sz="4800" u="sng" dirty="0">
                <a:solidFill>
                  <a:schemeClr val="bg1"/>
                </a:solidFill>
                <a:latin typeface="BIZ UDPゴシック" panose="020B0400000000000000" pitchFamily="50" charset="-128"/>
                <a:ea typeface="BIZ UDPゴシック" panose="020B0400000000000000" pitchFamily="50" charset="-128"/>
              </a:rPr>
              <a:t>２カ月後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endParaRPr lang="ja-JP" altLang="en-US" sz="4000"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descr="回路 が含まれている画像&#10;&#10;自動的に生成された説明">
            <a:extLst>
              <a:ext uri="{FF2B5EF4-FFF2-40B4-BE49-F238E27FC236}">
                <a16:creationId xmlns:a16="http://schemas.microsoft.com/office/drawing/2014/main" id="{81159F48-75DC-5A00-AFE6-467ADC2036DC}"/>
              </a:ext>
            </a:extLst>
          </p:cNvPr>
          <p:cNvPicPr>
            <a:picLocks noChangeAspect="1"/>
          </p:cNvPicPr>
          <p:nvPr/>
        </p:nvPicPr>
        <p:blipFill>
          <a:blip r:embed="rId3"/>
          <a:stretch>
            <a:fillRect/>
          </a:stretch>
        </p:blipFill>
        <p:spPr>
          <a:xfrm>
            <a:off x="3884762" y="3789040"/>
            <a:ext cx="4229100" cy="2343150"/>
          </a:xfrm>
          <a:prstGeom prst="rect">
            <a:avLst/>
          </a:prstGeom>
        </p:spPr>
      </p:pic>
    </p:spTree>
    <p:extLst>
      <p:ext uri="{BB962C8B-B14F-4D97-AF65-F5344CB8AC3E}">
        <p14:creationId xmlns:p14="http://schemas.microsoft.com/office/powerpoint/2010/main" val="2890677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〇</a:t>
            </a:r>
            <a:r>
              <a:rPr lang="zh-TW" altLang="en-US" sz="2800" dirty="0">
                <a:latin typeface="BIZ UDPゴシック" panose="020B0400000000000000" pitchFamily="50" charset="-128"/>
                <a:ea typeface="BIZ UDPゴシック" panose="020B0400000000000000" pitchFamily="50" charset="-128"/>
              </a:rPr>
              <a:t>回中央対策本部会議（発災</a:t>
            </a:r>
            <a:r>
              <a:rPr lang="ja-JP" altLang="en-US" sz="2800" dirty="0">
                <a:latin typeface="BIZ UDPゴシック" panose="020B0400000000000000" pitchFamily="50" charset="-128"/>
                <a:ea typeface="BIZ UDPゴシック" panose="020B0400000000000000" pitchFamily="50" charset="-128"/>
              </a:rPr>
              <a:t>２カ月後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１．被害状況報告</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6322"/>
            <a:ext cx="11521280" cy="4734629"/>
          </a:xfrm>
          <a:prstGeom prst="rect">
            <a:avLst/>
          </a:prstGeom>
          <a:noFill/>
        </p:spPr>
        <p:txBody>
          <a:bodyPr wrap="square">
            <a:spAutoFit/>
          </a:bodyPr>
          <a:lstStyle/>
          <a:p>
            <a:pPr marL="514350" indent="-514350">
              <a:lnSpc>
                <a:spcPts val="26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被害状況報告（</a:t>
            </a:r>
            <a:r>
              <a:rPr lang="en-US" altLang="ja-JP" sz="2400" dirty="0">
                <a:latin typeface="BIZ UDPゴシック" panose="020B0400000000000000" pitchFamily="50" charset="-128"/>
                <a:ea typeface="BIZ UDPゴシック" panose="020B0400000000000000" pitchFamily="50" charset="-128"/>
              </a:rPr>
              <a:t>1:00</a:t>
            </a:r>
            <a:r>
              <a:rPr lang="ja-JP" altLang="en-US" sz="2400" dirty="0">
                <a:latin typeface="BIZ UDPゴシック" panose="020B0400000000000000" pitchFamily="50" charset="-128"/>
                <a:ea typeface="BIZ UDPゴシック" panose="020B0400000000000000" pitchFamily="50" charset="-128"/>
              </a:rPr>
              <a:t>時点）</a:t>
            </a:r>
            <a:endParaRPr lang="en-US" altLang="ja-JP" sz="2400" dirty="0">
              <a:latin typeface="BIZ UDPゴシック" panose="020B0400000000000000" pitchFamily="50" charset="-128"/>
              <a:ea typeface="BIZ UDPゴシック" panose="020B0400000000000000" pitchFamily="50" charset="-128"/>
            </a:endParaRPr>
          </a:p>
          <a:p>
            <a:pPr marL="708025" indent="-708025">
              <a:lnSpc>
                <a:spcPts val="2400"/>
              </a:lnSpc>
            </a:pP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(1</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地震概要</a:t>
            </a:r>
            <a:r>
              <a:rPr lang="en-US" altLang="ja-JP" sz="1600" dirty="0">
                <a:latin typeface="BIZ UDPゴシック" panose="020B0400000000000000" pitchFamily="50" charset="-128"/>
                <a:ea typeface="BIZ UDPゴシック" panose="020B0400000000000000" pitchFamily="50" charset="-128"/>
              </a:rPr>
              <a:t>: M8.0</a:t>
            </a:r>
            <a:r>
              <a:rPr lang="ja-JP" altLang="en-US" sz="1600" dirty="0">
                <a:latin typeface="BIZ UDPゴシック" panose="020B0400000000000000" pitchFamily="50" charset="-128"/>
                <a:ea typeface="BIZ UDPゴシック" panose="020B0400000000000000" pitchFamily="50" charset="-128"/>
              </a:rPr>
              <a:t>、静岡県沖、</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日前</a:t>
            </a:r>
            <a:r>
              <a:rPr lang="en-US" altLang="ja-JP" sz="1600" dirty="0">
                <a:latin typeface="BIZ UDPゴシック" panose="020B0400000000000000" pitchFamily="50" charset="-128"/>
                <a:ea typeface="BIZ UDPゴシック" panose="020B0400000000000000" pitchFamily="50" charset="-128"/>
              </a:rPr>
              <a:t>13:00</a:t>
            </a:r>
            <a:r>
              <a:rPr lang="ja-JP" altLang="en-US" sz="1600" dirty="0">
                <a:latin typeface="BIZ UDPゴシック" panose="020B0400000000000000" pitchFamily="50" charset="-128"/>
                <a:ea typeface="BIZ UDPゴシック" panose="020B0400000000000000" pitchFamily="50" charset="-128"/>
              </a:rPr>
              <a:t>頃発生 </a:t>
            </a:r>
            <a:r>
              <a:rPr lang="en-US" altLang="ja-JP" sz="1600" dirty="0">
                <a:latin typeface="BIZ UDPゴシック" panose="020B0400000000000000" pitchFamily="50" charset="-128"/>
                <a:ea typeface="BIZ UDPゴシック" panose="020B0400000000000000" pitchFamily="50" charset="-128"/>
              </a:rPr>
              <a:t>(2) </a:t>
            </a:r>
            <a:r>
              <a:rPr lang="ja-JP" altLang="en-US" sz="1600" dirty="0">
                <a:latin typeface="BIZ UDPゴシック" panose="020B0400000000000000" pitchFamily="50" charset="-128"/>
                <a:ea typeface="BIZ UDPゴシック" panose="020B0400000000000000" pitchFamily="50" charset="-128"/>
              </a:rPr>
              <a:t>震度</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静岡・愛知・三重で震度</a:t>
            </a:r>
            <a:r>
              <a:rPr lang="en-US" altLang="ja-JP" sz="1600" dirty="0">
                <a:latin typeface="BIZ UDPゴシック" panose="020B0400000000000000" pitchFamily="50" charset="-128"/>
                <a:ea typeface="BIZ UDPゴシック" panose="020B0400000000000000" pitchFamily="50" charset="-128"/>
              </a:rPr>
              <a:t>6</a:t>
            </a:r>
            <a:r>
              <a:rPr lang="ja-JP" altLang="en-US" sz="1600" dirty="0">
                <a:latin typeface="BIZ UDPゴシック" panose="020B0400000000000000" pitchFamily="50" charset="-128"/>
                <a:ea typeface="BIZ UDPゴシック" panose="020B0400000000000000" pitchFamily="50" charset="-128"/>
              </a:rPr>
              <a:t>強</a:t>
            </a:r>
            <a:r>
              <a:rPr lang="en-US" altLang="ja-JP" sz="1600" dirty="0">
                <a:latin typeface="BIZ UDPゴシック" panose="020B0400000000000000" pitchFamily="50" charset="-128"/>
                <a:ea typeface="BIZ UDPゴシック" panose="020B0400000000000000" pitchFamily="50" charset="-128"/>
              </a:rPr>
              <a:t>〜7</a:t>
            </a:r>
            <a:r>
              <a:rPr lang="ja-JP" altLang="en-US" sz="1600" dirty="0">
                <a:latin typeface="BIZ UDPゴシック" panose="020B0400000000000000" pitchFamily="50" charset="-128"/>
                <a:ea typeface="BIZ UDPゴシック" panose="020B0400000000000000" pitchFamily="50" charset="-128"/>
              </a:rPr>
              <a:t>、関東・関西で震度</a:t>
            </a:r>
            <a:r>
              <a:rPr lang="en-US" altLang="ja-JP" sz="1600" dirty="0">
                <a:latin typeface="BIZ UDPゴシック" panose="020B0400000000000000" pitchFamily="50" charset="-128"/>
                <a:ea typeface="BIZ UDPゴシック" panose="020B0400000000000000" pitchFamily="50" charset="-128"/>
              </a:rPr>
              <a:t>5〜6</a:t>
            </a:r>
            <a:r>
              <a:rPr lang="ja-JP" altLang="en-US" sz="1600" dirty="0">
                <a:latin typeface="BIZ UDPゴシック" panose="020B0400000000000000" pitchFamily="50" charset="-128"/>
                <a:ea typeface="BIZ UDPゴシック" panose="020B0400000000000000" pitchFamily="50" charset="-128"/>
              </a:rPr>
              <a:t>弱</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人的被害</a:t>
            </a:r>
            <a:r>
              <a:rPr lang="en-US" altLang="ja-JP" sz="2400" dirty="0">
                <a:latin typeface="BIZ UDPゴシック" panose="020B0400000000000000" pitchFamily="50" charset="-128"/>
                <a:ea typeface="BIZ UDPゴシック" panose="020B0400000000000000" pitchFamily="50" charset="-128"/>
              </a:rPr>
              <a:t>: </a:t>
            </a: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軽傷者</a:t>
            </a:r>
            <a:r>
              <a:rPr lang="en-US" altLang="ja-JP" sz="2000" dirty="0">
                <a:latin typeface="BIZ UDPゴシック" panose="020B0400000000000000" pitchFamily="50" charset="-128"/>
                <a:ea typeface="BIZ UDPゴシック" panose="020B0400000000000000" pitchFamily="50" charset="-128"/>
              </a:rPr>
              <a:t>23</a:t>
            </a:r>
            <a:r>
              <a:rPr lang="ja-JP" altLang="en-US" sz="2000" dirty="0">
                <a:latin typeface="BIZ UDPゴシック" panose="020B0400000000000000" pitchFamily="50" charset="-128"/>
                <a:ea typeface="BIZ UDPゴシック" panose="020B0400000000000000" pitchFamily="50" charset="-128"/>
              </a:rPr>
              <a:t>名（変化なし）、重傷者・死亡者なし</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全従業員の安否確認完了</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建物被害</a:t>
            </a:r>
            <a:r>
              <a:rPr lang="en-US" altLang="ja-JP" sz="2400" dirty="0">
                <a:latin typeface="BIZ UDPゴシック" panose="020B0400000000000000" pitchFamily="50" charset="-128"/>
                <a:ea typeface="BIZ UDPゴシック" panose="020B0400000000000000" pitchFamily="50" charset="-128"/>
              </a:rPr>
              <a:t>:</a:t>
            </a:r>
          </a:p>
          <a:p>
            <a:pPr marL="1622425" lvl="2" indent="-708025">
              <a:lnSpc>
                <a:spcPts val="2600"/>
              </a:lnSpc>
              <a:buFontTx/>
              <a:buChar char="-"/>
            </a:pPr>
            <a:r>
              <a:rPr lang="ja-JP" altLang="en-US" sz="2000" b="1" dirty="0">
                <a:solidFill>
                  <a:srgbClr val="FF0000"/>
                </a:solidFill>
                <a:latin typeface="BIZ UDPゴシック" panose="020B0400000000000000" pitchFamily="50" charset="-128"/>
                <a:ea typeface="BIZ UDPゴシック" panose="020B0400000000000000" pitchFamily="50" charset="-128"/>
              </a:rPr>
              <a:t>全ての主要拠点のオフィスが被災前の状態に復旧</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ライフライン状況</a:t>
            </a:r>
            <a:r>
              <a:rPr lang="en-US" altLang="ja-JP" sz="2400" dirty="0">
                <a:latin typeface="BIZ UDPゴシック" panose="020B0400000000000000" pitchFamily="50" charset="-128"/>
                <a:ea typeface="BIZ UDPゴシック" panose="020B0400000000000000" pitchFamily="50" charset="-128"/>
              </a:rPr>
              <a:t>:</a:t>
            </a: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電気：名古屋市内を含む全拠点で完全復旧。中部圏でもほぼ復旧</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ガス：静岡で完全復旧。名古屋の一部区画で供給制限継続</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上水道：静岡、名古屋を含む全域でほぼ復旧</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下水道：静岡、名古屋で一部地域の利用に制限あり。他拠点は正常化</a:t>
            </a:r>
            <a:endParaRPr lang="en-US" altLang="ja-JP" sz="2000" dirty="0">
              <a:latin typeface="BIZ UDPゴシック" panose="020B0400000000000000" pitchFamily="50" charset="-128"/>
              <a:ea typeface="BIZ UDPゴシック" panose="020B0400000000000000" pitchFamily="50" charset="-128"/>
            </a:endParaRPr>
          </a:p>
          <a:p>
            <a:pPr marL="1622425" lvl="2" indent="-708025">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通信：全拠点で完全復旧</a:t>
            </a: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(6) </a:t>
            </a:r>
            <a:r>
              <a:rPr lang="ja-JP" altLang="en-US" sz="2400" dirty="0">
                <a:latin typeface="BIZ UDPゴシック" panose="020B0400000000000000" pitchFamily="50" charset="-128"/>
                <a:ea typeface="BIZ UDPゴシック" panose="020B0400000000000000" pitchFamily="50" charset="-128"/>
              </a:rPr>
              <a:t>臨時情報</a:t>
            </a:r>
            <a:r>
              <a:rPr lang="en-US" altLang="ja-JP" sz="24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全拠点で解除、通常の警戒態勢を維持</a:t>
            </a:r>
            <a:endParaRPr lang="ja-JP" altLang="en-US" sz="2400" dirty="0">
              <a:solidFill>
                <a:srgbClr val="FF0000"/>
              </a:solidFill>
              <a:latin typeface="BIZ UDPゴシック" panose="020B0400000000000000" pitchFamily="50" charset="-128"/>
              <a:ea typeface="BIZ UDPゴシック" panose="020B0400000000000000" pitchFamily="50" charset="-128"/>
            </a:endParaRPr>
          </a:p>
        </p:txBody>
      </p:sp>
      <p:pic>
        <p:nvPicPr>
          <p:cNvPr id="4" name="Picture 2">
            <a:extLst>
              <a:ext uri="{FF2B5EF4-FFF2-40B4-BE49-F238E27FC236}">
                <a16:creationId xmlns:a16="http://schemas.microsoft.com/office/drawing/2014/main" id="{1A3E0F29-1991-08DB-AFD0-AFFA31F5A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486" y="229888"/>
            <a:ext cx="4371514" cy="131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341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ja-JP" altLang="en-US" sz="2800" dirty="0">
                <a:latin typeface="BIZ UDPゴシック" panose="020B0400000000000000" pitchFamily="50" charset="-128"/>
                <a:ea typeface="BIZ UDPゴシック" panose="020B0400000000000000" pitchFamily="50" charset="-128"/>
              </a:rPr>
              <a:t>〇</a:t>
            </a:r>
            <a:r>
              <a:rPr lang="zh-TW" altLang="en-US" sz="2800" dirty="0">
                <a:latin typeface="BIZ UDPゴシック" panose="020B0400000000000000" pitchFamily="50" charset="-128"/>
                <a:ea typeface="BIZ UDPゴシック" panose="020B0400000000000000" pitchFamily="50" charset="-128"/>
              </a:rPr>
              <a:t>回中央対策本部会議（発災</a:t>
            </a:r>
            <a:r>
              <a:rPr lang="ja-JP" altLang="en-US" sz="2800" dirty="0">
                <a:latin typeface="BIZ UDPゴシック" panose="020B0400000000000000" pitchFamily="50" charset="-128"/>
                <a:ea typeface="BIZ UDPゴシック" panose="020B0400000000000000" pitchFamily="50" charset="-128"/>
              </a:rPr>
              <a:t>２カ月後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２．初期被害状況と安全確認</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4197688"/>
          </a:xfrm>
          <a:prstGeom prst="rect">
            <a:avLst/>
          </a:prstGeom>
          <a:noFill/>
        </p:spPr>
        <p:txBody>
          <a:bodyPr wrap="square">
            <a:spAutoFit/>
          </a:bodyPr>
          <a:lstStyle/>
          <a:p>
            <a:pPr>
              <a:lnSpc>
                <a:spcPts val="27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拠点状況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700"/>
              </a:lnSpc>
              <a:buFontTx/>
              <a:buChar char="-"/>
            </a:pPr>
            <a:r>
              <a:rPr lang="ja-JP" altLang="en-US" sz="2000" dirty="0">
                <a:latin typeface="BIZ UDPゴシック" panose="020B0400000000000000" pitchFamily="50" charset="-128"/>
                <a:ea typeface="BIZ UDPゴシック" panose="020B0400000000000000" pitchFamily="50" charset="-128"/>
              </a:rPr>
              <a:t>全拠点：通常業務体制に復帰</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700"/>
              </a:lnSpc>
              <a:buFontTx/>
              <a:buChar char="-"/>
            </a:pPr>
            <a:r>
              <a:rPr lang="ja-JP" altLang="en-US" sz="2000" dirty="0">
                <a:latin typeface="BIZ UDPゴシック" panose="020B0400000000000000" pitchFamily="50" charset="-128"/>
                <a:ea typeface="BIZ UDPゴシック" panose="020B0400000000000000" pitchFamily="50" charset="-128"/>
              </a:rPr>
              <a:t>相模原物流センター：処理能力</a:t>
            </a:r>
            <a:r>
              <a:rPr lang="en-US" altLang="ja-JP" sz="2000" dirty="0">
                <a:latin typeface="BIZ UDPゴシック" panose="020B0400000000000000" pitchFamily="50" charset="-128"/>
                <a:ea typeface="BIZ UDPゴシック" panose="020B0400000000000000" pitchFamily="50" charset="-128"/>
              </a:rPr>
              <a:t>100%</a:t>
            </a:r>
            <a:r>
              <a:rPr lang="ja-JP" altLang="en-US" sz="2000" dirty="0">
                <a:latin typeface="BIZ UDPゴシック" panose="020B0400000000000000" pitchFamily="50" charset="-128"/>
                <a:ea typeface="BIZ UDPゴシック" panose="020B0400000000000000" pitchFamily="50" charset="-128"/>
              </a:rPr>
              <a:t>回復</a:t>
            </a:r>
          </a:p>
          <a:p>
            <a:pPr>
              <a:lnSpc>
                <a:spcPts val="27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安全確認状況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700"/>
              </a:lnSpc>
              <a:buFontTx/>
              <a:buChar char="-"/>
            </a:pPr>
            <a:r>
              <a:rPr lang="ja-JP" altLang="en-US" sz="2000" dirty="0">
                <a:latin typeface="BIZ UDPゴシック" panose="020B0400000000000000" pitchFamily="50" charset="-128"/>
                <a:ea typeface="BIZ UDPゴシック" panose="020B0400000000000000" pitchFamily="50" charset="-128"/>
              </a:rPr>
              <a:t>全拠点で定期的な安全点検を継続実施</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700"/>
              </a:lnSpc>
              <a:buFontTx/>
              <a:buChar char="-"/>
            </a:pPr>
            <a:r>
              <a:rPr lang="ja-JP" altLang="en-US" sz="2000" dirty="0">
                <a:latin typeface="BIZ UDPゴシック" panose="020B0400000000000000" pitchFamily="50" charset="-128"/>
                <a:ea typeface="BIZ UDPゴシック" panose="020B0400000000000000" pitchFamily="50" charset="-128"/>
              </a:rPr>
              <a:t>復興作業に伴う新たな安全リスクへの対応策を検討中</a:t>
            </a:r>
          </a:p>
          <a:p>
            <a:pPr>
              <a:lnSpc>
                <a:spcPts val="27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従業員支援</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700"/>
              </a:lnSpc>
              <a:buFontTx/>
              <a:buChar char="-"/>
            </a:pPr>
            <a:r>
              <a:rPr lang="ja-JP" altLang="en-US" sz="2000" dirty="0">
                <a:latin typeface="BIZ UDPゴシック" panose="020B0400000000000000" pitchFamily="50" charset="-128"/>
                <a:ea typeface="BIZ UDPゴシック" panose="020B0400000000000000" pitchFamily="50" charset="-128"/>
              </a:rPr>
              <a:t>メンタルヘルスケアの継続実施、長期的支援体制の構築</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700"/>
              </a:lnSpc>
              <a:buFontTx/>
              <a:buChar char="-"/>
            </a:pPr>
            <a:r>
              <a:rPr lang="ja-JP" altLang="en-US" sz="2000" dirty="0">
                <a:latin typeface="BIZ UDPゴシック" panose="020B0400000000000000" pitchFamily="50" charset="-128"/>
                <a:ea typeface="BIZ UDPゴシック" panose="020B0400000000000000" pitchFamily="50" charset="-128"/>
              </a:rPr>
              <a:t>被災従業員向け特別支援措置の利用状況を確認</a:t>
            </a:r>
          </a:p>
          <a:p>
            <a:pPr>
              <a:lnSpc>
                <a:spcPts val="27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地域支援活動</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700"/>
              </a:lnSpc>
              <a:buFontTx/>
              <a:buChar char="-"/>
            </a:pPr>
            <a:r>
              <a:rPr lang="ja-JP" altLang="en-US" sz="2000" dirty="0">
                <a:latin typeface="BIZ UDPゴシック" panose="020B0400000000000000" pitchFamily="50" charset="-128"/>
                <a:ea typeface="BIZ UDPゴシック" panose="020B0400000000000000" pitchFamily="50" charset="-128"/>
              </a:rPr>
              <a:t>被災地域の復興支援活動を継続</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700"/>
              </a:lnSpc>
              <a:buFontTx/>
              <a:buChar char="-"/>
            </a:pPr>
            <a:r>
              <a:rPr lang="ja-JP" altLang="en-US" sz="2000" dirty="0">
                <a:latin typeface="BIZ UDPゴシック" panose="020B0400000000000000" pitchFamily="50" charset="-128"/>
                <a:ea typeface="BIZ UDPゴシック" panose="020B0400000000000000" pitchFamily="50" charset="-128"/>
              </a:rPr>
              <a:t>自治体との連携による地域貢献活動の拡大を検討</a:t>
            </a:r>
            <a:endParaRPr lang="ja-JP" altLang="en-US" sz="1000" dirty="0">
              <a:latin typeface="BIZ UDPゴシック" panose="020B0400000000000000" pitchFamily="50" charset="-128"/>
              <a:ea typeface="BIZ UDPゴシック" panose="020B0400000000000000" pitchFamily="50" charset="-128"/>
            </a:endParaRPr>
          </a:p>
        </p:txBody>
      </p:sp>
      <p:pic>
        <p:nvPicPr>
          <p:cNvPr id="2" name="Picture 2">
            <a:extLst>
              <a:ext uri="{FF2B5EF4-FFF2-40B4-BE49-F238E27FC236}">
                <a16:creationId xmlns:a16="http://schemas.microsoft.com/office/drawing/2014/main" id="{FEF37E91-A11D-2D4D-8D65-BC3F8C65C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620688"/>
            <a:ext cx="2444309" cy="22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54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en-US" altLang="zh-TW" sz="2800" dirty="0">
                <a:latin typeface="BIZ UDPゴシック" panose="020B0400000000000000" pitchFamily="50" charset="-128"/>
                <a:ea typeface="BIZ UDPゴシック" panose="020B0400000000000000" pitchFamily="50" charset="-128"/>
              </a:rPr>
              <a:t>0</a:t>
            </a:r>
            <a:r>
              <a:rPr lang="zh-TW" altLang="en-US" sz="2800" dirty="0">
                <a:latin typeface="BIZ UDPゴシック" panose="020B0400000000000000" pitchFamily="50" charset="-128"/>
                <a:ea typeface="BIZ UDPゴシック" panose="020B0400000000000000" pitchFamily="50" charset="-128"/>
              </a:rPr>
              <a:t>回中央対策本部会議準備（発災直後</a:t>
            </a:r>
            <a:r>
              <a:rPr lang="en-US" altLang="zh-TW" sz="2800" dirty="0">
                <a:latin typeface="BIZ UDPゴシック" panose="020B0400000000000000" pitchFamily="50" charset="-128"/>
                <a:ea typeface="BIZ UDPゴシック" panose="020B0400000000000000" pitchFamily="50" charset="-128"/>
              </a:rPr>
              <a:t>1</a:t>
            </a:r>
            <a:r>
              <a:rPr lang="zh-TW" altLang="en-US" sz="2800" dirty="0">
                <a:latin typeface="BIZ UDPゴシック" panose="020B0400000000000000" pitchFamily="50" charset="-128"/>
                <a:ea typeface="BIZ UDPゴシック" panose="020B0400000000000000" pitchFamily="50" charset="-128"/>
              </a:rPr>
              <a:t>時間以内）</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en-US" altLang="zh-TW" sz="2800" dirty="0">
                <a:latin typeface="BIZ UDPゴシック" panose="020B0400000000000000" pitchFamily="50" charset="-128"/>
                <a:ea typeface="BIZ UDPゴシック" panose="020B0400000000000000" pitchFamily="50" charset="-128"/>
              </a:rPr>
              <a:t>4</a:t>
            </a:r>
            <a:r>
              <a:rPr lang="ja-JP" altLang="en-US" sz="2800" dirty="0">
                <a:latin typeface="BIZ UDPゴシック" panose="020B0400000000000000" pitchFamily="50" charset="-128"/>
                <a:ea typeface="BIZ UDPゴシック" panose="020B0400000000000000" pitchFamily="50" charset="-128"/>
              </a:rPr>
              <a:t>．初期被害状況と安全確認　➡　危機レベル判定</a:t>
            </a:r>
          </a:p>
        </p:txBody>
      </p:sp>
      <p:graphicFrame>
        <p:nvGraphicFramePr>
          <p:cNvPr id="2" name="表 2">
            <a:extLst>
              <a:ext uri="{FF2B5EF4-FFF2-40B4-BE49-F238E27FC236}">
                <a16:creationId xmlns:a16="http://schemas.microsoft.com/office/drawing/2014/main" id="{A5C749A6-E0F8-6A71-0D84-3C1630F5791A}"/>
              </a:ext>
            </a:extLst>
          </p:cNvPr>
          <p:cNvGraphicFramePr>
            <a:graphicFrameLocks noGrp="1"/>
          </p:cNvGraphicFramePr>
          <p:nvPr/>
        </p:nvGraphicFramePr>
        <p:xfrm>
          <a:off x="3791744" y="1834382"/>
          <a:ext cx="4032448" cy="3960439"/>
        </p:xfrm>
        <a:graphic>
          <a:graphicData uri="http://schemas.openxmlformats.org/drawingml/2006/table">
            <a:tbl>
              <a:tblPr firstRow="1" bandRow="1">
                <a:tableStyleId>{5940675A-B579-460E-94D1-54222C63F5DA}</a:tableStyleId>
              </a:tblPr>
              <a:tblGrid>
                <a:gridCol w="576064">
                  <a:extLst>
                    <a:ext uri="{9D8B030D-6E8A-4147-A177-3AD203B41FA5}">
                      <a16:colId xmlns:a16="http://schemas.microsoft.com/office/drawing/2014/main" val="1915310477"/>
                    </a:ext>
                  </a:extLst>
                </a:gridCol>
                <a:gridCol w="576064">
                  <a:extLst>
                    <a:ext uri="{9D8B030D-6E8A-4147-A177-3AD203B41FA5}">
                      <a16:colId xmlns:a16="http://schemas.microsoft.com/office/drawing/2014/main" val="1434511709"/>
                    </a:ext>
                  </a:extLst>
                </a:gridCol>
                <a:gridCol w="576064">
                  <a:extLst>
                    <a:ext uri="{9D8B030D-6E8A-4147-A177-3AD203B41FA5}">
                      <a16:colId xmlns:a16="http://schemas.microsoft.com/office/drawing/2014/main" val="508760778"/>
                    </a:ext>
                  </a:extLst>
                </a:gridCol>
                <a:gridCol w="576064">
                  <a:extLst>
                    <a:ext uri="{9D8B030D-6E8A-4147-A177-3AD203B41FA5}">
                      <a16:colId xmlns:a16="http://schemas.microsoft.com/office/drawing/2014/main" val="4121900988"/>
                    </a:ext>
                  </a:extLst>
                </a:gridCol>
                <a:gridCol w="576064">
                  <a:extLst>
                    <a:ext uri="{9D8B030D-6E8A-4147-A177-3AD203B41FA5}">
                      <a16:colId xmlns:a16="http://schemas.microsoft.com/office/drawing/2014/main" val="1690778444"/>
                    </a:ext>
                  </a:extLst>
                </a:gridCol>
                <a:gridCol w="576064">
                  <a:extLst>
                    <a:ext uri="{9D8B030D-6E8A-4147-A177-3AD203B41FA5}">
                      <a16:colId xmlns:a16="http://schemas.microsoft.com/office/drawing/2014/main" val="1016313117"/>
                    </a:ext>
                  </a:extLst>
                </a:gridCol>
                <a:gridCol w="576064">
                  <a:extLst>
                    <a:ext uri="{9D8B030D-6E8A-4147-A177-3AD203B41FA5}">
                      <a16:colId xmlns:a16="http://schemas.microsoft.com/office/drawing/2014/main" val="1647539473"/>
                    </a:ext>
                  </a:extLst>
                </a:gridCol>
              </a:tblGrid>
              <a:tr h="565777">
                <a:tc rowSpan="6">
                  <a:txBody>
                    <a:bodyPr/>
                    <a:lstStyle/>
                    <a:p>
                      <a:pPr algn="ctr"/>
                      <a:r>
                        <a:rPr kumimoji="1" lang="ja-JP" altLang="en-US" dirty="0">
                          <a:latin typeface="BIZ UDPゴシック" panose="020B0400000000000000" pitchFamily="50" charset="-128"/>
                          <a:ea typeface="BIZ UDPゴシック" panose="020B0400000000000000" pitchFamily="50" charset="-128"/>
                        </a:rPr>
                        <a:t>災害規模評価</a:t>
                      </a:r>
                    </a:p>
                  </a:txBody>
                  <a:tcPr vert="eaVert" anchor="ctr"/>
                </a:tc>
                <a:tc>
                  <a:txBody>
                    <a:bodyPr/>
                    <a:lstStyle/>
                    <a:p>
                      <a:r>
                        <a:rPr kumimoji="1" lang="ja-JP" altLang="en-US" sz="900" dirty="0">
                          <a:solidFill>
                            <a:schemeClr val="bg1"/>
                          </a:solidFill>
                          <a:latin typeface="BIZ UDPゴシック" panose="020B0400000000000000" pitchFamily="50" charset="-128"/>
                          <a:ea typeface="BIZ UDPゴシック" panose="020B0400000000000000" pitchFamily="50" charset="-128"/>
                        </a:rPr>
                        <a:t>災害レベル</a:t>
                      </a:r>
                      <a:r>
                        <a:rPr kumimoji="1" lang="en-US" altLang="ja-JP" sz="900" dirty="0">
                          <a:solidFill>
                            <a:schemeClr val="bg1"/>
                          </a:solidFill>
                          <a:latin typeface="BIZ UDPゴシック" panose="020B0400000000000000" pitchFamily="50" charset="-128"/>
                          <a:ea typeface="BIZ UDPゴシック" panose="020B0400000000000000" pitchFamily="50" charset="-128"/>
                        </a:rPr>
                        <a:t>5</a:t>
                      </a:r>
                    </a:p>
                  </a:txBody>
                  <a:tcPr anchor="ctr">
                    <a:solidFill>
                      <a:schemeClr val="bg2">
                        <a:lumMod val="50000"/>
                      </a:schemeClr>
                    </a:solidFill>
                  </a:tcPr>
                </a:tc>
                <a:tc>
                  <a:txBody>
                    <a:bodyPr/>
                    <a:lstStyle/>
                    <a:p>
                      <a:endParaRPr kumimoji="1" lang="ja-JP" altLang="en-US" sz="900" dirty="0">
                        <a:highlight>
                          <a:srgbClr val="FFFF00"/>
                        </a:highlight>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9966"/>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9966"/>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0000"/>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0000"/>
                    </a:solidFill>
                  </a:tcPr>
                </a:tc>
                <a:extLst>
                  <a:ext uri="{0D108BD9-81ED-4DB2-BD59-A6C34878D82A}">
                    <a16:rowId xmlns:a16="http://schemas.microsoft.com/office/drawing/2014/main" val="527088749"/>
                  </a:ext>
                </a:extLst>
              </a:tr>
              <a:tr h="565777">
                <a:tc vMerge="1">
                  <a:txBody>
                    <a:bodyPr/>
                    <a:lstStyle/>
                    <a:p>
                      <a:endParaRPr kumimoji="1" lang="ja-JP" altLang="en-US" dirty="0"/>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災害レベル</a:t>
                      </a:r>
                      <a:r>
                        <a:rPr kumimoji="1" lang="en-US" altLang="ja-JP" sz="900" dirty="0">
                          <a:latin typeface="BIZ UDPゴシック" panose="020B0400000000000000" pitchFamily="50" charset="-128"/>
                          <a:ea typeface="BIZ UDPゴシック" panose="020B0400000000000000" pitchFamily="50" charset="-128"/>
                        </a:rPr>
                        <a:t>4</a:t>
                      </a:r>
                    </a:p>
                  </a:txBody>
                  <a:tcPr anchor="ctr">
                    <a:solidFill>
                      <a:schemeClr val="bg2">
                        <a:lumMod val="60000"/>
                        <a:lumOff val="40000"/>
                      </a:schemeClr>
                    </a:solidFill>
                  </a:tcPr>
                </a:tc>
                <a:tc>
                  <a:txBody>
                    <a:bodyPr/>
                    <a:lstStyle/>
                    <a:p>
                      <a:endParaRPr kumimoji="1" lang="ja-JP" altLang="en-US" sz="900" dirty="0">
                        <a:highlight>
                          <a:srgbClr val="FFFF00"/>
                        </a:highlight>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9966"/>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9966"/>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9966"/>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0000"/>
                    </a:solidFill>
                  </a:tcPr>
                </a:tc>
                <a:extLst>
                  <a:ext uri="{0D108BD9-81ED-4DB2-BD59-A6C34878D82A}">
                    <a16:rowId xmlns:a16="http://schemas.microsoft.com/office/drawing/2014/main" val="1635934900"/>
                  </a:ext>
                </a:extLst>
              </a:tr>
              <a:tr h="565777">
                <a:tc vMerge="1">
                  <a:txBody>
                    <a:bodyPr/>
                    <a:lstStyle/>
                    <a:p>
                      <a:endParaRPr kumimoji="1" lang="ja-JP" altLang="en-US" dirty="0"/>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災害レベル３</a:t>
                      </a:r>
                    </a:p>
                  </a:txBody>
                  <a:tcPr anchor="ctr">
                    <a:solidFill>
                      <a:schemeClr val="bg2">
                        <a:lumMod val="40000"/>
                        <a:lumOff val="60000"/>
                      </a:schemeClr>
                    </a:solidFill>
                  </a:tcPr>
                </a:tc>
                <a:tc>
                  <a:txBody>
                    <a:bodyPr/>
                    <a:lstStyle/>
                    <a:p>
                      <a:endParaRPr kumimoji="1" lang="ja-JP" altLang="en-US" sz="900" dirty="0">
                        <a:highlight>
                          <a:srgbClr val="FFFF00"/>
                        </a:highlight>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9966"/>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9966"/>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0000"/>
                    </a:solidFill>
                  </a:tcPr>
                </a:tc>
                <a:extLst>
                  <a:ext uri="{0D108BD9-81ED-4DB2-BD59-A6C34878D82A}">
                    <a16:rowId xmlns:a16="http://schemas.microsoft.com/office/drawing/2014/main" val="2804914044"/>
                  </a:ext>
                </a:extLst>
              </a:tr>
              <a:tr h="565777">
                <a:tc vMerge="1">
                  <a:txBody>
                    <a:bodyPr/>
                    <a:lstStyle/>
                    <a:p>
                      <a:endParaRPr kumimoji="1" lang="ja-JP" altLang="en-US" dirty="0"/>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災害レベル２</a:t>
                      </a:r>
                    </a:p>
                  </a:txBody>
                  <a:tcPr anchor="ctr">
                    <a:solidFill>
                      <a:schemeClr val="bg2">
                        <a:lumMod val="20000"/>
                        <a:lumOff val="80000"/>
                      </a:schemeClr>
                    </a:solidFill>
                  </a:tcPr>
                </a:tc>
                <a:tc>
                  <a:txBody>
                    <a:bodyPr/>
                    <a:lstStyle/>
                    <a:p>
                      <a:endParaRPr kumimoji="1" lang="ja-JP" altLang="en-US" sz="900" dirty="0">
                        <a:highlight>
                          <a:srgbClr val="FFFF00"/>
                        </a:highlight>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endParaRPr kumimoji="1" lang="ja-JP" altLang="en-US" sz="900">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9966"/>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9966"/>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0000"/>
                    </a:solidFill>
                  </a:tcPr>
                </a:tc>
                <a:extLst>
                  <a:ext uri="{0D108BD9-81ED-4DB2-BD59-A6C34878D82A}">
                    <a16:rowId xmlns:a16="http://schemas.microsoft.com/office/drawing/2014/main" val="590281813"/>
                  </a:ext>
                </a:extLst>
              </a:tr>
              <a:tr h="565777">
                <a:tc vMerge="1">
                  <a:txBody>
                    <a:bodyPr/>
                    <a:lstStyle/>
                    <a:p>
                      <a:endParaRPr kumimoji="1" lang="ja-JP" altLang="en-US" dirty="0"/>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災害レベル１</a:t>
                      </a:r>
                    </a:p>
                  </a:txBody>
                  <a:tcPr anchor="ctr">
                    <a:solidFill>
                      <a:srgbClr val="92D050"/>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9966"/>
                    </a:solidFill>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solidFill>
                      <a:srgbClr val="FF0000"/>
                    </a:solidFill>
                  </a:tcPr>
                </a:tc>
                <a:extLst>
                  <a:ext uri="{0D108BD9-81ED-4DB2-BD59-A6C34878D82A}">
                    <a16:rowId xmlns:a16="http://schemas.microsoft.com/office/drawing/2014/main" val="1204321057"/>
                  </a:ext>
                </a:extLst>
              </a:tr>
              <a:tr h="565777">
                <a:tc vMerge="1">
                  <a:txBody>
                    <a:bodyPr/>
                    <a:lstStyle/>
                    <a:p>
                      <a:endParaRPr kumimoji="1" lang="ja-JP" altLang="en-US" dirty="0"/>
                    </a:p>
                  </a:txBody>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900" dirty="0">
                          <a:latin typeface="BIZ UDPゴシック" panose="020B0400000000000000" pitchFamily="50" charset="-128"/>
                          <a:ea typeface="BIZ UDPゴシック" panose="020B0400000000000000" pitchFamily="50" charset="-128"/>
                        </a:rPr>
                        <a:t>被害レベル１</a:t>
                      </a:r>
                    </a:p>
                  </a:txBody>
                  <a:tcPr anchor="ctr">
                    <a:solidFill>
                      <a:srgbClr val="92D050"/>
                    </a:solidFill>
                  </a:tcPr>
                </a:tc>
                <a:tc>
                  <a:txBody>
                    <a:bodyPr/>
                    <a:lstStyle/>
                    <a:p>
                      <a:r>
                        <a:rPr kumimoji="1" lang="ja-JP" altLang="en-US" sz="900" dirty="0">
                          <a:latin typeface="BIZ UDPゴシック" panose="020B0400000000000000" pitchFamily="50" charset="-128"/>
                          <a:ea typeface="BIZ UDPゴシック" panose="020B0400000000000000" pitchFamily="50" charset="-128"/>
                        </a:rPr>
                        <a:t>被害レベル２</a:t>
                      </a:r>
                    </a:p>
                  </a:txBody>
                  <a:tcPr anchor="ctr">
                    <a:solidFill>
                      <a:schemeClr val="bg2">
                        <a:lumMod val="20000"/>
                        <a:lumOff val="80000"/>
                      </a:schemeClr>
                    </a:solidFill>
                  </a:tcPr>
                </a:tc>
                <a:tc>
                  <a:txBody>
                    <a:bodyPr/>
                    <a:lstStyle/>
                    <a:p>
                      <a:r>
                        <a:rPr kumimoji="1" lang="ja-JP" altLang="en-US" sz="900" dirty="0">
                          <a:latin typeface="BIZ UDPゴシック" panose="020B0400000000000000" pitchFamily="50" charset="-128"/>
                          <a:ea typeface="BIZ UDPゴシック" panose="020B0400000000000000" pitchFamily="50" charset="-128"/>
                        </a:rPr>
                        <a:t>被害レベル３</a:t>
                      </a:r>
                    </a:p>
                  </a:txBody>
                  <a:tcPr anchor="ctr">
                    <a:solidFill>
                      <a:schemeClr val="bg2">
                        <a:lumMod val="40000"/>
                        <a:lumOff val="60000"/>
                      </a:schemeClr>
                    </a:solidFill>
                  </a:tcPr>
                </a:tc>
                <a:tc>
                  <a:txBody>
                    <a:bodyPr/>
                    <a:lstStyle/>
                    <a:p>
                      <a:r>
                        <a:rPr kumimoji="1" lang="ja-JP" altLang="en-US" sz="900" dirty="0">
                          <a:latin typeface="BIZ UDPゴシック" panose="020B0400000000000000" pitchFamily="50" charset="-128"/>
                          <a:ea typeface="BIZ UDPゴシック" panose="020B0400000000000000" pitchFamily="50" charset="-128"/>
                        </a:rPr>
                        <a:t>被害レベル４</a:t>
                      </a:r>
                    </a:p>
                  </a:txBody>
                  <a:tcPr anchor="ctr">
                    <a:solidFill>
                      <a:schemeClr val="bg2">
                        <a:lumMod val="60000"/>
                        <a:lumOff val="40000"/>
                      </a:schemeClr>
                    </a:solidFill>
                  </a:tcPr>
                </a:tc>
                <a:tc>
                  <a:txBody>
                    <a:bodyPr/>
                    <a:lstStyle/>
                    <a:p>
                      <a:r>
                        <a:rPr kumimoji="1" lang="ja-JP" altLang="en-US" sz="900" dirty="0">
                          <a:solidFill>
                            <a:schemeClr val="bg1"/>
                          </a:solidFill>
                          <a:latin typeface="BIZ UDPゴシック" panose="020B0400000000000000" pitchFamily="50" charset="-128"/>
                          <a:ea typeface="BIZ UDPゴシック" panose="020B0400000000000000" pitchFamily="50" charset="-128"/>
                        </a:rPr>
                        <a:t>被害レベル５</a:t>
                      </a:r>
                    </a:p>
                  </a:txBody>
                  <a:tcPr anchor="ctr">
                    <a:solidFill>
                      <a:schemeClr val="bg2">
                        <a:lumMod val="50000"/>
                      </a:schemeClr>
                    </a:solidFill>
                  </a:tcPr>
                </a:tc>
                <a:extLst>
                  <a:ext uri="{0D108BD9-81ED-4DB2-BD59-A6C34878D82A}">
                    <a16:rowId xmlns:a16="http://schemas.microsoft.com/office/drawing/2014/main" val="1738609203"/>
                  </a:ext>
                </a:extLst>
              </a:tr>
              <a:tr h="565777">
                <a:tc>
                  <a:txBody>
                    <a:bodyPr/>
                    <a:lstStyle/>
                    <a:p>
                      <a:endParaRPr kumimoji="1" lang="ja-JP" altLang="en-US">
                        <a:latin typeface="BIZ UDPゴシック" panose="020B0400000000000000" pitchFamily="50" charset="-128"/>
                        <a:ea typeface="BIZ UDPゴシック" panose="020B0400000000000000" pitchFamily="50" charset="-128"/>
                      </a:endParaRPr>
                    </a:p>
                  </a:txBody>
                  <a:tcPr/>
                </a:tc>
                <a:tc gridSpan="6">
                  <a:txBody>
                    <a:bodyPr/>
                    <a:lstStyle/>
                    <a:p>
                      <a:pPr algn="ctr"/>
                      <a:r>
                        <a:rPr kumimoji="1" lang="ja-JP" altLang="en-US" dirty="0">
                          <a:latin typeface="BIZ UDPゴシック" panose="020B0400000000000000" pitchFamily="50" charset="-128"/>
                          <a:ea typeface="BIZ UDPゴシック" panose="020B0400000000000000" pitchFamily="50" charset="-128"/>
                        </a:rPr>
                        <a:t>被害状況評価</a:t>
                      </a:r>
                    </a:p>
                  </a:txBody>
                  <a:tcPr anchor="ct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140208744"/>
                  </a:ext>
                </a:extLst>
              </a:tr>
            </a:tbl>
          </a:graphicData>
        </a:graphic>
      </p:graphicFrame>
      <p:graphicFrame>
        <p:nvGraphicFramePr>
          <p:cNvPr id="3" name="表 3">
            <a:extLst>
              <a:ext uri="{FF2B5EF4-FFF2-40B4-BE49-F238E27FC236}">
                <a16:creationId xmlns:a16="http://schemas.microsoft.com/office/drawing/2014/main" id="{AD880540-80D7-44E5-C6FE-179915291285}"/>
              </a:ext>
            </a:extLst>
          </p:cNvPr>
          <p:cNvGraphicFramePr>
            <a:graphicFrameLocks noGrp="1"/>
          </p:cNvGraphicFramePr>
          <p:nvPr>
            <p:extLst>
              <p:ext uri="{D42A27DB-BD31-4B8C-83A1-F6EECF244321}">
                <p14:modId xmlns:p14="http://schemas.microsoft.com/office/powerpoint/2010/main" val="3904185403"/>
              </p:ext>
            </p:extLst>
          </p:nvPr>
        </p:nvGraphicFramePr>
        <p:xfrm>
          <a:off x="191344" y="1628800"/>
          <a:ext cx="3160168" cy="2225040"/>
        </p:xfrm>
        <a:graphic>
          <a:graphicData uri="http://schemas.openxmlformats.org/drawingml/2006/table">
            <a:tbl>
              <a:tblPr firstRow="1" bandRow="1">
                <a:tableStyleId>{5940675A-B579-460E-94D1-54222C63F5DA}</a:tableStyleId>
              </a:tblPr>
              <a:tblGrid>
                <a:gridCol w="1580084">
                  <a:extLst>
                    <a:ext uri="{9D8B030D-6E8A-4147-A177-3AD203B41FA5}">
                      <a16:colId xmlns:a16="http://schemas.microsoft.com/office/drawing/2014/main" val="2301289263"/>
                    </a:ext>
                  </a:extLst>
                </a:gridCol>
                <a:gridCol w="1580084">
                  <a:extLst>
                    <a:ext uri="{9D8B030D-6E8A-4147-A177-3AD203B41FA5}">
                      <a16:colId xmlns:a16="http://schemas.microsoft.com/office/drawing/2014/main" val="2360642452"/>
                    </a:ext>
                  </a:extLst>
                </a:gridCol>
              </a:tblGrid>
              <a:tr h="370840">
                <a:tc>
                  <a:txBody>
                    <a:bodyPr/>
                    <a:lstStyle/>
                    <a:p>
                      <a:pPr algn="ctr"/>
                      <a:r>
                        <a:rPr kumimoji="1" lang="ja-JP" altLang="en-US" dirty="0">
                          <a:latin typeface="BIZ UDPゴシック" panose="020B0400000000000000" pitchFamily="50" charset="-128"/>
                          <a:ea typeface="BIZ UDPゴシック" panose="020B0400000000000000" pitchFamily="50" charset="-128"/>
                        </a:rPr>
                        <a:t>災害レベル</a:t>
                      </a:r>
                    </a:p>
                  </a:txBody>
                  <a:tcPr/>
                </a:tc>
                <a:tc>
                  <a:txBody>
                    <a:bodyPr/>
                    <a:lstStyle/>
                    <a:p>
                      <a:pPr algn="ctr"/>
                      <a:r>
                        <a:rPr kumimoji="1" lang="ja-JP" altLang="en-US" b="1" dirty="0">
                          <a:solidFill>
                            <a:schemeClr val="accent5"/>
                          </a:solidFill>
                          <a:latin typeface="BIZ UDPゴシック" panose="020B0400000000000000" pitchFamily="50" charset="-128"/>
                          <a:ea typeface="BIZ UDPゴシック" panose="020B0400000000000000" pitchFamily="50" charset="-128"/>
                        </a:rPr>
                        <a:t>拠点</a:t>
                      </a:r>
                      <a:r>
                        <a:rPr kumimoji="1" lang="ja-JP" altLang="en-US" dirty="0">
                          <a:latin typeface="BIZ UDPゴシック" panose="020B0400000000000000" pitchFamily="50" charset="-128"/>
                          <a:ea typeface="BIZ UDPゴシック" panose="020B0400000000000000" pitchFamily="50" charset="-128"/>
                        </a:rPr>
                        <a:t>最大震度</a:t>
                      </a:r>
                    </a:p>
                  </a:txBody>
                  <a:tcPr/>
                </a:tc>
                <a:extLst>
                  <a:ext uri="{0D108BD9-81ED-4DB2-BD59-A6C34878D82A}">
                    <a16:rowId xmlns:a16="http://schemas.microsoft.com/office/drawing/2014/main" val="1826660318"/>
                  </a:ext>
                </a:extLst>
              </a:tr>
              <a:tr h="370840">
                <a:tc>
                  <a: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災害レベル５</a:t>
                      </a:r>
                    </a:p>
                  </a:txBody>
                  <a:tcPr>
                    <a:solidFill>
                      <a:schemeClr val="bg2">
                        <a:lumMod val="50000"/>
                      </a:schemeClr>
                    </a:solidFill>
                  </a:tcPr>
                </a:tc>
                <a:tc>
                  <a: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震度７</a:t>
                      </a:r>
                    </a:p>
                  </a:txBody>
                  <a:tcPr>
                    <a:solidFill>
                      <a:srgbClr val="FF0000"/>
                    </a:solidFill>
                  </a:tcPr>
                </a:tc>
                <a:extLst>
                  <a:ext uri="{0D108BD9-81ED-4DB2-BD59-A6C34878D82A}">
                    <a16:rowId xmlns:a16="http://schemas.microsoft.com/office/drawing/2014/main" val="939767099"/>
                  </a:ext>
                </a:extLst>
              </a:tr>
              <a:tr h="370840">
                <a:tc>
                  <a:txBody>
                    <a:bodyPr/>
                    <a:lstStyle/>
                    <a:p>
                      <a:r>
                        <a:rPr kumimoji="1" lang="ja-JP" altLang="en-US" dirty="0">
                          <a:latin typeface="BIZ UDPゴシック" panose="020B0400000000000000" pitchFamily="50" charset="-128"/>
                          <a:ea typeface="BIZ UDPゴシック" panose="020B0400000000000000" pitchFamily="50" charset="-128"/>
                        </a:rPr>
                        <a:t>災害レベル４</a:t>
                      </a:r>
                    </a:p>
                  </a:txBody>
                  <a:tcPr>
                    <a:solidFill>
                      <a:schemeClr val="bg2">
                        <a:lumMod val="60000"/>
                        <a:lumOff val="40000"/>
                      </a:schemeClr>
                    </a:solidFill>
                  </a:tcPr>
                </a:tc>
                <a:tc>
                  <a:txBody>
                    <a:bodyPr/>
                    <a:lstStyle/>
                    <a:p>
                      <a:r>
                        <a:rPr kumimoji="1" lang="ja-JP" altLang="en-US" dirty="0">
                          <a:latin typeface="BIZ UDPゴシック" panose="020B0400000000000000" pitchFamily="50" charset="-128"/>
                          <a:ea typeface="BIZ UDPゴシック" panose="020B0400000000000000" pitchFamily="50" charset="-128"/>
                        </a:rPr>
                        <a:t>震度６強</a:t>
                      </a:r>
                    </a:p>
                  </a:txBody>
                  <a:tcPr>
                    <a:solidFill>
                      <a:srgbClr val="FF9966"/>
                    </a:solidFill>
                  </a:tcPr>
                </a:tc>
                <a:extLst>
                  <a:ext uri="{0D108BD9-81ED-4DB2-BD59-A6C34878D82A}">
                    <a16:rowId xmlns:a16="http://schemas.microsoft.com/office/drawing/2014/main" val="120405076"/>
                  </a:ext>
                </a:extLst>
              </a:tr>
              <a:tr h="370840">
                <a:tc>
                  <a:txBody>
                    <a:bodyPr/>
                    <a:lstStyle/>
                    <a:p>
                      <a:r>
                        <a:rPr kumimoji="1" lang="ja-JP" altLang="en-US" dirty="0">
                          <a:latin typeface="BIZ UDPゴシック" panose="020B0400000000000000" pitchFamily="50" charset="-128"/>
                          <a:ea typeface="BIZ UDPゴシック" panose="020B0400000000000000" pitchFamily="50" charset="-128"/>
                        </a:rPr>
                        <a:t>災害レベル３</a:t>
                      </a:r>
                    </a:p>
                  </a:txBody>
                  <a:tcPr>
                    <a:solidFill>
                      <a:schemeClr val="bg2">
                        <a:lumMod val="40000"/>
                        <a:lumOff val="60000"/>
                      </a:schemeClr>
                    </a:solidFill>
                  </a:tcPr>
                </a:tc>
                <a:tc>
                  <a:txBody>
                    <a:bodyPr/>
                    <a:lstStyle/>
                    <a:p>
                      <a:r>
                        <a:rPr kumimoji="1" lang="ja-JP" altLang="en-US" dirty="0">
                          <a:latin typeface="BIZ UDPゴシック" panose="020B0400000000000000" pitchFamily="50" charset="-128"/>
                          <a:ea typeface="BIZ UDPゴシック" panose="020B0400000000000000" pitchFamily="50" charset="-128"/>
                        </a:rPr>
                        <a:t>震度６弱</a:t>
                      </a:r>
                    </a:p>
                  </a:txBody>
                  <a:tcPr>
                    <a:solidFill>
                      <a:srgbClr val="FFFF00"/>
                    </a:solidFill>
                  </a:tcPr>
                </a:tc>
                <a:extLst>
                  <a:ext uri="{0D108BD9-81ED-4DB2-BD59-A6C34878D82A}">
                    <a16:rowId xmlns:a16="http://schemas.microsoft.com/office/drawing/2014/main" val="2074220677"/>
                  </a:ext>
                </a:extLst>
              </a:tr>
              <a:tr h="370840">
                <a:tc>
                  <a:txBody>
                    <a:bodyPr/>
                    <a:lstStyle/>
                    <a:p>
                      <a:r>
                        <a:rPr kumimoji="1" lang="ja-JP" altLang="en-US" dirty="0">
                          <a:latin typeface="BIZ UDPゴシック" panose="020B0400000000000000" pitchFamily="50" charset="-128"/>
                          <a:ea typeface="BIZ UDPゴシック" panose="020B0400000000000000" pitchFamily="50" charset="-128"/>
                        </a:rPr>
                        <a:t>災害レベル２</a:t>
                      </a:r>
                    </a:p>
                  </a:txBody>
                  <a:tcPr>
                    <a:solidFill>
                      <a:schemeClr val="bg2">
                        <a:lumMod val="20000"/>
                        <a:lumOff val="80000"/>
                      </a:schemeClr>
                    </a:solidFill>
                  </a:tcPr>
                </a:tc>
                <a:tc>
                  <a:txBody>
                    <a:bodyPr/>
                    <a:lstStyle/>
                    <a:p>
                      <a:r>
                        <a:rPr kumimoji="1" lang="ja-JP" altLang="en-US" dirty="0">
                          <a:latin typeface="BIZ UDPゴシック" panose="020B0400000000000000" pitchFamily="50" charset="-128"/>
                          <a:ea typeface="BIZ UDPゴシック" panose="020B0400000000000000" pitchFamily="50" charset="-128"/>
                        </a:rPr>
                        <a:t>震度５強</a:t>
                      </a:r>
                    </a:p>
                  </a:txBody>
                  <a:tcPr>
                    <a:solidFill>
                      <a:srgbClr val="92D050"/>
                    </a:solidFill>
                  </a:tcPr>
                </a:tc>
                <a:extLst>
                  <a:ext uri="{0D108BD9-81ED-4DB2-BD59-A6C34878D82A}">
                    <a16:rowId xmlns:a16="http://schemas.microsoft.com/office/drawing/2014/main" val="3695040052"/>
                  </a:ext>
                </a:extLst>
              </a:tr>
              <a:tr h="370840">
                <a:tc>
                  <a:txBody>
                    <a:bodyPr/>
                    <a:lstStyle/>
                    <a:p>
                      <a:r>
                        <a:rPr kumimoji="1" lang="ja-JP" altLang="en-US" dirty="0">
                          <a:latin typeface="BIZ UDPゴシック" panose="020B0400000000000000" pitchFamily="50" charset="-128"/>
                          <a:ea typeface="BIZ UDPゴシック" panose="020B0400000000000000" pitchFamily="50" charset="-128"/>
                        </a:rPr>
                        <a:t>災害レベル１</a:t>
                      </a:r>
                    </a:p>
                  </a:txBody>
                  <a:tcPr>
                    <a:solidFill>
                      <a:srgbClr val="92D050"/>
                    </a:solidFill>
                  </a:tcPr>
                </a:tc>
                <a:tc>
                  <a:txBody>
                    <a:bodyPr/>
                    <a:lstStyle/>
                    <a:p>
                      <a:r>
                        <a:rPr kumimoji="1" lang="ja-JP" altLang="en-US" dirty="0">
                          <a:latin typeface="BIZ UDPゴシック" panose="020B0400000000000000" pitchFamily="50" charset="-128"/>
                          <a:ea typeface="BIZ UDPゴシック" panose="020B0400000000000000" pitchFamily="50" charset="-128"/>
                        </a:rPr>
                        <a:t>震度５以下</a:t>
                      </a:r>
                    </a:p>
                  </a:txBody>
                  <a:tcPr>
                    <a:solidFill>
                      <a:schemeClr val="bg1"/>
                    </a:solidFill>
                  </a:tcPr>
                </a:tc>
                <a:extLst>
                  <a:ext uri="{0D108BD9-81ED-4DB2-BD59-A6C34878D82A}">
                    <a16:rowId xmlns:a16="http://schemas.microsoft.com/office/drawing/2014/main" val="1394002436"/>
                  </a:ext>
                </a:extLst>
              </a:tr>
            </a:tbl>
          </a:graphicData>
        </a:graphic>
      </p:graphicFrame>
      <p:pic>
        <p:nvPicPr>
          <p:cNvPr id="4" name="図 3">
            <a:extLst>
              <a:ext uri="{FF2B5EF4-FFF2-40B4-BE49-F238E27FC236}">
                <a16:creationId xmlns:a16="http://schemas.microsoft.com/office/drawing/2014/main" id="{00000000-0008-0000-0500-000003000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614" y="1196752"/>
            <a:ext cx="4018430" cy="5019675"/>
          </a:xfrm>
          <a:prstGeom prst="rect">
            <a:avLst/>
          </a:prstGeom>
          <a:noFill/>
          <a:extLst>
            <a:ext uri="{909E8E84-426E-40DD-AFC4-6F175D3DCCD1}">
              <a14:hiddenFill xmlns:a14="http://schemas.microsoft.com/office/drawing/2010/main">
                <a:solidFill>
                  <a:srgbClr val="FFFFFF"/>
                </a:solidFill>
              </a14:hiddenFill>
            </a:ext>
          </a:extLst>
        </p:spPr>
      </p:pic>
      <p:sp>
        <p:nvSpPr>
          <p:cNvPr id="6" name="矢印: 右 5">
            <a:extLst>
              <a:ext uri="{FF2B5EF4-FFF2-40B4-BE49-F238E27FC236}">
                <a16:creationId xmlns:a16="http://schemas.microsoft.com/office/drawing/2014/main" id="{9711F3E7-8340-147C-5D86-B87C01C4BDCF}"/>
              </a:ext>
            </a:extLst>
          </p:cNvPr>
          <p:cNvSpPr/>
          <p:nvPr/>
        </p:nvSpPr>
        <p:spPr>
          <a:xfrm>
            <a:off x="3351511" y="2359339"/>
            <a:ext cx="440233" cy="43204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grpSp>
        <p:nvGrpSpPr>
          <p:cNvPr id="11" name="グループ化 10">
            <a:extLst>
              <a:ext uri="{FF2B5EF4-FFF2-40B4-BE49-F238E27FC236}">
                <a16:creationId xmlns:a16="http://schemas.microsoft.com/office/drawing/2014/main" id="{292C8DFF-C5C3-871D-854D-BF6F06E310AD}"/>
              </a:ext>
            </a:extLst>
          </p:cNvPr>
          <p:cNvGrpSpPr/>
          <p:nvPr/>
        </p:nvGrpSpPr>
        <p:grpSpPr>
          <a:xfrm>
            <a:off x="7392143" y="5298341"/>
            <a:ext cx="2746683" cy="972978"/>
            <a:chOff x="5879976" y="5298341"/>
            <a:chExt cx="4258853" cy="972978"/>
          </a:xfrm>
        </p:grpSpPr>
        <p:sp>
          <p:nvSpPr>
            <p:cNvPr id="8" name="矢印: 右 7">
              <a:extLst>
                <a:ext uri="{FF2B5EF4-FFF2-40B4-BE49-F238E27FC236}">
                  <a16:creationId xmlns:a16="http://schemas.microsoft.com/office/drawing/2014/main" id="{2887FD0D-48EB-6F51-D6D5-E875316EA506}"/>
                </a:ext>
              </a:extLst>
            </p:cNvPr>
            <p:cNvSpPr/>
            <p:nvPr/>
          </p:nvSpPr>
          <p:spPr>
            <a:xfrm rot="16200000">
              <a:off x="5609511" y="5568806"/>
              <a:ext cx="972978" cy="43204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cxnSp>
          <p:nvCxnSpPr>
            <p:cNvPr id="10" name="コネクタ: カギ線 9">
              <a:extLst>
                <a:ext uri="{FF2B5EF4-FFF2-40B4-BE49-F238E27FC236}">
                  <a16:creationId xmlns:a16="http://schemas.microsoft.com/office/drawing/2014/main" id="{8567C505-7813-9F40-0A77-CD75976485A7}"/>
                </a:ext>
              </a:extLst>
            </p:cNvPr>
            <p:cNvCxnSpPr>
              <a:cxnSpLocks/>
            </p:cNvCxnSpPr>
            <p:nvPr/>
          </p:nvCxnSpPr>
          <p:spPr>
            <a:xfrm rot="5400000" flipH="1" flipV="1">
              <a:off x="8089967" y="4185697"/>
              <a:ext cx="54893" cy="4042830"/>
            </a:xfrm>
            <a:prstGeom prst="bentConnector3">
              <a:avLst>
                <a:gd name="adj1" fmla="val -408990"/>
              </a:avLst>
            </a:prstGeom>
            <a:ln w="136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正方形/長方形 11">
            <a:extLst>
              <a:ext uri="{FF2B5EF4-FFF2-40B4-BE49-F238E27FC236}">
                <a16:creationId xmlns:a16="http://schemas.microsoft.com/office/drawing/2014/main" id="{72EA82FB-CA3E-955E-DF54-AD15C8CDCB92}"/>
              </a:ext>
            </a:extLst>
          </p:cNvPr>
          <p:cNvSpPr/>
          <p:nvPr/>
        </p:nvSpPr>
        <p:spPr>
          <a:xfrm>
            <a:off x="70386" y="2309271"/>
            <a:ext cx="3415936" cy="493139"/>
          </a:xfrm>
          <a:prstGeom prst="rect">
            <a:avLst/>
          </a:prstGeom>
          <a:noFill/>
          <a:ln w="635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13" name="正方形/長方形 12">
            <a:extLst>
              <a:ext uri="{FF2B5EF4-FFF2-40B4-BE49-F238E27FC236}">
                <a16:creationId xmlns:a16="http://schemas.microsoft.com/office/drawing/2014/main" id="{63AFD680-B91D-1AB7-6F2E-4E53C6581FB9}"/>
              </a:ext>
            </a:extLst>
          </p:cNvPr>
          <p:cNvSpPr/>
          <p:nvPr/>
        </p:nvSpPr>
        <p:spPr>
          <a:xfrm>
            <a:off x="4388030" y="2420888"/>
            <a:ext cx="3415936" cy="576062"/>
          </a:xfrm>
          <a:prstGeom prst="rect">
            <a:avLst/>
          </a:prstGeom>
          <a:noFill/>
          <a:ln w="635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grpSp>
        <p:nvGrpSpPr>
          <p:cNvPr id="54" name="グループ化 53">
            <a:extLst>
              <a:ext uri="{FF2B5EF4-FFF2-40B4-BE49-F238E27FC236}">
                <a16:creationId xmlns:a16="http://schemas.microsoft.com/office/drawing/2014/main" id="{5900B5F2-EBF3-90E7-BE75-857A64DB77BF}"/>
              </a:ext>
            </a:extLst>
          </p:cNvPr>
          <p:cNvGrpSpPr/>
          <p:nvPr/>
        </p:nvGrpSpPr>
        <p:grpSpPr>
          <a:xfrm>
            <a:off x="9120336" y="1628801"/>
            <a:ext cx="583854" cy="3960439"/>
            <a:chOff x="9120336" y="1628801"/>
            <a:chExt cx="583854" cy="3960439"/>
          </a:xfrm>
        </p:grpSpPr>
        <p:grpSp>
          <p:nvGrpSpPr>
            <p:cNvPr id="18" name="グループ化 17">
              <a:extLst>
                <a:ext uri="{FF2B5EF4-FFF2-40B4-BE49-F238E27FC236}">
                  <a16:creationId xmlns:a16="http://schemas.microsoft.com/office/drawing/2014/main" id="{6B019A96-53B6-7409-A2AF-13C419596482}"/>
                </a:ext>
              </a:extLst>
            </p:cNvPr>
            <p:cNvGrpSpPr/>
            <p:nvPr/>
          </p:nvGrpSpPr>
          <p:grpSpPr>
            <a:xfrm>
              <a:off x="9120336" y="1628801"/>
              <a:ext cx="583854" cy="2232247"/>
              <a:chOff x="9120336" y="1628801"/>
              <a:chExt cx="583854" cy="2232247"/>
            </a:xfrm>
          </p:grpSpPr>
          <p:sp>
            <p:nvSpPr>
              <p:cNvPr id="14" name="正方形/長方形 13">
                <a:extLst>
                  <a:ext uri="{FF2B5EF4-FFF2-40B4-BE49-F238E27FC236}">
                    <a16:creationId xmlns:a16="http://schemas.microsoft.com/office/drawing/2014/main" id="{81510743-7AC3-05D1-DA1B-3B8EDE8072C4}"/>
                  </a:ext>
                </a:extLst>
              </p:cNvPr>
              <p:cNvSpPr/>
              <p:nvPr/>
            </p:nvSpPr>
            <p:spPr>
              <a:xfrm>
                <a:off x="9120336" y="1628801"/>
                <a:ext cx="576064" cy="57606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15" name="正方形/長方形 14">
                <a:extLst>
                  <a:ext uri="{FF2B5EF4-FFF2-40B4-BE49-F238E27FC236}">
                    <a16:creationId xmlns:a16="http://schemas.microsoft.com/office/drawing/2014/main" id="{38C048DC-8097-5E6B-8059-C77775B90E77}"/>
                  </a:ext>
                </a:extLst>
              </p:cNvPr>
              <p:cNvSpPr/>
              <p:nvPr/>
            </p:nvSpPr>
            <p:spPr>
              <a:xfrm>
                <a:off x="9128126" y="2780930"/>
                <a:ext cx="576064" cy="1080118"/>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grpSp>
        <p:sp>
          <p:nvSpPr>
            <p:cNvPr id="16" name="正方形/長方形 15">
              <a:extLst>
                <a:ext uri="{FF2B5EF4-FFF2-40B4-BE49-F238E27FC236}">
                  <a16:creationId xmlns:a16="http://schemas.microsoft.com/office/drawing/2014/main" id="{12811658-B416-34F5-AC20-7B09930F67CE}"/>
                </a:ext>
              </a:extLst>
            </p:cNvPr>
            <p:cNvSpPr/>
            <p:nvPr/>
          </p:nvSpPr>
          <p:spPr>
            <a:xfrm>
              <a:off x="9128126" y="5028875"/>
              <a:ext cx="576064" cy="560365"/>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grpSp>
      <p:grpSp>
        <p:nvGrpSpPr>
          <p:cNvPr id="21" name="グループ化 20">
            <a:extLst>
              <a:ext uri="{FF2B5EF4-FFF2-40B4-BE49-F238E27FC236}">
                <a16:creationId xmlns:a16="http://schemas.microsoft.com/office/drawing/2014/main" id="{BD2E327A-6677-D723-68A9-CA9DEE7984A7}"/>
              </a:ext>
            </a:extLst>
          </p:cNvPr>
          <p:cNvGrpSpPr/>
          <p:nvPr/>
        </p:nvGrpSpPr>
        <p:grpSpPr>
          <a:xfrm>
            <a:off x="9704190" y="1622410"/>
            <a:ext cx="496266" cy="2849730"/>
            <a:chOff x="9704190" y="1622410"/>
            <a:chExt cx="496266" cy="2849730"/>
          </a:xfrm>
        </p:grpSpPr>
        <p:sp>
          <p:nvSpPr>
            <p:cNvPr id="17" name="正方形/長方形 16">
              <a:extLst>
                <a:ext uri="{FF2B5EF4-FFF2-40B4-BE49-F238E27FC236}">
                  <a16:creationId xmlns:a16="http://schemas.microsoft.com/office/drawing/2014/main" id="{FAE9B63A-0DB9-09BA-6274-27569BEA8FBC}"/>
                </a:ext>
              </a:extLst>
            </p:cNvPr>
            <p:cNvSpPr/>
            <p:nvPr/>
          </p:nvSpPr>
          <p:spPr>
            <a:xfrm>
              <a:off x="9713790" y="1622410"/>
              <a:ext cx="486666" cy="173458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19" name="正方形/長方形 18">
              <a:extLst>
                <a:ext uri="{FF2B5EF4-FFF2-40B4-BE49-F238E27FC236}">
                  <a16:creationId xmlns:a16="http://schemas.microsoft.com/office/drawing/2014/main" id="{AAED9419-48E3-3922-3EBB-5E943133F230}"/>
                </a:ext>
              </a:extLst>
            </p:cNvPr>
            <p:cNvSpPr/>
            <p:nvPr/>
          </p:nvSpPr>
          <p:spPr>
            <a:xfrm>
              <a:off x="9704190" y="3911775"/>
              <a:ext cx="486666" cy="560365"/>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grpSp>
      <p:grpSp>
        <p:nvGrpSpPr>
          <p:cNvPr id="25" name="グループ化 24">
            <a:extLst>
              <a:ext uri="{FF2B5EF4-FFF2-40B4-BE49-F238E27FC236}">
                <a16:creationId xmlns:a16="http://schemas.microsoft.com/office/drawing/2014/main" id="{5B7FD0A7-ADBC-3893-1531-7F3E4B141908}"/>
              </a:ext>
            </a:extLst>
          </p:cNvPr>
          <p:cNvGrpSpPr/>
          <p:nvPr/>
        </p:nvGrpSpPr>
        <p:grpSpPr>
          <a:xfrm>
            <a:off x="10190856" y="1614535"/>
            <a:ext cx="511846" cy="3422162"/>
            <a:chOff x="10190856" y="1614535"/>
            <a:chExt cx="511846" cy="3422162"/>
          </a:xfrm>
        </p:grpSpPr>
        <p:sp>
          <p:nvSpPr>
            <p:cNvPr id="20" name="正方形/長方形 19">
              <a:extLst>
                <a:ext uri="{FF2B5EF4-FFF2-40B4-BE49-F238E27FC236}">
                  <a16:creationId xmlns:a16="http://schemas.microsoft.com/office/drawing/2014/main" id="{96CFA585-DE97-9603-2CD1-C056C3642190}"/>
                </a:ext>
              </a:extLst>
            </p:cNvPr>
            <p:cNvSpPr/>
            <p:nvPr/>
          </p:nvSpPr>
          <p:spPr>
            <a:xfrm>
              <a:off x="10200456" y="1614535"/>
              <a:ext cx="486666" cy="1166395"/>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23" name="正方形/長方形 22">
              <a:extLst>
                <a:ext uri="{FF2B5EF4-FFF2-40B4-BE49-F238E27FC236}">
                  <a16:creationId xmlns:a16="http://schemas.microsoft.com/office/drawing/2014/main" id="{0C9C69F6-4094-6084-B2F8-7BDABC1B0B57}"/>
                </a:ext>
              </a:extLst>
            </p:cNvPr>
            <p:cNvSpPr/>
            <p:nvPr/>
          </p:nvSpPr>
          <p:spPr>
            <a:xfrm>
              <a:off x="10190856" y="3334291"/>
              <a:ext cx="486666" cy="560365"/>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24" name="正方形/長方形 23">
              <a:extLst>
                <a:ext uri="{FF2B5EF4-FFF2-40B4-BE49-F238E27FC236}">
                  <a16:creationId xmlns:a16="http://schemas.microsoft.com/office/drawing/2014/main" id="{35444FB4-DBEB-C8A0-ECC6-D3DFBAAA898D}"/>
                </a:ext>
              </a:extLst>
            </p:cNvPr>
            <p:cNvSpPr/>
            <p:nvPr/>
          </p:nvSpPr>
          <p:spPr>
            <a:xfrm>
              <a:off x="10216036" y="4476332"/>
              <a:ext cx="486666" cy="560365"/>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grpSp>
      <p:grpSp>
        <p:nvGrpSpPr>
          <p:cNvPr id="34" name="グループ化 33">
            <a:extLst>
              <a:ext uri="{FF2B5EF4-FFF2-40B4-BE49-F238E27FC236}">
                <a16:creationId xmlns:a16="http://schemas.microsoft.com/office/drawing/2014/main" id="{4EEE5B2A-F6EF-D92B-7440-726B38E26053}"/>
              </a:ext>
            </a:extLst>
          </p:cNvPr>
          <p:cNvGrpSpPr/>
          <p:nvPr/>
        </p:nvGrpSpPr>
        <p:grpSpPr>
          <a:xfrm>
            <a:off x="10675819" y="1627999"/>
            <a:ext cx="617837" cy="4277309"/>
            <a:chOff x="10675819" y="1627999"/>
            <a:chExt cx="617837" cy="4277309"/>
          </a:xfrm>
        </p:grpSpPr>
        <p:sp>
          <p:nvSpPr>
            <p:cNvPr id="22" name="正方形/長方形 21">
              <a:extLst>
                <a:ext uri="{FF2B5EF4-FFF2-40B4-BE49-F238E27FC236}">
                  <a16:creationId xmlns:a16="http://schemas.microsoft.com/office/drawing/2014/main" id="{8F39BBD2-85F3-FA9E-A87C-333D898473DD}"/>
                </a:ext>
              </a:extLst>
            </p:cNvPr>
            <p:cNvSpPr/>
            <p:nvPr/>
          </p:nvSpPr>
          <p:spPr>
            <a:xfrm>
              <a:off x="10689622" y="1627999"/>
              <a:ext cx="590954" cy="288834"/>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27" name="正方形/長方形 26">
              <a:extLst>
                <a:ext uri="{FF2B5EF4-FFF2-40B4-BE49-F238E27FC236}">
                  <a16:creationId xmlns:a16="http://schemas.microsoft.com/office/drawing/2014/main" id="{1363D311-A9B9-5A8F-B8DD-CFF82288A2D3}"/>
                </a:ext>
              </a:extLst>
            </p:cNvPr>
            <p:cNvSpPr/>
            <p:nvPr/>
          </p:nvSpPr>
          <p:spPr>
            <a:xfrm>
              <a:off x="10675819" y="2201165"/>
              <a:ext cx="590954" cy="288834"/>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28" name="正方形/長方形 27">
              <a:extLst>
                <a:ext uri="{FF2B5EF4-FFF2-40B4-BE49-F238E27FC236}">
                  <a16:creationId xmlns:a16="http://schemas.microsoft.com/office/drawing/2014/main" id="{7E7C6E84-F220-FC6C-9B76-6AFB83D265C7}"/>
                </a:ext>
              </a:extLst>
            </p:cNvPr>
            <p:cNvSpPr/>
            <p:nvPr/>
          </p:nvSpPr>
          <p:spPr>
            <a:xfrm>
              <a:off x="10685419" y="2749759"/>
              <a:ext cx="590954" cy="288834"/>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29" name="正方形/長方形 28">
              <a:extLst>
                <a:ext uri="{FF2B5EF4-FFF2-40B4-BE49-F238E27FC236}">
                  <a16:creationId xmlns:a16="http://schemas.microsoft.com/office/drawing/2014/main" id="{647DEE26-3BD9-CFC9-44EE-5872AD910EC6}"/>
                </a:ext>
              </a:extLst>
            </p:cNvPr>
            <p:cNvSpPr/>
            <p:nvPr/>
          </p:nvSpPr>
          <p:spPr>
            <a:xfrm>
              <a:off x="10685419" y="3323401"/>
              <a:ext cx="590954" cy="288834"/>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30" name="正方形/長方形 29">
              <a:extLst>
                <a:ext uri="{FF2B5EF4-FFF2-40B4-BE49-F238E27FC236}">
                  <a16:creationId xmlns:a16="http://schemas.microsoft.com/office/drawing/2014/main" id="{66E7AE10-7D3B-3B21-0855-F6CFC3BC07F6}"/>
                </a:ext>
              </a:extLst>
            </p:cNvPr>
            <p:cNvSpPr/>
            <p:nvPr/>
          </p:nvSpPr>
          <p:spPr>
            <a:xfrm>
              <a:off x="10675819" y="3907361"/>
              <a:ext cx="590954" cy="288834"/>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31" name="正方形/長方形 30">
              <a:extLst>
                <a:ext uri="{FF2B5EF4-FFF2-40B4-BE49-F238E27FC236}">
                  <a16:creationId xmlns:a16="http://schemas.microsoft.com/office/drawing/2014/main" id="{E2B0A35A-5D70-EB6A-AF97-176E53D784A9}"/>
                </a:ext>
              </a:extLst>
            </p:cNvPr>
            <p:cNvSpPr/>
            <p:nvPr/>
          </p:nvSpPr>
          <p:spPr>
            <a:xfrm>
              <a:off x="10685419" y="4482629"/>
              <a:ext cx="590954" cy="288834"/>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32" name="正方形/長方形 31">
              <a:extLst>
                <a:ext uri="{FF2B5EF4-FFF2-40B4-BE49-F238E27FC236}">
                  <a16:creationId xmlns:a16="http://schemas.microsoft.com/office/drawing/2014/main" id="{AC8631FD-A363-8EBA-85B4-BD37318F9E65}"/>
                </a:ext>
              </a:extLst>
            </p:cNvPr>
            <p:cNvSpPr/>
            <p:nvPr/>
          </p:nvSpPr>
          <p:spPr>
            <a:xfrm>
              <a:off x="10702702" y="5057897"/>
              <a:ext cx="590954" cy="288834"/>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33" name="正方形/長方形 32">
              <a:extLst>
                <a:ext uri="{FF2B5EF4-FFF2-40B4-BE49-F238E27FC236}">
                  <a16:creationId xmlns:a16="http://schemas.microsoft.com/office/drawing/2014/main" id="{9AF82796-B98A-08F7-9E9E-0F51A77F3000}"/>
                </a:ext>
              </a:extLst>
            </p:cNvPr>
            <p:cNvSpPr/>
            <p:nvPr/>
          </p:nvSpPr>
          <p:spPr>
            <a:xfrm>
              <a:off x="10700999" y="5616474"/>
              <a:ext cx="590954" cy="288834"/>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grpSp>
      <p:grpSp>
        <p:nvGrpSpPr>
          <p:cNvPr id="52" name="グループ化 51">
            <a:extLst>
              <a:ext uri="{FF2B5EF4-FFF2-40B4-BE49-F238E27FC236}">
                <a16:creationId xmlns:a16="http://schemas.microsoft.com/office/drawing/2014/main" id="{D49B3A82-0B4A-CC75-EC0E-70616DE2D79D}"/>
              </a:ext>
            </a:extLst>
          </p:cNvPr>
          <p:cNvGrpSpPr/>
          <p:nvPr/>
        </p:nvGrpSpPr>
        <p:grpSpPr>
          <a:xfrm>
            <a:off x="11253110" y="1628802"/>
            <a:ext cx="697428" cy="4423215"/>
            <a:chOff x="11253110" y="1628802"/>
            <a:chExt cx="697428" cy="4423215"/>
          </a:xfrm>
        </p:grpSpPr>
        <p:sp>
          <p:nvSpPr>
            <p:cNvPr id="36" name="正方形/長方形 35">
              <a:extLst>
                <a:ext uri="{FF2B5EF4-FFF2-40B4-BE49-F238E27FC236}">
                  <a16:creationId xmlns:a16="http://schemas.microsoft.com/office/drawing/2014/main" id="{A41DABF8-6E15-7725-566C-4FC30A75424D}"/>
                </a:ext>
              </a:extLst>
            </p:cNvPr>
            <p:cNvSpPr/>
            <p:nvPr/>
          </p:nvSpPr>
          <p:spPr>
            <a:xfrm>
              <a:off x="11271278" y="1628802"/>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37" name="正方形/長方形 36">
              <a:extLst>
                <a:ext uri="{FF2B5EF4-FFF2-40B4-BE49-F238E27FC236}">
                  <a16:creationId xmlns:a16="http://schemas.microsoft.com/office/drawing/2014/main" id="{0FE0465C-7F70-433A-FFC2-02D59AA4D15E}"/>
                </a:ext>
              </a:extLst>
            </p:cNvPr>
            <p:cNvSpPr/>
            <p:nvPr/>
          </p:nvSpPr>
          <p:spPr>
            <a:xfrm>
              <a:off x="11283076" y="1898545"/>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38" name="正方形/長方形 37">
              <a:extLst>
                <a:ext uri="{FF2B5EF4-FFF2-40B4-BE49-F238E27FC236}">
                  <a16:creationId xmlns:a16="http://schemas.microsoft.com/office/drawing/2014/main" id="{546A4333-3FC8-E5D3-72FD-9AE307812B9A}"/>
                </a:ext>
              </a:extLst>
            </p:cNvPr>
            <p:cNvSpPr/>
            <p:nvPr/>
          </p:nvSpPr>
          <p:spPr>
            <a:xfrm>
              <a:off x="11275552" y="2168288"/>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39" name="正方形/長方形 38">
              <a:extLst>
                <a:ext uri="{FF2B5EF4-FFF2-40B4-BE49-F238E27FC236}">
                  <a16:creationId xmlns:a16="http://schemas.microsoft.com/office/drawing/2014/main" id="{3DF60043-BDB5-F5ED-8613-6610083E14E6}"/>
                </a:ext>
              </a:extLst>
            </p:cNvPr>
            <p:cNvSpPr/>
            <p:nvPr/>
          </p:nvSpPr>
          <p:spPr>
            <a:xfrm>
              <a:off x="11275552" y="2462557"/>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40" name="正方形/長方形 39">
              <a:extLst>
                <a:ext uri="{FF2B5EF4-FFF2-40B4-BE49-F238E27FC236}">
                  <a16:creationId xmlns:a16="http://schemas.microsoft.com/office/drawing/2014/main" id="{4DD732E9-430C-0034-83A3-D4E777DDB6D4}"/>
                </a:ext>
              </a:extLst>
            </p:cNvPr>
            <p:cNvSpPr/>
            <p:nvPr/>
          </p:nvSpPr>
          <p:spPr>
            <a:xfrm>
              <a:off x="11275552" y="2749119"/>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41" name="正方形/長方形 40">
              <a:extLst>
                <a:ext uri="{FF2B5EF4-FFF2-40B4-BE49-F238E27FC236}">
                  <a16:creationId xmlns:a16="http://schemas.microsoft.com/office/drawing/2014/main" id="{3E5AEF8B-3D44-0478-AA98-3F427A94145D}"/>
                </a:ext>
              </a:extLst>
            </p:cNvPr>
            <p:cNvSpPr/>
            <p:nvPr/>
          </p:nvSpPr>
          <p:spPr>
            <a:xfrm>
              <a:off x="11266773" y="3053801"/>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42" name="正方形/長方形 41">
              <a:extLst>
                <a:ext uri="{FF2B5EF4-FFF2-40B4-BE49-F238E27FC236}">
                  <a16:creationId xmlns:a16="http://schemas.microsoft.com/office/drawing/2014/main" id="{B6E26D62-D87E-7BAC-DCC2-D8B46C03A24F}"/>
                </a:ext>
              </a:extLst>
            </p:cNvPr>
            <p:cNvSpPr/>
            <p:nvPr/>
          </p:nvSpPr>
          <p:spPr>
            <a:xfrm>
              <a:off x="11266773" y="3324589"/>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43" name="正方形/長方形 42">
              <a:extLst>
                <a:ext uri="{FF2B5EF4-FFF2-40B4-BE49-F238E27FC236}">
                  <a16:creationId xmlns:a16="http://schemas.microsoft.com/office/drawing/2014/main" id="{5AD6FBA2-6D4A-BCE2-1A5C-4276E1A6CA35}"/>
                </a:ext>
              </a:extLst>
            </p:cNvPr>
            <p:cNvSpPr/>
            <p:nvPr/>
          </p:nvSpPr>
          <p:spPr>
            <a:xfrm>
              <a:off x="11293168" y="3576617"/>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44" name="正方形/長方形 43">
              <a:extLst>
                <a:ext uri="{FF2B5EF4-FFF2-40B4-BE49-F238E27FC236}">
                  <a16:creationId xmlns:a16="http://schemas.microsoft.com/office/drawing/2014/main" id="{377F1A3F-17C0-A3AB-17FE-78ECF52A328D}"/>
                </a:ext>
              </a:extLst>
            </p:cNvPr>
            <p:cNvSpPr/>
            <p:nvPr/>
          </p:nvSpPr>
          <p:spPr>
            <a:xfrm>
              <a:off x="11256466" y="3889229"/>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45" name="正方形/長方形 44">
              <a:extLst>
                <a:ext uri="{FF2B5EF4-FFF2-40B4-BE49-F238E27FC236}">
                  <a16:creationId xmlns:a16="http://schemas.microsoft.com/office/drawing/2014/main" id="{4DD7DE00-56B0-002E-D395-7C6A2022303F}"/>
                </a:ext>
              </a:extLst>
            </p:cNvPr>
            <p:cNvSpPr/>
            <p:nvPr/>
          </p:nvSpPr>
          <p:spPr>
            <a:xfrm>
              <a:off x="11256466" y="4176467"/>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46" name="正方形/長方形 45">
              <a:extLst>
                <a:ext uri="{FF2B5EF4-FFF2-40B4-BE49-F238E27FC236}">
                  <a16:creationId xmlns:a16="http://schemas.microsoft.com/office/drawing/2014/main" id="{6FD008CC-A0F2-A590-839C-2EDA789F1910}"/>
                </a:ext>
              </a:extLst>
            </p:cNvPr>
            <p:cNvSpPr/>
            <p:nvPr/>
          </p:nvSpPr>
          <p:spPr>
            <a:xfrm>
              <a:off x="11256466" y="4472140"/>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47" name="正方形/長方形 46">
              <a:extLst>
                <a:ext uri="{FF2B5EF4-FFF2-40B4-BE49-F238E27FC236}">
                  <a16:creationId xmlns:a16="http://schemas.microsoft.com/office/drawing/2014/main" id="{D7FF7D4D-EAF4-86DE-5EA6-34AB9EF33A4F}"/>
                </a:ext>
              </a:extLst>
            </p:cNvPr>
            <p:cNvSpPr/>
            <p:nvPr/>
          </p:nvSpPr>
          <p:spPr>
            <a:xfrm>
              <a:off x="11253110" y="4724168"/>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48" name="正方形/長方形 47">
              <a:extLst>
                <a:ext uri="{FF2B5EF4-FFF2-40B4-BE49-F238E27FC236}">
                  <a16:creationId xmlns:a16="http://schemas.microsoft.com/office/drawing/2014/main" id="{4FBEE1B5-F4FA-A57E-D057-ED8A11770913}"/>
                </a:ext>
              </a:extLst>
            </p:cNvPr>
            <p:cNvSpPr/>
            <p:nvPr/>
          </p:nvSpPr>
          <p:spPr>
            <a:xfrm>
              <a:off x="11266773" y="5046314"/>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49" name="正方形/長方形 48">
              <a:extLst>
                <a:ext uri="{FF2B5EF4-FFF2-40B4-BE49-F238E27FC236}">
                  <a16:creationId xmlns:a16="http://schemas.microsoft.com/office/drawing/2014/main" id="{A97C3FDD-6C6E-37F3-968E-A14F64B5801D}"/>
                </a:ext>
              </a:extLst>
            </p:cNvPr>
            <p:cNvSpPr/>
            <p:nvPr/>
          </p:nvSpPr>
          <p:spPr>
            <a:xfrm>
              <a:off x="11266773" y="5298342"/>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50" name="正方形/長方形 49">
              <a:extLst>
                <a:ext uri="{FF2B5EF4-FFF2-40B4-BE49-F238E27FC236}">
                  <a16:creationId xmlns:a16="http://schemas.microsoft.com/office/drawing/2014/main" id="{BED677A9-88B7-1720-C875-17D4EEB0176F}"/>
                </a:ext>
              </a:extLst>
            </p:cNvPr>
            <p:cNvSpPr/>
            <p:nvPr/>
          </p:nvSpPr>
          <p:spPr>
            <a:xfrm>
              <a:off x="11283786" y="5586082"/>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51" name="正方形/長方形 50">
              <a:extLst>
                <a:ext uri="{FF2B5EF4-FFF2-40B4-BE49-F238E27FC236}">
                  <a16:creationId xmlns:a16="http://schemas.microsoft.com/office/drawing/2014/main" id="{C7019D29-646A-E0C9-96C6-4BD7F8A730E9}"/>
                </a:ext>
              </a:extLst>
            </p:cNvPr>
            <p:cNvSpPr/>
            <p:nvPr/>
          </p:nvSpPr>
          <p:spPr>
            <a:xfrm>
              <a:off x="11283076" y="5880715"/>
              <a:ext cx="657370" cy="171302"/>
            </a:xfrm>
            <a:prstGeom prst="rect">
              <a:avLst/>
            </a:prstGeom>
            <a:noFill/>
            <a:ln w="3810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grpSp>
      <p:sp>
        <p:nvSpPr>
          <p:cNvPr id="53" name="正方形/長方形 52">
            <a:extLst>
              <a:ext uri="{FF2B5EF4-FFF2-40B4-BE49-F238E27FC236}">
                <a16:creationId xmlns:a16="http://schemas.microsoft.com/office/drawing/2014/main" id="{EB2BC229-BE61-03B3-ECC0-6AA951B89DB9}"/>
              </a:ext>
            </a:extLst>
          </p:cNvPr>
          <p:cNvSpPr/>
          <p:nvPr/>
        </p:nvSpPr>
        <p:spPr>
          <a:xfrm>
            <a:off x="7251104" y="1813470"/>
            <a:ext cx="573088" cy="3404145"/>
          </a:xfrm>
          <a:prstGeom prst="rect">
            <a:avLst/>
          </a:prstGeom>
          <a:noFill/>
          <a:ln w="5715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55" name="楕円 54">
            <a:extLst>
              <a:ext uri="{FF2B5EF4-FFF2-40B4-BE49-F238E27FC236}">
                <a16:creationId xmlns:a16="http://schemas.microsoft.com/office/drawing/2014/main" id="{BD2FE0C8-6522-FB86-1E48-539EBBEF76BF}"/>
              </a:ext>
            </a:extLst>
          </p:cNvPr>
          <p:cNvSpPr/>
          <p:nvPr/>
        </p:nvSpPr>
        <p:spPr>
          <a:xfrm>
            <a:off x="7313162" y="2521511"/>
            <a:ext cx="398910" cy="3989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graphicFrame>
        <p:nvGraphicFramePr>
          <p:cNvPr id="56" name="表 3">
            <a:extLst>
              <a:ext uri="{FF2B5EF4-FFF2-40B4-BE49-F238E27FC236}">
                <a16:creationId xmlns:a16="http://schemas.microsoft.com/office/drawing/2014/main" id="{B8AB038B-0294-AB32-3B6C-9DB7C851ADC5}"/>
              </a:ext>
            </a:extLst>
          </p:cNvPr>
          <p:cNvGraphicFramePr>
            <a:graphicFrameLocks noGrp="1"/>
          </p:cNvGraphicFramePr>
          <p:nvPr>
            <p:extLst>
              <p:ext uri="{D42A27DB-BD31-4B8C-83A1-F6EECF244321}">
                <p14:modId xmlns:p14="http://schemas.microsoft.com/office/powerpoint/2010/main" val="1252667336"/>
              </p:ext>
            </p:extLst>
          </p:nvPr>
        </p:nvGraphicFramePr>
        <p:xfrm>
          <a:off x="202671" y="3978651"/>
          <a:ext cx="3200280" cy="1854200"/>
        </p:xfrm>
        <a:graphic>
          <a:graphicData uri="http://schemas.openxmlformats.org/drawingml/2006/table">
            <a:tbl>
              <a:tblPr firstRow="1" bandRow="1">
                <a:tableStyleId>{5940675A-B579-460E-94D1-54222C63F5DA}</a:tableStyleId>
              </a:tblPr>
              <a:tblGrid>
                <a:gridCol w="1600140">
                  <a:extLst>
                    <a:ext uri="{9D8B030D-6E8A-4147-A177-3AD203B41FA5}">
                      <a16:colId xmlns:a16="http://schemas.microsoft.com/office/drawing/2014/main" val="2360642452"/>
                    </a:ext>
                  </a:extLst>
                </a:gridCol>
                <a:gridCol w="1600140">
                  <a:extLst>
                    <a:ext uri="{9D8B030D-6E8A-4147-A177-3AD203B41FA5}">
                      <a16:colId xmlns:a16="http://schemas.microsoft.com/office/drawing/2014/main" val="980277240"/>
                    </a:ext>
                  </a:extLst>
                </a:gridCol>
              </a:tblGrid>
              <a:tr h="370840">
                <a:tc gridSpan="2">
                  <a:txBody>
                    <a:bodyPr/>
                    <a:lstStyle/>
                    <a:p>
                      <a:pPr algn="ctr"/>
                      <a:r>
                        <a:rPr kumimoji="1" lang="ja-JP" altLang="en-US" dirty="0">
                          <a:latin typeface="BIZ UDPゴシック" panose="020B0400000000000000" pitchFamily="50" charset="-128"/>
                          <a:ea typeface="BIZ UDPゴシック" panose="020B0400000000000000" pitchFamily="50" charset="-128"/>
                        </a:rPr>
                        <a:t>危機レベル</a:t>
                      </a:r>
                    </a:p>
                  </a:txBody>
                  <a:tcPr/>
                </a:tc>
                <a:tc hMerge="1">
                  <a:txBody>
                    <a:bodyPr/>
                    <a:lstStyle/>
                    <a:p>
                      <a:pPr algn="ctr"/>
                      <a:endParaRPr kumimoji="1" lang="ja-JP" altLang="en-US" dirty="0"/>
                    </a:p>
                  </a:txBody>
                  <a:tcPr/>
                </a:tc>
                <a:extLst>
                  <a:ext uri="{0D108BD9-81ED-4DB2-BD59-A6C34878D82A}">
                    <a16:rowId xmlns:a16="http://schemas.microsoft.com/office/drawing/2014/main" val="1826660318"/>
                  </a:ext>
                </a:extLst>
              </a:tr>
              <a:tr h="370840">
                <a:tc>
                  <a: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危機レベル</a:t>
                      </a:r>
                      <a:r>
                        <a:rPr kumimoji="1" lang="en-US" altLang="ja-JP" dirty="0">
                          <a:solidFill>
                            <a:schemeClr val="bg1"/>
                          </a:solidFill>
                          <a:latin typeface="BIZ UDPゴシック" panose="020B0400000000000000" pitchFamily="50" charset="-128"/>
                          <a:ea typeface="BIZ UDPゴシック" panose="020B0400000000000000" pitchFamily="50" charset="-128"/>
                        </a:rPr>
                        <a:t>A</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a:txBody>
                  <a:tcPr>
                    <a:solidFill>
                      <a:srgbClr val="FF0000"/>
                    </a:solidFill>
                  </a:tcPr>
                </a:tc>
                <a:tc>
                  <a: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緊急事態</a:t>
                      </a:r>
                    </a:p>
                  </a:txBody>
                  <a:tcPr>
                    <a:solidFill>
                      <a:srgbClr val="FF0000"/>
                    </a:solidFill>
                  </a:tcPr>
                </a:tc>
                <a:extLst>
                  <a:ext uri="{0D108BD9-81ED-4DB2-BD59-A6C34878D82A}">
                    <a16:rowId xmlns:a16="http://schemas.microsoft.com/office/drawing/2014/main" val="939767099"/>
                  </a:ext>
                </a:extLst>
              </a:tr>
              <a:tr h="370840">
                <a:tc>
                  <a:txBody>
                    <a:bodyPr/>
                    <a:lstStyle/>
                    <a:p>
                      <a:r>
                        <a:rPr kumimoji="1" lang="ja-JP" altLang="en-US" dirty="0">
                          <a:latin typeface="BIZ UDPゴシック" panose="020B0400000000000000" pitchFamily="50" charset="-128"/>
                          <a:ea typeface="BIZ UDPゴシック" panose="020B0400000000000000" pitchFamily="50" charset="-128"/>
                        </a:rPr>
                        <a:t>危機レベル</a:t>
                      </a:r>
                      <a:r>
                        <a:rPr kumimoji="1" lang="en-US" altLang="ja-JP" dirty="0">
                          <a:latin typeface="BIZ UDPゴシック" panose="020B0400000000000000" pitchFamily="50" charset="-128"/>
                          <a:ea typeface="BIZ UDPゴシック" panose="020B0400000000000000" pitchFamily="50" charset="-128"/>
                        </a:rPr>
                        <a:t>B</a:t>
                      </a:r>
                      <a:endParaRPr kumimoji="1" lang="ja-JP" altLang="en-US" dirty="0">
                        <a:latin typeface="BIZ UDPゴシック" panose="020B0400000000000000" pitchFamily="50" charset="-128"/>
                        <a:ea typeface="BIZ UDPゴシック" panose="020B0400000000000000" pitchFamily="50" charset="-128"/>
                      </a:endParaRPr>
                    </a:p>
                  </a:txBody>
                  <a:tcPr>
                    <a:solidFill>
                      <a:srgbClr val="FF9966"/>
                    </a:solidFill>
                  </a:tcPr>
                </a:tc>
                <a:tc>
                  <a:txBody>
                    <a:bodyPr/>
                    <a:lstStyle/>
                    <a:p>
                      <a:r>
                        <a:rPr kumimoji="1" lang="ja-JP" altLang="en-US" dirty="0">
                          <a:latin typeface="BIZ UDPゴシック" panose="020B0400000000000000" pitchFamily="50" charset="-128"/>
                          <a:ea typeface="BIZ UDPゴシック" panose="020B0400000000000000" pitchFamily="50" charset="-128"/>
                        </a:rPr>
                        <a:t>厳戒事態</a:t>
                      </a:r>
                    </a:p>
                  </a:txBody>
                  <a:tcPr>
                    <a:solidFill>
                      <a:srgbClr val="FF9966"/>
                    </a:solidFill>
                  </a:tcPr>
                </a:tc>
                <a:extLst>
                  <a:ext uri="{0D108BD9-81ED-4DB2-BD59-A6C34878D82A}">
                    <a16:rowId xmlns:a16="http://schemas.microsoft.com/office/drawing/2014/main" val="120405076"/>
                  </a:ext>
                </a:extLst>
              </a:tr>
              <a:tr h="370840">
                <a:tc>
                  <a:txBody>
                    <a:bodyPr/>
                    <a:lstStyle/>
                    <a:p>
                      <a:r>
                        <a:rPr kumimoji="1" lang="ja-JP" altLang="en-US" dirty="0">
                          <a:latin typeface="BIZ UDPゴシック" panose="020B0400000000000000" pitchFamily="50" charset="-128"/>
                          <a:ea typeface="BIZ UDPゴシック" panose="020B0400000000000000" pitchFamily="50" charset="-128"/>
                        </a:rPr>
                        <a:t>危機レベル</a:t>
                      </a:r>
                      <a:r>
                        <a:rPr kumimoji="1" lang="en-US" altLang="ja-JP" dirty="0">
                          <a:latin typeface="BIZ UDPゴシック" panose="020B0400000000000000" pitchFamily="50" charset="-128"/>
                          <a:ea typeface="BIZ UDPゴシック" panose="020B0400000000000000" pitchFamily="50" charset="-128"/>
                        </a:rPr>
                        <a:t>C</a:t>
                      </a:r>
                      <a:endParaRPr kumimoji="1" lang="ja-JP" altLang="en-US" dirty="0">
                        <a:latin typeface="BIZ UDPゴシック" panose="020B0400000000000000" pitchFamily="50" charset="-128"/>
                        <a:ea typeface="BIZ UDPゴシック" panose="020B0400000000000000" pitchFamily="50" charset="-128"/>
                      </a:endParaRPr>
                    </a:p>
                  </a:txBody>
                  <a:tcPr>
                    <a:solidFill>
                      <a:srgbClr val="FFFF00"/>
                    </a:solidFill>
                  </a:tcPr>
                </a:tc>
                <a:tc>
                  <a:txBody>
                    <a:bodyPr/>
                    <a:lstStyle/>
                    <a:p>
                      <a:r>
                        <a:rPr kumimoji="1" lang="ja-JP" altLang="en-US" dirty="0">
                          <a:latin typeface="BIZ UDPゴシック" panose="020B0400000000000000" pitchFamily="50" charset="-128"/>
                          <a:ea typeface="BIZ UDPゴシック" panose="020B0400000000000000" pitchFamily="50" charset="-128"/>
                        </a:rPr>
                        <a:t>警戒態勢</a:t>
                      </a:r>
                    </a:p>
                  </a:txBody>
                  <a:tcPr>
                    <a:solidFill>
                      <a:srgbClr val="FFFF00"/>
                    </a:solidFill>
                  </a:tcPr>
                </a:tc>
                <a:extLst>
                  <a:ext uri="{0D108BD9-81ED-4DB2-BD59-A6C34878D82A}">
                    <a16:rowId xmlns:a16="http://schemas.microsoft.com/office/drawing/2014/main" val="2074220677"/>
                  </a:ext>
                </a:extLst>
              </a:tr>
              <a:tr h="370840">
                <a:tc>
                  <a:txBody>
                    <a:bodyPr/>
                    <a:lstStyle/>
                    <a:p>
                      <a:r>
                        <a:rPr kumimoji="1" lang="ja-JP" altLang="en-US" dirty="0">
                          <a:latin typeface="BIZ UDPゴシック" panose="020B0400000000000000" pitchFamily="50" charset="-128"/>
                          <a:ea typeface="BIZ UDPゴシック" panose="020B0400000000000000" pitchFamily="50" charset="-128"/>
                        </a:rPr>
                        <a:t>危機レベル外</a:t>
                      </a:r>
                    </a:p>
                  </a:txBody>
                  <a:tcPr>
                    <a:noFill/>
                  </a:tcPr>
                </a:tc>
                <a:tc>
                  <a:txBody>
                    <a:bodyPr/>
                    <a:lstStyle/>
                    <a:p>
                      <a:r>
                        <a:rPr kumimoji="1" lang="ja-JP" altLang="en-US" dirty="0">
                          <a:latin typeface="BIZ UDPゴシック" panose="020B0400000000000000" pitchFamily="50" charset="-128"/>
                          <a:ea typeface="BIZ UDPゴシック" panose="020B0400000000000000" pitchFamily="50" charset="-128"/>
                        </a:rPr>
                        <a:t>監視態勢</a:t>
                      </a:r>
                    </a:p>
                  </a:txBody>
                  <a:tcPr>
                    <a:noFill/>
                  </a:tcPr>
                </a:tc>
                <a:extLst>
                  <a:ext uri="{0D108BD9-81ED-4DB2-BD59-A6C34878D82A}">
                    <a16:rowId xmlns:a16="http://schemas.microsoft.com/office/drawing/2014/main" val="3695040052"/>
                  </a:ext>
                </a:extLst>
              </a:tr>
            </a:tbl>
          </a:graphicData>
        </a:graphic>
      </p:graphicFrame>
      <p:sp>
        <p:nvSpPr>
          <p:cNvPr id="26" name="正方形/長方形 25">
            <a:extLst>
              <a:ext uri="{FF2B5EF4-FFF2-40B4-BE49-F238E27FC236}">
                <a16:creationId xmlns:a16="http://schemas.microsoft.com/office/drawing/2014/main" id="{A311301E-14E6-7DCC-3481-94BFD7C1C814}"/>
              </a:ext>
            </a:extLst>
          </p:cNvPr>
          <p:cNvSpPr/>
          <p:nvPr/>
        </p:nvSpPr>
        <p:spPr>
          <a:xfrm>
            <a:off x="77871" y="4249454"/>
            <a:ext cx="3415936" cy="560365"/>
          </a:xfrm>
          <a:prstGeom prst="rect">
            <a:avLst/>
          </a:prstGeom>
          <a:noFill/>
          <a:ln w="57150">
            <a:solidFill>
              <a:srgbClr val="25F1F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57" name="矢印: 右 56">
            <a:extLst>
              <a:ext uri="{FF2B5EF4-FFF2-40B4-BE49-F238E27FC236}">
                <a16:creationId xmlns:a16="http://schemas.microsoft.com/office/drawing/2014/main" id="{A9F3AFA9-2285-4E44-AF39-F156A36EE3CA}"/>
              </a:ext>
            </a:extLst>
          </p:cNvPr>
          <p:cNvSpPr/>
          <p:nvPr/>
        </p:nvSpPr>
        <p:spPr>
          <a:xfrm rot="10800000">
            <a:off x="3488256" y="4321040"/>
            <a:ext cx="440233" cy="43204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Tree>
    <p:extLst>
      <p:ext uri="{BB962C8B-B14F-4D97-AF65-F5344CB8AC3E}">
        <p14:creationId xmlns:p14="http://schemas.microsoft.com/office/powerpoint/2010/main" val="172386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250"/>
                                  </p:stCondLst>
                                  <p:childTnLst>
                                    <p:set>
                                      <p:cBhvr>
                                        <p:cTn id="16" dur="1" fill="hold">
                                          <p:stCondLst>
                                            <p:cond delay="0"/>
                                          </p:stCondLst>
                                        </p:cTn>
                                        <p:tgtEl>
                                          <p:spTgt spid="21"/>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nodeType="afterEffect">
                                  <p:stCondLst>
                                    <p:cond delay="25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250"/>
                                  </p:stCondLst>
                                  <p:childTnLst>
                                    <p:set>
                                      <p:cBhvr>
                                        <p:cTn id="22" dur="1" fill="hold">
                                          <p:stCondLst>
                                            <p:cond delay="0"/>
                                          </p:stCondLst>
                                        </p:cTn>
                                        <p:tgtEl>
                                          <p:spTgt spid="34"/>
                                        </p:tgtEl>
                                        <p:attrNameLst>
                                          <p:attrName>style.visibility</p:attrName>
                                        </p:attrNameLst>
                                      </p:cBhvr>
                                      <p:to>
                                        <p:strVal val="visible"/>
                                      </p:to>
                                    </p:set>
                                  </p:childTnLst>
                                </p:cTn>
                              </p:par>
                            </p:childTnLst>
                          </p:cTn>
                        </p:par>
                        <p:par>
                          <p:cTn id="23" fill="hold">
                            <p:stCondLst>
                              <p:cond delay="750"/>
                            </p:stCondLst>
                            <p:childTnLst>
                              <p:par>
                                <p:cTn id="24" presetID="1" presetClass="entr" presetSubtype="0" fill="hold" nodeType="afterEffect">
                                  <p:stCondLst>
                                    <p:cond delay="250"/>
                                  </p:stCondLst>
                                  <p:childTnLst>
                                    <p:set>
                                      <p:cBhvr>
                                        <p:cTn id="25" dur="1" fill="hold">
                                          <p:stCondLst>
                                            <p:cond delay="0"/>
                                          </p:stCondLst>
                                        </p:cTn>
                                        <p:tgtEl>
                                          <p:spTgt spid="52"/>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250"/>
                                  </p:stCondLst>
                                  <p:childTnLst>
                                    <p:set>
                                      <p:cBhvr>
                                        <p:cTn id="28" dur="1" fill="hold">
                                          <p:stCondLst>
                                            <p:cond delay="0"/>
                                          </p:stCondLst>
                                        </p:cTn>
                                        <p:tgtEl>
                                          <p:spTgt spid="53"/>
                                        </p:tgtEl>
                                        <p:attrNameLst>
                                          <p:attrName>style.visibility</p:attrName>
                                        </p:attrNameLst>
                                      </p:cBhvr>
                                      <p:to>
                                        <p:strVal val="visible"/>
                                      </p:to>
                                    </p:set>
                                  </p:childTnLst>
                                </p:cTn>
                              </p:par>
                            </p:childTnLst>
                          </p:cTn>
                        </p:par>
                        <p:par>
                          <p:cTn id="29" fill="hold">
                            <p:stCondLst>
                              <p:cond delay="1250"/>
                            </p:stCondLst>
                            <p:childTnLst>
                              <p:par>
                                <p:cTn id="30" presetID="1"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childTnLst>
                                </p:cTn>
                              </p:par>
                            </p:childTnLst>
                          </p:cTn>
                        </p:par>
                        <p:par>
                          <p:cTn id="32" fill="hold">
                            <p:stCondLst>
                              <p:cond delay="1250"/>
                            </p:stCondLst>
                            <p:childTnLst>
                              <p:par>
                                <p:cTn id="33" presetID="1" presetClass="entr" presetSubtype="0" fill="hold" nodeType="afterEffect">
                                  <p:stCondLst>
                                    <p:cond delay="50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5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3" grpId="0" animBg="1"/>
      <p:bldP spid="55" grpId="0" animBg="1"/>
      <p:bldP spid="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4649734"/>
          </a:xfrm>
          <a:prstGeom prst="rect">
            <a:avLst/>
          </a:prstGeom>
          <a:noFill/>
        </p:spPr>
        <p:txBody>
          <a:bodyPr wrap="square">
            <a:spAutoFit/>
          </a:bodyPr>
          <a:lstStyle/>
          <a:p>
            <a:pPr>
              <a:lnSpc>
                <a:spcPts val="30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課題</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latin typeface="BIZ UDPゴシック" panose="020B0400000000000000" pitchFamily="50" charset="-128"/>
                <a:ea typeface="BIZ UDPゴシック" panose="020B0400000000000000" pitchFamily="50" charset="-128"/>
              </a:rPr>
              <a:t>長期的な安全管理体制の確立</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従業員の心身ケア体制の継続と改善</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地域社会との協力関係の強化</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今回の災害対応から得た教訓の全社展開</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次の災害に備えた体制強化</a:t>
            </a:r>
          </a:p>
          <a:p>
            <a:pPr>
              <a:lnSpc>
                <a:spcPts val="30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対応方針</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a) </a:t>
            </a:r>
            <a:r>
              <a:rPr lang="ja-JP" altLang="en-US" sz="2000" dirty="0">
                <a:latin typeface="BIZ UDPゴシック" panose="020B0400000000000000" pitchFamily="50" charset="-128"/>
                <a:ea typeface="BIZ UDPゴシック" panose="020B0400000000000000" pitchFamily="50" charset="-128"/>
              </a:rPr>
              <a:t>新たな安全基準の策定と全社展開</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b) </a:t>
            </a:r>
            <a:r>
              <a:rPr lang="ja-JP" altLang="en-US" sz="2000" dirty="0">
                <a:latin typeface="BIZ UDPゴシック" panose="020B0400000000000000" pitchFamily="50" charset="-128"/>
                <a:ea typeface="BIZ UDPゴシック" panose="020B0400000000000000" pitchFamily="50" charset="-128"/>
              </a:rPr>
              <a:t>メンタルヘルスケア専門家との連携強化と支援プログラムの改善</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c) </a:t>
            </a:r>
            <a:r>
              <a:rPr lang="ja-JP" altLang="en-US" sz="2000" dirty="0">
                <a:latin typeface="BIZ UDPゴシック" panose="020B0400000000000000" pitchFamily="50" charset="-128"/>
                <a:ea typeface="BIZ UDPゴシック" panose="020B0400000000000000" pitchFamily="50" charset="-128"/>
              </a:rPr>
              <a:t>地域復興支援活動の長期計画策定</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d) </a:t>
            </a:r>
            <a:r>
              <a:rPr lang="ja-JP" altLang="en-US" sz="2000" dirty="0">
                <a:latin typeface="BIZ UDPゴシック" panose="020B0400000000000000" pitchFamily="50" charset="-128"/>
                <a:ea typeface="BIZ UDPゴシック" panose="020B0400000000000000" pitchFamily="50" charset="-128"/>
              </a:rPr>
              <a:t>災害対応の総括レポート作成と全社共有</a:t>
            </a:r>
          </a:p>
          <a:p>
            <a:pPr>
              <a:lnSpc>
                <a:spcPts val="3000"/>
              </a:lnSpc>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e) </a:t>
            </a:r>
            <a:r>
              <a:rPr lang="ja-JP" altLang="en-US" sz="2000" dirty="0">
                <a:latin typeface="BIZ UDPゴシック" panose="020B0400000000000000" pitchFamily="50" charset="-128"/>
                <a:ea typeface="BIZ UDPゴシック" panose="020B0400000000000000" pitchFamily="50" charset="-128"/>
              </a:rPr>
              <a:t>中央対策本部の機能見直しと平時の災害対策強化</a:t>
            </a:r>
            <a:endParaRPr lang="ja-JP" alt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06400" y="203200"/>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〇</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ja-JP" altLang="en-US" dirty="0">
                <a:solidFill>
                  <a:srgbClr val="1E3250"/>
                </a:solidFill>
                <a:latin typeface="BIZ UDPゴシック" panose="020B0400000000000000" pitchFamily="50" charset="-128"/>
                <a:ea typeface="BIZ UDPゴシック" panose="020B0400000000000000" pitchFamily="50" charset="-128"/>
              </a:rPr>
              <a:t>２カ月後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ja-JP" altLang="en-US" dirty="0">
                <a:solidFill>
                  <a:srgbClr val="1E3250"/>
                </a:solidFill>
                <a:latin typeface="BIZ UDPゴシック" panose="020B0400000000000000" pitchFamily="50" charset="-128"/>
                <a:ea typeface="BIZ UDPゴシック" panose="020B0400000000000000" pitchFamily="50" charset="-128"/>
              </a:rPr>
              <a:t>３．現時点の課題と対応方針</a:t>
            </a:r>
          </a:p>
        </p:txBody>
      </p:sp>
      <p:pic>
        <p:nvPicPr>
          <p:cNvPr id="2054" name="Picture 6">
            <a:extLst>
              <a:ext uri="{FF2B5EF4-FFF2-40B4-BE49-F238E27FC236}">
                <a16:creationId xmlns:a16="http://schemas.microsoft.com/office/drawing/2014/main" id="{8B192E26-7E83-8C28-829D-FFD1972E1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370" y="730312"/>
            <a:ext cx="4464496" cy="13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879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0582"/>
            <a:ext cx="11521280" cy="5236433"/>
          </a:xfrm>
          <a:prstGeom prst="rect">
            <a:avLst/>
          </a:prstGeom>
          <a:noFill/>
        </p:spPr>
        <p:txBody>
          <a:bodyPr wrap="square">
            <a:spAutoFit/>
          </a:bodyPr>
          <a:lstStyle/>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中央対策本部の平時体制への移行計画</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対策本部の機能の通常組織への完全移管スケジュール</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平時の災害対策強化計画の策定</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全社安全管理体制の再構築計画</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新たな安全基準の承認　、　全社安全点検体制の見直しと強化</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長期的な従業員支援プログラムの承認</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メンタルヘルスケア体制の恒久的な運用計画　、被災経験を踏まえた従業員支援制度の改定</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地域社会との連携強化計画の承認</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長期的な地域復興支援活動計画　、自治体との災害時協力協定の締結推進</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災害対応の総括と今後の対策</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災害対応総括レポートの承認　、次期</a:t>
            </a:r>
            <a:r>
              <a:rPr lang="en-US" altLang="ja-JP" sz="2000" dirty="0">
                <a:latin typeface="BIZ UDPゴシック" panose="020B0400000000000000" pitchFamily="50" charset="-128"/>
                <a:ea typeface="BIZ UDPゴシック" panose="020B0400000000000000" pitchFamily="50" charset="-128"/>
              </a:rPr>
              <a:t>BCP</a:t>
            </a:r>
            <a:r>
              <a:rPr lang="ja-JP" altLang="en-US" sz="2000" dirty="0">
                <a:latin typeface="BIZ UDPゴシック" panose="020B0400000000000000" pitchFamily="50" charset="-128"/>
                <a:ea typeface="BIZ UDPゴシック" panose="020B0400000000000000" pitchFamily="50" charset="-128"/>
              </a:rPr>
              <a:t>改定に向けた基本方針の決定</a:t>
            </a: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(6) </a:t>
            </a:r>
            <a:r>
              <a:rPr lang="ja-JP" altLang="en-US" sz="2400" dirty="0">
                <a:latin typeface="BIZ UDPゴシック" panose="020B0400000000000000" pitchFamily="50" charset="-128"/>
                <a:ea typeface="BIZ UDPゴシック" panose="020B0400000000000000" pitchFamily="50" charset="-128"/>
              </a:rPr>
              <a:t>次回会議（</a:t>
            </a:r>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か月後、</a:t>
            </a:r>
            <a:r>
              <a:rPr lang="en-US" altLang="ja-JP" sz="2400" dirty="0">
                <a:latin typeface="BIZ UDPゴシック" panose="020B0400000000000000" pitchFamily="50" charset="-128"/>
                <a:ea typeface="BIZ UDPゴシック" panose="020B0400000000000000" pitchFamily="50" charset="-128"/>
              </a:rPr>
              <a:t>13:00</a:t>
            </a:r>
            <a:r>
              <a:rPr lang="ja-JP" altLang="en-US" sz="2400" dirty="0">
                <a:latin typeface="BIZ UDPゴシック" panose="020B0400000000000000" pitchFamily="50" charset="-128"/>
                <a:ea typeface="BIZ UDPゴシック" panose="020B0400000000000000" pitchFamily="50" charset="-128"/>
              </a:rPr>
              <a:t>）までの行動計画</a:t>
            </a:r>
            <a:endParaRPr lang="en-US" altLang="ja-JP" sz="24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平時体制移行の準備状況確認</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新安全基準の導入進捗報告</a:t>
            </a:r>
            <a:endParaRPr lang="en-US" altLang="ja-JP" sz="2000" dirty="0">
              <a:latin typeface="BIZ UDPゴシック" panose="020B0400000000000000" pitchFamily="50" charset="-128"/>
              <a:ea typeface="BIZ UDPゴシック" panose="020B0400000000000000" pitchFamily="50" charset="-128"/>
            </a:endParaRPr>
          </a:p>
          <a:p>
            <a:pPr marL="1257300" lvl="2"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地域復興支援活動の実施状況と効果の評価</a:t>
            </a:r>
            <a:endParaRPr lang="ja-JP" altLang="en-US" sz="700" dirty="0">
              <a:latin typeface="BIZ UDPゴシック" panose="020B0400000000000000" pitchFamily="50" charset="-128"/>
              <a:ea typeface="BIZ UDPゴシック" panose="020B0400000000000000" pitchFamily="50" charset="-128"/>
            </a:endParaRPr>
          </a:p>
        </p:txBody>
      </p:sp>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06400" y="215900"/>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ja-JP" altLang="en-US" dirty="0">
                <a:solidFill>
                  <a:srgbClr val="1E3250"/>
                </a:solidFill>
                <a:latin typeface="BIZ UDPゴシック" panose="020B0400000000000000" pitchFamily="50" charset="-128"/>
                <a:ea typeface="BIZ UDPゴシック" panose="020B0400000000000000" pitchFamily="50" charset="-128"/>
              </a:rPr>
              <a:t>〇</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回中央対策本部会議（発災</a:t>
            </a:r>
            <a:r>
              <a:rPr lang="ja-JP" altLang="en-US" dirty="0">
                <a:solidFill>
                  <a:srgbClr val="1E3250"/>
                </a:solidFill>
                <a:latin typeface="BIZ UDPゴシック" panose="020B0400000000000000" pitchFamily="50" charset="-128"/>
                <a:ea typeface="BIZ UDPゴシック" panose="020B0400000000000000" pitchFamily="50" charset="-128"/>
              </a:rPr>
              <a:t>２カ月後</a:t>
            </a:r>
            <a:r>
              <a:rPr lang="zh-TW" altLang="en-US" dirty="0">
                <a:solidFill>
                  <a:srgbClr val="1E3250"/>
                </a:solidFill>
                <a:latin typeface="BIZ UDPゴシック" panose="020B0400000000000000" pitchFamily="50" charset="-128"/>
                <a:ea typeface="BIZ UDPゴシック" panose="020B0400000000000000" pitchFamily="50" charset="-128"/>
              </a:rPr>
              <a:t>）</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en-US" altLang="zh-TW" dirty="0">
                <a:solidFill>
                  <a:srgbClr val="1E3250"/>
                </a:solidFill>
                <a:latin typeface="BIZ UDPゴシック" panose="020B0400000000000000" pitchFamily="50" charset="-128"/>
                <a:ea typeface="BIZ UDPゴシック" panose="020B0400000000000000" pitchFamily="50" charset="-128"/>
              </a:rPr>
              <a:t>4</a:t>
            </a:r>
            <a:r>
              <a:rPr lang="ja-JP" altLang="en-US" dirty="0">
                <a:solidFill>
                  <a:srgbClr val="1E3250"/>
                </a:solidFill>
                <a:latin typeface="BIZ UDPゴシック" panose="020B0400000000000000" pitchFamily="50" charset="-128"/>
                <a:ea typeface="BIZ UDPゴシック" panose="020B0400000000000000" pitchFamily="50" charset="-128"/>
              </a:rPr>
              <a:t>．</a:t>
            </a:r>
            <a:r>
              <a:rPr lang="zh-TW" altLang="en-US" dirty="0">
                <a:solidFill>
                  <a:srgbClr val="1E3250"/>
                </a:solidFill>
                <a:latin typeface="BIZ UDPゴシック" panose="020B0400000000000000" pitchFamily="50" charset="-128"/>
                <a:ea typeface="BIZ UDPゴシック" panose="020B0400000000000000" pitchFamily="50" charset="-128"/>
              </a:rPr>
              <a:t>本部長承認項目（提案</a:t>
            </a:r>
            <a:r>
              <a:rPr lang="en-US" altLang="zh-TW" dirty="0">
                <a:solidFill>
                  <a:srgbClr val="1E3250"/>
                </a:solidFill>
                <a:latin typeface="BIZ UDPゴシック" panose="020B0400000000000000" pitchFamily="50" charset="-128"/>
                <a:ea typeface="BIZ UDPゴシック" panose="020B0400000000000000" pitchFamily="50" charset="-128"/>
              </a:rPr>
              <a:t>&amp;</a:t>
            </a:r>
            <a:r>
              <a:rPr lang="zh-TW" altLang="en-US" dirty="0">
                <a:solidFill>
                  <a:srgbClr val="1E3250"/>
                </a:solidFill>
                <a:latin typeface="BIZ UDPゴシック" panose="020B0400000000000000" pitchFamily="50" charset="-128"/>
                <a:ea typeface="BIZ UDPゴシック" panose="020B0400000000000000" pitchFamily="50" charset="-128"/>
              </a:rPr>
              <a:t>承認）</a:t>
            </a:r>
            <a:endParaRPr lang="ja-JP" altLang="en-US" dirty="0">
              <a:solidFill>
                <a:srgbClr val="1E3250"/>
              </a:solidFill>
              <a:latin typeface="BIZ UDPゴシック" panose="020B0400000000000000" pitchFamily="50" charset="-128"/>
              <a:ea typeface="BIZ UDPゴシック" panose="020B0400000000000000" pitchFamily="50" charset="-128"/>
            </a:endParaRPr>
          </a:p>
        </p:txBody>
      </p:sp>
      <p:pic>
        <p:nvPicPr>
          <p:cNvPr id="5" name="Picture 2">
            <a:extLst>
              <a:ext uri="{FF2B5EF4-FFF2-40B4-BE49-F238E27FC236}">
                <a16:creationId xmlns:a16="http://schemas.microsoft.com/office/drawing/2014/main" id="{36D898A9-AA96-48E8-2CDA-75B68AB6046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57428" y="204097"/>
            <a:ext cx="3434572" cy="115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0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059664-6933-C967-FB91-A336876725D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57428" y="204097"/>
            <a:ext cx="3434572" cy="115648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4">
            <a:extLst>
              <a:ext uri="{FF2B5EF4-FFF2-40B4-BE49-F238E27FC236}">
                <a16:creationId xmlns:a16="http://schemas.microsoft.com/office/drawing/2014/main" id="{F72CB4CE-9171-3374-3EE8-552A17D14A5B}"/>
              </a:ext>
            </a:extLst>
          </p:cNvPr>
          <p:cNvSpPr txBox="1">
            <a:spLocks/>
          </p:cNvSpPr>
          <p:nvPr/>
        </p:nvSpPr>
        <p:spPr bwMode="gray">
          <a:xfrm>
            <a:off x="408087" y="215900"/>
            <a:ext cx="11375825" cy="861774"/>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kumimoji="1" sz="2800" b="1" kern="1200">
                <a:solidFill>
                  <a:schemeClr val="accent1"/>
                </a:solidFill>
                <a:latin typeface="+mj-lt"/>
                <a:ea typeface="+mj-ea"/>
                <a:cs typeface="+mj-cs"/>
              </a:defRPr>
            </a:lvl1pPr>
          </a:lstStyle>
          <a:p>
            <a:pPr>
              <a:lnSpc>
                <a:spcPct val="100000"/>
              </a:lnSpc>
            </a:pPr>
            <a:r>
              <a:rPr lang="zh-TW" altLang="en-US" dirty="0">
                <a:solidFill>
                  <a:srgbClr val="1E3250"/>
                </a:solidFill>
                <a:latin typeface="BIZ UDPゴシック" panose="020B0400000000000000" pitchFamily="50" charset="-128"/>
                <a:ea typeface="BIZ UDPゴシック" panose="020B0400000000000000" pitchFamily="50" charset="-128"/>
              </a:rPr>
              <a:t>第</a:t>
            </a:r>
            <a:r>
              <a:rPr lang="en-US" altLang="zh-TW" dirty="0">
                <a:solidFill>
                  <a:srgbClr val="1E3250"/>
                </a:solidFill>
                <a:latin typeface="BIZ UDPゴシック" panose="020B0400000000000000" pitchFamily="50" charset="-128"/>
                <a:ea typeface="BIZ UDPゴシック" panose="020B0400000000000000" pitchFamily="50" charset="-128"/>
              </a:rPr>
              <a:t>0</a:t>
            </a:r>
            <a:r>
              <a:rPr lang="zh-TW" altLang="en-US" dirty="0">
                <a:solidFill>
                  <a:srgbClr val="1E3250"/>
                </a:solidFill>
                <a:latin typeface="BIZ UDPゴシック" panose="020B0400000000000000" pitchFamily="50" charset="-128"/>
                <a:ea typeface="BIZ UDPゴシック" panose="020B0400000000000000" pitchFamily="50" charset="-128"/>
              </a:rPr>
              <a:t>回中央対策本部会議準備（発災直後</a:t>
            </a:r>
            <a:r>
              <a:rPr lang="en-US" altLang="zh-TW" dirty="0">
                <a:solidFill>
                  <a:srgbClr val="1E3250"/>
                </a:solidFill>
                <a:latin typeface="BIZ UDPゴシック" panose="020B0400000000000000" pitchFamily="50" charset="-128"/>
                <a:ea typeface="BIZ UDPゴシック" panose="020B0400000000000000" pitchFamily="50" charset="-128"/>
              </a:rPr>
              <a:t>1</a:t>
            </a:r>
            <a:r>
              <a:rPr lang="zh-TW" altLang="en-US" dirty="0">
                <a:solidFill>
                  <a:srgbClr val="1E3250"/>
                </a:solidFill>
                <a:latin typeface="BIZ UDPゴシック" panose="020B0400000000000000" pitchFamily="50" charset="-128"/>
                <a:ea typeface="BIZ UDPゴシック" panose="020B0400000000000000" pitchFamily="50" charset="-128"/>
              </a:rPr>
              <a:t>時間以内）</a:t>
            </a:r>
            <a:r>
              <a:rPr lang="en-US" altLang="zh-TW" dirty="0">
                <a:solidFill>
                  <a:srgbClr val="1E3250"/>
                </a:solidFill>
                <a:latin typeface="BIZ UDPゴシック" panose="020B0400000000000000" pitchFamily="50" charset="-128"/>
                <a:ea typeface="BIZ UDPゴシック" panose="020B0400000000000000" pitchFamily="50" charset="-128"/>
              </a:rPr>
              <a:t/>
            </a:r>
            <a:br>
              <a:rPr lang="en-US" altLang="zh-TW" dirty="0">
                <a:solidFill>
                  <a:srgbClr val="1E3250"/>
                </a:solidFill>
                <a:latin typeface="BIZ UDPゴシック" panose="020B0400000000000000" pitchFamily="50" charset="-128"/>
                <a:ea typeface="BIZ UDPゴシック" panose="020B0400000000000000" pitchFamily="50" charset="-128"/>
              </a:rPr>
            </a:br>
            <a:r>
              <a:rPr lang="ja-JP" altLang="en-US" dirty="0">
                <a:solidFill>
                  <a:srgbClr val="1E3250"/>
                </a:solidFill>
                <a:latin typeface="BIZ UDPゴシック" panose="020B0400000000000000" pitchFamily="50" charset="-128"/>
                <a:ea typeface="BIZ UDPゴシック" panose="020B0400000000000000" pitchFamily="50" charset="-128"/>
              </a:rPr>
              <a:t>４．</a:t>
            </a:r>
            <a:r>
              <a:rPr lang="zh-TW" altLang="en-US" dirty="0">
                <a:solidFill>
                  <a:srgbClr val="1E3250"/>
                </a:solidFill>
                <a:latin typeface="BIZ UDPゴシック" panose="020B0400000000000000" pitchFamily="50" charset="-128"/>
                <a:ea typeface="BIZ UDPゴシック" panose="020B0400000000000000" pitchFamily="50" charset="-128"/>
              </a:rPr>
              <a:t>本部長承認項目（提案</a:t>
            </a:r>
            <a:r>
              <a:rPr lang="en-US" altLang="zh-TW" dirty="0">
                <a:solidFill>
                  <a:srgbClr val="1E3250"/>
                </a:solidFill>
                <a:latin typeface="BIZ UDPゴシック" panose="020B0400000000000000" pitchFamily="50" charset="-128"/>
                <a:ea typeface="BIZ UDPゴシック" panose="020B0400000000000000" pitchFamily="50" charset="-128"/>
              </a:rPr>
              <a:t>&amp;</a:t>
            </a:r>
            <a:r>
              <a:rPr lang="zh-TW" altLang="en-US" dirty="0">
                <a:solidFill>
                  <a:srgbClr val="1E3250"/>
                </a:solidFill>
                <a:latin typeface="BIZ UDPゴシック" panose="020B0400000000000000" pitchFamily="50" charset="-128"/>
                <a:ea typeface="BIZ UDPゴシック" panose="020B0400000000000000" pitchFamily="50" charset="-128"/>
              </a:rPr>
              <a:t>承認）</a:t>
            </a:r>
            <a:endParaRPr lang="ja-JP" altLang="en-US" dirty="0">
              <a:solidFill>
                <a:srgbClr val="1E325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0582"/>
            <a:ext cx="11521280" cy="4955203"/>
          </a:xfrm>
          <a:prstGeom prst="rect">
            <a:avLst/>
          </a:prstGeom>
          <a:noFill/>
        </p:spPr>
        <p:txBody>
          <a:bodyPr wrap="square">
            <a:spAutoFit/>
          </a:bodyPr>
          <a:lstStyle/>
          <a:p>
            <a:pPr marL="514350" indent="-514350">
              <a:buFont typeface="+mj-lt"/>
              <a:buAutoNum type="arabicPeriod"/>
            </a:pPr>
            <a:r>
              <a:rPr lang="ja-JP" altLang="en-US" sz="2400" dirty="0">
                <a:solidFill>
                  <a:srgbClr val="FF0000"/>
                </a:solidFill>
                <a:latin typeface="BIZ UDPゴシック" panose="020B0400000000000000" pitchFamily="50" charset="-128"/>
                <a:ea typeface="BIZ UDPゴシック" panose="020B0400000000000000" pitchFamily="50" charset="-128"/>
              </a:rPr>
              <a:t>中央対策本部を正式に設置し、</a:t>
            </a:r>
            <a:r>
              <a:rPr lang="en-US" altLang="ja-JP" sz="2400" dirty="0">
                <a:solidFill>
                  <a:srgbClr val="FF0000"/>
                </a:solidFill>
                <a:latin typeface="BIZ UDPゴシック" panose="020B0400000000000000" pitchFamily="50" charset="-128"/>
                <a:ea typeface="BIZ UDPゴシック" panose="020B0400000000000000" pitchFamily="50" charset="-128"/>
              </a:rPr>
              <a:t>24</a:t>
            </a:r>
            <a:r>
              <a:rPr lang="ja-JP" altLang="en-US" sz="2400" dirty="0">
                <a:solidFill>
                  <a:srgbClr val="FF0000"/>
                </a:solidFill>
                <a:latin typeface="BIZ UDPゴシック" panose="020B0400000000000000" pitchFamily="50" charset="-128"/>
                <a:ea typeface="BIZ UDPゴシック" panose="020B0400000000000000" pitchFamily="50" charset="-128"/>
              </a:rPr>
              <a:t>時間体制での運営を開始したい</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設置場所</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本社〇〇会議室、</a:t>
            </a:r>
            <a:r>
              <a:rPr lang="en-US" altLang="ja-JP" sz="2000" dirty="0">
                <a:latin typeface="BIZ UDPゴシック" panose="020B0400000000000000" pitchFamily="50" charset="-128"/>
                <a:ea typeface="BIZ UDPゴシック" panose="020B0400000000000000" pitchFamily="50" charset="-128"/>
              </a:rPr>
              <a:t>Microsoft Teams</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運営体制</a:t>
            </a:r>
            <a:r>
              <a:rPr lang="en-US" altLang="ja-JP" sz="2000" dirty="0">
                <a:latin typeface="BIZ UDPゴシック" panose="020B0400000000000000" pitchFamily="50" charset="-128"/>
                <a:ea typeface="BIZ UDPゴシック" panose="020B0400000000000000" pitchFamily="50" charset="-128"/>
              </a:rPr>
              <a:t>: 24</a:t>
            </a:r>
            <a:r>
              <a:rPr lang="ja-JP" altLang="en-US" sz="2000" dirty="0">
                <a:latin typeface="BIZ UDPゴシック" panose="020B0400000000000000" pitchFamily="50" charset="-128"/>
                <a:ea typeface="BIZ UDPゴシック" panose="020B0400000000000000" pitchFamily="50" charset="-128"/>
              </a:rPr>
              <a:t>時間交代制、主要部門の責任者を常駐</a:t>
            </a:r>
          </a:p>
          <a:p>
            <a:pPr marL="514350" indent="-514350">
              <a:buFont typeface="+mj-lt"/>
              <a:buAutoNum type="arabicPeriod"/>
            </a:pPr>
            <a:r>
              <a:rPr lang="ja-JP" altLang="en-US" sz="2400" dirty="0">
                <a:latin typeface="BIZ UDPゴシック" panose="020B0400000000000000" pitchFamily="50" charset="-128"/>
                <a:ea typeface="BIZ UDPゴシック" panose="020B0400000000000000" pitchFamily="50" charset="-128"/>
              </a:rPr>
              <a:t>各拠点への以下</a:t>
            </a:r>
            <a:r>
              <a:rPr lang="en-US" altLang="ja-JP" sz="2400" dirty="0">
                <a:latin typeface="BIZ UDPゴシック" panose="020B0400000000000000" pitchFamily="50" charset="-128"/>
                <a:ea typeface="BIZ UDPゴシック" panose="020B0400000000000000" pitchFamily="50" charset="-128"/>
              </a:rPr>
              <a:t>5</a:t>
            </a:r>
            <a:r>
              <a:rPr lang="ja-JP" altLang="en-US" sz="2400" dirty="0">
                <a:latin typeface="BIZ UDPゴシック" panose="020B0400000000000000" pitchFamily="50" charset="-128"/>
                <a:ea typeface="BIZ UDPゴシック" panose="020B0400000000000000" pitchFamily="50" charset="-128"/>
              </a:rPr>
              <a:t>項目の初動対応指示内容を承認いただきたい</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従業員の安全確保・避難誘導</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建物・設備の緊急点検</a:t>
            </a:r>
          </a:p>
          <a:p>
            <a:pPr marL="971550" lvl="1" indent="-514350">
              <a:buFont typeface="Arial" panose="020B0604020202020204" pitchFamily="34" charset="0"/>
              <a:buChar char="•"/>
            </a:pPr>
            <a:r>
              <a:rPr lang="en-US" altLang="ja-JP" sz="2000" dirty="0">
                <a:latin typeface="BIZ UDPゴシック" panose="020B0400000000000000" pitchFamily="50" charset="-128"/>
                <a:ea typeface="BIZ UDPゴシック" panose="020B0400000000000000" pitchFamily="50" charset="-128"/>
              </a:rPr>
              <a:t>3</a:t>
            </a:r>
            <a:r>
              <a:rPr lang="ja-JP" altLang="en-US" sz="2000" dirty="0">
                <a:latin typeface="BIZ UDPゴシック" panose="020B0400000000000000" pitchFamily="50" charset="-128"/>
                <a:ea typeface="BIZ UDPゴシック" panose="020B0400000000000000" pitchFamily="50" charset="-128"/>
              </a:rPr>
              <a:t>時間ごとの状況報告</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非常用電源の確認</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帰宅困難者対応</a:t>
            </a:r>
          </a:p>
          <a:p>
            <a:pPr marL="514350" indent="-514350">
              <a:buFont typeface="+mj-lt"/>
              <a:buAutoNum type="arabicPeriod"/>
            </a:pPr>
            <a:r>
              <a:rPr lang="ja-JP" altLang="en-US" sz="2400" dirty="0">
                <a:solidFill>
                  <a:srgbClr val="FF0000"/>
                </a:solidFill>
                <a:latin typeface="BIZ UDPゴシック" panose="020B0400000000000000" pitchFamily="50" charset="-128"/>
                <a:ea typeface="BIZ UDPゴシック" panose="020B0400000000000000" pitchFamily="50" charset="-128"/>
              </a:rPr>
              <a:t>第</a:t>
            </a:r>
            <a:r>
              <a:rPr lang="en-US" altLang="ja-JP" sz="2400" dirty="0">
                <a:solidFill>
                  <a:srgbClr val="FF0000"/>
                </a:solidFill>
                <a:latin typeface="BIZ UDPゴシック" panose="020B0400000000000000" pitchFamily="50" charset="-128"/>
                <a:ea typeface="BIZ UDPゴシック" panose="020B0400000000000000" pitchFamily="50" charset="-128"/>
              </a:rPr>
              <a:t>1</a:t>
            </a:r>
            <a:r>
              <a:rPr lang="ja-JP" altLang="en-US" sz="2400" dirty="0">
                <a:solidFill>
                  <a:srgbClr val="FF0000"/>
                </a:solidFill>
                <a:latin typeface="BIZ UDPゴシック" panose="020B0400000000000000" pitchFamily="50" charset="-128"/>
                <a:ea typeface="BIZ UDPゴシック" panose="020B0400000000000000" pitchFamily="50" charset="-128"/>
              </a:rPr>
              <a:t>回中央対策本部会議を本日</a:t>
            </a:r>
            <a:r>
              <a:rPr lang="en-US" altLang="ja-JP" sz="2400" dirty="0">
                <a:solidFill>
                  <a:srgbClr val="FF0000"/>
                </a:solidFill>
                <a:latin typeface="BIZ UDPゴシック" panose="020B0400000000000000" pitchFamily="50" charset="-128"/>
                <a:ea typeface="BIZ UDPゴシック" panose="020B0400000000000000" pitchFamily="50" charset="-128"/>
              </a:rPr>
              <a:t>16:00</a:t>
            </a:r>
            <a:r>
              <a:rPr lang="ja-JP" altLang="en-US" sz="2400" dirty="0">
                <a:solidFill>
                  <a:srgbClr val="FF0000"/>
                </a:solidFill>
                <a:latin typeface="BIZ UDPゴシック" panose="020B0400000000000000" pitchFamily="50" charset="-128"/>
                <a:ea typeface="BIZ UDPゴシック" panose="020B0400000000000000" pitchFamily="50" charset="-128"/>
              </a:rPr>
              <a:t>（</a:t>
            </a:r>
            <a:r>
              <a:rPr lang="en-US" altLang="ja-JP" sz="2400" dirty="0">
                <a:solidFill>
                  <a:srgbClr val="FF0000"/>
                </a:solidFill>
                <a:latin typeface="BIZ UDPゴシック" panose="020B0400000000000000" pitchFamily="50" charset="-128"/>
                <a:ea typeface="BIZ UDPゴシック" panose="020B0400000000000000" pitchFamily="50" charset="-128"/>
              </a:rPr>
              <a:t>3</a:t>
            </a:r>
            <a:r>
              <a:rPr lang="ja-JP" altLang="en-US" sz="2400" dirty="0">
                <a:solidFill>
                  <a:srgbClr val="FF0000"/>
                </a:solidFill>
                <a:latin typeface="BIZ UDPゴシック" panose="020B0400000000000000" pitchFamily="50" charset="-128"/>
                <a:ea typeface="BIZ UDPゴシック" panose="020B0400000000000000" pitchFamily="50" charset="-128"/>
              </a:rPr>
              <a:t>時間後）に開催したい</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議題</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被害状況の詳細確認、全社的対応方針の決定、今後の行動計画策定</a:t>
            </a:r>
          </a:p>
          <a:p>
            <a:pPr marL="514350" indent="-514350">
              <a:buFont typeface="+mj-lt"/>
              <a:buAutoNum type="arabicPeriod"/>
            </a:pPr>
            <a:r>
              <a:rPr lang="ja-JP" altLang="en-US" sz="2400" dirty="0">
                <a:latin typeface="BIZ UDPゴシック" panose="020B0400000000000000" pitchFamily="50" charset="-128"/>
                <a:ea typeface="BIZ UDPゴシック" panose="020B0400000000000000" pitchFamily="50" charset="-128"/>
              </a:rPr>
              <a:t>次回会議に向けた以下の準備事項を承認いただきたい</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被害状況の詳細報告の取りまとめ</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初動対応の継続方針案の作成</a:t>
            </a:r>
          </a:p>
          <a:p>
            <a:pPr marL="971550" lvl="1" indent="-51435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各拠点の状況に応じた具体的指示内容案の準備</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0204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72B0A05-BA19-D10B-E403-A4116C01DD63}"/>
              </a:ext>
            </a:extLst>
          </p:cNvPr>
          <p:cNvSpPr/>
          <p:nvPr/>
        </p:nvSpPr>
        <p:spPr>
          <a:xfrm>
            <a:off x="0" y="0"/>
            <a:ext cx="12192000" cy="6525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spcBef>
                <a:spcPts val="600"/>
              </a:spcBef>
              <a:buClr>
                <a:schemeClr val="accent1"/>
              </a:buClr>
              <a:buFont typeface="Wingdings" panose="05000000000000000000" pitchFamily="2" charset="2"/>
              <a:buChar char="§"/>
            </a:pPr>
            <a:endParaRPr kumimoji="1" lang="ja-JP" altLang="en-US" sz="1600" dirty="0" err="1">
              <a:solidFill>
                <a:schemeClr val="tx1"/>
              </a:solidFill>
            </a:endParaRPr>
          </a:p>
        </p:txBody>
      </p:sp>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96688" y="744380"/>
            <a:ext cx="12192000" cy="3721083"/>
          </a:xfrm>
        </p:spPr>
        <p:txBody>
          <a:bodyPr anchor="ctr"/>
          <a:lstStyle/>
          <a:p>
            <a:pPr algn="ctr">
              <a:lnSpc>
                <a:spcPct val="150000"/>
              </a:lnSpc>
            </a:pPr>
            <a:r>
              <a:rPr lang="ja-JP" altLang="en-US" sz="4000" dirty="0">
                <a:solidFill>
                  <a:schemeClr val="bg1"/>
                </a:solidFill>
                <a:latin typeface="BIZ UDPゴシック" panose="020B0400000000000000" pitchFamily="50" charset="-128"/>
                <a:ea typeface="BIZ UDPゴシック" panose="020B0400000000000000" pitchFamily="50" charset="-128"/>
              </a:rPr>
              <a:t>対策本部訓練　</a:t>
            </a:r>
            <a:r>
              <a:rPr lang="en-US" altLang="ja-JP" sz="4000" dirty="0">
                <a:solidFill>
                  <a:schemeClr val="bg1"/>
                </a:solidFill>
                <a:latin typeface="BIZ UDPゴシック" panose="020B0400000000000000" pitchFamily="50" charset="-128"/>
                <a:ea typeface="BIZ UDPゴシック" panose="020B0400000000000000" pitchFamily="50" charset="-128"/>
              </a:rPr>
              <a:t>202X  XX</a:t>
            </a:r>
            <a:r>
              <a:rPr lang="ja-JP" altLang="en-US" sz="4000" dirty="0">
                <a:solidFill>
                  <a:schemeClr val="bg1"/>
                </a:solidFill>
                <a:latin typeface="BIZ UDPゴシック" panose="020B0400000000000000" pitchFamily="50" charset="-128"/>
                <a:ea typeface="BIZ UDPゴシック" panose="020B0400000000000000" pitchFamily="50" charset="-128"/>
              </a:rPr>
              <a:t>月</a:t>
            </a:r>
            <a:r>
              <a:rPr lang="en-US" altLang="ja-JP" sz="4000" dirty="0">
                <a:solidFill>
                  <a:schemeClr val="bg1"/>
                </a:solidFill>
                <a:latin typeface="BIZ UDPゴシック" panose="020B0400000000000000" pitchFamily="50" charset="-128"/>
                <a:ea typeface="BIZ UDPゴシック" panose="020B0400000000000000" pitchFamily="50" charset="-128"/>
              </a:rPr>
              <a:t>XX</a:t>
            </a:r>
            <a:r>
              <a:rPr lang="ja-JP" altLang="en-US" sz="4000" dirty="0">
                <a:solidFill>
                  <a:schemeClr val="bg1"/>
                </a:solidFill>
                <a:latin typeface="BIZ UDPゴシック" panose="020B0400000000000000" pitchFamily="50" charset="-128"/>
                <a:ea typeface="BIZ UDPゴシック" panose="020B0400000000000000" pitchFamily="50" charset="-128"/>
              </a:rPr>
              <a:t>日</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南海トラフ地震半割れ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r>
              <a:rPr lang="ja-JP" altLang="en-US" sz="4000" dirty="0">
                <a:solidFill>
                  <a:schemeClr val="bg1"/>
                </a:solidFill>
                <a:latin typeface="BIZ UDPゴシック" panose="020B0400000000000000" pitchFamily="50" charset="-128"/>
                <a:ea typeface="BIZ UDPゴシック" panose="020B0400000000000000" pitchFamily="50" charset="-128"/>
              </a:rPr>
              <a:t>東割れ</a:t>
            </a:r>
            <a:r>
              <a:rPr lang="en-US" altLang="ja-JP" sz="4000" dirty="0">
                <a:solidFill>
                  <a:schemeClr val="bg1"/>
                </a:solidFill>
                <a:latin typeface="BIZ UDPゴシック" panose="020B0400000000000000" pitchFamily="50" charset="-128"/>
                <a:ea typeface="BIZ UDPゴシック" panose="020B0400000000000000" pitchFamily="50" charset="-128"/>
              </a:rPr>
              <a:t>M8.0</a:t>
            </a:r>
            <a:r>
              <a:rPr lang="ja-JP" altLang="en-US" sz="4000" dirty="0">
                <a:solidFill>
                  <a:schemeClr val="bg1"/>
                </a:solidFill>
                <a:latin typeface="BIZ UDPゴシック" panose="020B0400000000000000" pitchFamily="50" charset="-128"/>
                <a:ea typeface="BIZ UDPゴシック" panose="020B0400000000000000" pitchFamily="50" charset="-128"/>
              </a:rPr>
              <a:t>　発災直後</a:t>
            </a:r>
            <a:r>
              <a:rPr lang="ja-JP" altLang="en-US" sz="4800" u="sng" dirty="0">
                <a:solidFill>
                  <a:schemeClr val="bg1"/>
                </a:solidFill>
                <a:latin typeface="BIZ UDPゴシック" panose="020B0400000000000000" pitchFamily="50" charset="-128"/>
                <a:ea typeface="BIZ UDPゴシック" panose="020B0400000000000000" pitchFamily="50" charset="-128"/>
              </a:rPr>
              <a:t>３</a:t>
            </a:r>
            <a:r>
              <a:rPr lang="ja-JP" altLang="en-US" sz="4000" u="sng" dirty="0">
                <a:solidFill>
                  <a:schemeClr val="bg1"/>
                </a:solidFill>
                <a:latin typeface="BIZ UDPゴシック" panose="020B0400000000000000" pitchFamily="50" charset="-128"/>
                <a:ea typeface="BIZ UDPゴシック" panose="020B0400000000000000" pitchFamily="50" charset="-128"/>
              </a:rPr>
              <a:t>時間後</a:t>
            </a:r>
            <a:r>
              <a:rPr lang="en-US" altLang="ja-JP" sz="4000" dirty="0">
                <a:solidFill>
                  <a:schemeClr val="bg1"/>
                </a:solidFill>
                <a:latin typeface="BIZ UDPゴシック" panose="020B0400000000000000" pitchFamily="50" charset="-128"/>
                <a:ea typeface="BIZ UDPゴシック" panose="020B0400000000000000" pitchFamily="50" charset="-128"/>
              </a:rPr>
              <a:t/>
            </a:r>
            <a:br>
              <a:rPr lang="en-US" altLang="ja-JP" sz="4000" dirty="0">
                <a:solidFill>
                  <a:schemeClr val="bg1"/>
                </a:solidFill>
                <a:latin typeface="BIZ UDPゴシック" panose="020B0400000000000000" pitchFamily="50" charset="-128"/>
                <a:ea typeface="BIZ UDPゴシック" panose="020B0400000000000000" pitchFamily="50" charset="-128"/>
              </a:rPr>
            </a:br>
            <a:endParaRPr lang="ja-JP" altLang="en-US" sz="4000"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descr="回路 が含まれている画像&#10;&#10;自動的に生成された説明">
            <a:extLst>
              <a:ext uri="{FF2B5EF4-FFF2-40B4-BE49-F238E27FC236}">
                <a16:creationId xmlns:a16="http://schemas.microsoft.com/office/drawing/2014/main" id="{81159F48-75DC-5A00-AFE6-467ADC2036DC}"/>
              </a:ext>
            </a:extLst>
          </p:cNvPr>
          <p:cNvPicPr>
            <a:picLocks noChangeAspect="1"/>
          </p:cNvPicPr>
          <p:nvPr/>
        </p:nvPicPr>
        <p:blipFill>
          <a:blip r:embed="rId3"/>
          <a:stretch>
            <a:fillRect/>
          </a:stretch>
        </p:blipFill>
        <p:spPr>
          <a:xfrm>
            <a:off x="3884762" y="3789040"/>
            <a:ext cx="4229100" cy="2343150"/>
          </a:xfrm>
          <a:prstGeom prst="rect">
            <a:avLst/>
          </a:prstGeom>
        </p:spPr>
      </p:pic>
    </p:spTree>
    <p:extLst>
      <p:ext uri="{BB962C8B-B14F-4D97-AF65-F5344CB8AC3E}">
        <p14:creationId xmlns:p14="http://schemas.microsoft.com/office/powerpoint/2010/main" val="304136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en-US" altLang="zh-TW" sz="2800" dirty="0">
                <a:latin typeface="BIZ UDPゴシック" panose="020B0400000000000000" pitchFamily="50" charset="-128"/>
                <a:ea typeface="BIZ UDPゴシック" panose="020B0400000000000000" pitchFamily="50" charset="-128"/>
              </a:rPr>
              <a:t>1</a:t>
            </a:r>
            <a:r>
              <a:rPr lang="zh-TW" altLang="en-US" sz="2800" dirty="0">
                <a:latin typeface="BIZ UDPゴシック" panose="020B0400000000000000" pitchFamily="50" charset="-128"/>
                <a:ea typeface="BIZ UDPゴシック" panose="020B0400000000000000" pitchFamily="50" charset="-128"/>
              </a:rPr>
              <a:t>回中央対策本部会議（発災</a:t>
            </a:r>
            <a:r>
              <a:rPr lang="en-US" altLang="zh-TW" sz="2800" dirty="0">
                <a:latin typeface="BIZ UDPゴシック" panose="020B0400000000000000" pitchFamily="50" charset="-128"/>
                <a:ea typeface="BIZ UDPゴシック" panose="020B0400000000000000" pitchFamily="50" charset="-128"/>
              </a:rPr>
              <a:t>3</a:t>
            </a:r>
            <a:r>
              <a:rPr lang="zh-TW" altLang="en-US" sz="2800" dirty="0">
                <a:latin typeface="BIZ UDPゴシック" panose="020B0400000000000000" pitchFamily="50" charset="-128"/>
                <a:ea typeface="BIZ UDPゴシック" panose="020B0400000000000000" pitchFamily="50" charset="-128"/>
              </a:rPr>
              <a:t>時間</a:t>
            </a:r>
            <a:r>
              <a:rPr lang="ja-JP" altLang="en-US" sz="2800" dirty="0">
                <a:latin typeface="BIZ UDPゴシック" panose="020B0400000000000000" pitchFamily="50" charset="-128"/>
                <a:ea typeface="BIZ UDPゴシック" panose="020B0400000000000000" pitchFamily="50" charset="-128"/>
              </a:rPr>
              <a:t>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１．被害状況報告</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42728"/>
            <a:ext cx="11521280" cy="4760278"/>
          </a:xfrm>
          <a:prstGeom prst="rect">
            <a:avLst/>
          </a:prstGeom>
          <a:noFill/>
        </p:spPr>
        <p:txBody>
          <a:bodyPr wrap="square">
            <a:spAutoFit/>
          </a:bodyPr>
          <a:lstStyle/>
          <a:p>
            <a:pPr marL="514350" indent="-514350">
              <a:lnSpc>
                <a:spcPts val="2600"/>
              </a:lnSpc>
              <a:buFont typeface="+mj-lt"/>
              <a:buAutoNum type="arabicPeriod"/>
            </a:pPr>
            <a:r>
              <a:rPr lang="ja-JP" altLang="en-US" sz="2400" dirty="0">
                <a:latin typeface="BIZ UDPゴシック" panose="020B0400000000000000" pitchFamily="50" charset="-128"/>
                <a:ea typeface="BIZ UDPゴシック" panose="020B0400000000000000" pitchFamily="50" charset="-128"/>
              </a:rPr>
              <a:t>被害状況報告（</a:t>
            </a:r>
            <a:r>
              <a:rPr lang="en-US" altLang="ja-JP" sz="2400" dirty="0">
                <a:latin typeface="BIZ UDPゴシック" panose="020B0400000000000000" pitchFamily="50" charset="-128"/>
                <a:ea typeface="BIZ UDPゴシック" panose="020B0400000000000000" pitchFamily="50" charset="-128"/>
              </a:rPr>
              <a:t>16:00</a:t>
            </a:r>
            <a:r>
              <a:rPr lang="ja-JP" altLang="en-US" sz="2400" dirty="0">
                <a:latin typeface="BIZ UDPゴシック" panose="020B0400000000000000" pitchFamily="50" charset="-128"/>
                <a:ea typeface="BIZ UDPゴシック" panose="020B0400000000000000" pitchFamily="50" charset="-128"/>
              </a:rPr>
              <a:t>時点）</a:t>
            </a:r>
            <a:endParaRPr lang="en-US" altLang="ja-JP" sz="2400" dirty="0">
              <a:latin typeface="BIZ UDPゴシック" panose="020B0400000000000000" pitchFamily="50" charset="-128"/>
              <a:ea typeface="BIZ UDPゴシック" panose="020B0400000000000000" pitchFamily="50" charset="-128"/>
            </a:endParaRP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地震概要</a:t>
            </a:r>
            <a:r>
              <a:rPr lang="en-US" altLang="ja-JP" sz="2400" dirty="0">
                <a:latin typeface="BIZ UDPゴシック" panose="020B0400000000000000" pitchFamily="50" charset="-128"/>
                <a:ea typeface="BIZ UDPゴシック" panose="020B0400000000000000" pitchFamily="50" charset="-128"/>
              </a:rPr>
              <a:t>: M8.0</a:t>
            </a:r>
            <a:r>
              <a:rPr lang="ja-JP" altLang="en-US" sz="2400" dirty="0">
                <a:latin typeface="BIZ UDPゴシック" panose="020B0400000000000000" pitchFamily="50" charset="-128"/>
                <a:ea typeface="BIZ UDPゴシック" panose="020B0400000000000000" pitchFamily="50" charset="-128"/>
              </a:rPr>
              <a:t>、静岡県沖、</a:t>
            </a:r>
            <a:r>
              <a:rPr lang="en-US" altLang="ja-JP" sz="2400" dirty="0">
                <a:latin typeface="BIZ UDPゴシック" panose="020B0400000000000000" pitchFamily="50" charset="-128"/>
                <a:ea typeface="BIZ UDPゴシック" panose="020B0400000000000000" pitchFamily="50" charset="-128"/>
              </a:rPr>
              <a:t>13:00</a:t>
            </a:r>
            <a:r>
              <a:rPr lang="ja-JP" altLang="en-US" sz="2400" dirty="0">
                <a:latin typeface="BIZ UDPゴシック" panose="020B0400000000000000" pitchFamily="50" charset="-128"/>
                <a:ea typeface="BIZ UDPゴシック" panose="020B0400000000000000" pitchFamily="50" charset="-128"/>
              </a:rPr>
              <a:t>頃発生</a:t>
            </a:r>
            <a:endParaRPr lang="en-US" altLang="ja-JP" sz="2400" dirty="0">
              <a:latin typeface="BIZ UDPゴシック" panose="020B0400000000000000" pitchFamily="50" charset="-128"/>
              <a:ea typeface="BIZ UDPゴシック" panose="020B0400000000000000" pitchFamily="50" charset="-128"/>
            </a:endParaRP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震度</a:t>
            </a: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静岡・愛知・三重で震度</a:t>
            </a:r>
            <a:r>
              <a:rPr lang="en-US" altLang="ja-JP" sz="2400" dirty="0">
                <a:latin typeface="BIZ UDPゴシック" panose="020B0400000000000000" pitchFamily="50" charset="-128"/>
                <a:ea typeface="BIZ UDPゴシック" panose="020B0400000000000000" pitchFamily="50" charset="-128"/>
              </a:rPr>
              <a:t>6</a:t>
            </a:r>
            <a:r>
              <a:rPr lang="ja-JP" altLang="en-US" sz="2400" dirty="0">
                <a:latin typeface="BIZ UDPゴシック" panose="020B0400000000000000" pitchFamily="50" charset="-128"/>
                <a:ea typeface="BIZ UDPゴシック" panose="020B0400000000000000" pitchFamily="50" charset="-128"/>
              </a:rPr>
              <a:t>強</a:t>
            </a:r>
            <a:r>
              <a:rPr lang="en-US" altLang="ja-JP" sz="2400" dirty="0">
                <a:latin typeface="BIZ UDPゴシック" panose="020B0400000000000000" pitchFamily="50" charset="-128"/>
                <a:ea typeface="BIZ UDPゴシック" panose="020B0400000000000000" pitchFamily="50" charset="-128"/>
              </a:rPr>
              <a:t>〜7</a:t>
            </a:r>
            <a:r>
              <a:rPr lang="ja-JP" altLang="en-US" sz="2400" dirty="0">
                <a:latin typeface="BIZ UDPゴシック" panose="020B0400000000000000" pitchFamily="50" charset="-128"/>
                <a:ea typeface="BIZ UDPゴシック" panose="020B0400000000000000" pitchFamily="50" charset="-128"/>
              </a:rPr>
              <a:t>、関東・関西で震度</a:t>
            </a:r>
            <a:r>
              <a:rPr lang="en-US" altLang="ja-JP" sz="2400" dirty="0">
                <a:latin typeface="BIZ UDPゴシック" panose="020B0400000000000000" pitchFamily="50" charset="-128"/>
                <a:ea typeface="BIZ UDPゴシック" panose="020B0400000000000000" pitchFamily="50" charset="-128"/>
              </a:rPr>
              <a:t>5〜6</a:t>
            </a:r>
            <a:r>
              <a:rPr lang="ja-JP" altLang="en-US" sz="2400" dirty="0">
                <a:latin typeface="BIZ UDPゴシック" panose="020B0400000000000000" pitchFamily="50" charset="-128"/>
                <a:ea typeface="BIZ UDPゴシック" panose="020B0400000000000000" pitchFamily="50" charset="-128"/>
              </a:rPr>
              <a:t>弱</a:t>
            </a:r>
            <a:endParaRPr lang="en-US" altLang="ja-JP" sz="2400" dirty="0">
              <a:latin typeface="BIZ UDPゴシック" panose="020B0400000000000000" pitchFamily="50" charset="-128"/>
              <a:ea typeface="BIZ UDPゴシック" panose="020B0400000000000000" pitchFamily="50" charset="-128"/>
            </a:endParaRP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人的被害</a:t>
            </a:r>
            <a:r>
              <a:rPr lang="en-US" altLang="ja-JP" sz="2400" dirty="0">
                <a:latin typeface="BIZ UDPゴシック" panose="020B0400000000000000" pitchFamily="50" charset="-128"/>
                <a:ea typeface="BIZ UDPゴシック" panose="020B0400000000000000" pitchFamily="50" charset="-128"/>
              </a:rPr>
              <a:t>: </a:t>
            </a:r>
            <a:r>
              <a:rPr lang="ja-JP" altLang="en-US" sz="2000" dirty="0">
                <a:solidFill>
                  <a:srgbClr val="FF0000"/>
                </a:solidFill>
                <a:latin typeface="BIZ UDPゴシック" panose="020B0400000000000000" pitchFamily="50" charset="-128"/>
                <a:ea typeface="BIZ UDPゴシック" panose="020B0400000000000000" pitchFamily="50" charset="-128"/>
              </a:rPr>
              <a:t>軽傷者</a:t>
            </a:r>
            <a:r>
              <a:rPr lang="en-US" altLang="ja-JP" sz="2000" dirty="0">
                <a:solidFill>
                  <a:srgbClr val="FF0000"/>
                </a:solidFill>
                <a:latin typeface="BIZ UDPゴシック" panose="020B0400000000000000" pitchFamily="50" charset="-128"/>
                <a:ea typeface="BIZ UDPゴシック" panose="020B0400000000000000" pitchFamily="50" charset="-128"/>
              </a:rPr>
              <a:t>23</a:t>
            </a:r>
            <a:r>
              <a:rPr lang="ja-JP" altLang="en-US" sz="2000" dirty="0">
                <a:solidFill>
                  <a:srgbClr val="FF0000"/>
                </a:solidFill>
                <a:latin typeface="BIZ UDPゴシック" panose="020B0400000000000000" pitchFamily="50" charset="-128"/>
                <a:ea typeface="BIZ UDPゴシック" panose="020B0400000000000000" pitchFamily="50" charset="-128"/>
              </a:rPr>
              <a:t>名（静岡</a:t>
            </a:r>
            <a:r>
              <a:rPr lang="en-US" altLang="ja-JP" sz="2000" dirty="0">
                <a:solidFill>
                  <a:srgbClr val="FF0000"/>
                </a:solidFill>
                <a:latin typeface="BIZ UDPゴシック" panose="020B0400000000000000" pitchFamily="50" charset="-128"/>
                <a:ea typeface="BIZ UDPゴシック" panose="020B0400000000000000" pitchFamily="50" charset="-128"/>
              </a:rPr>
              <a:t>10</a:t>
            </a:r>
            <a:r>
              <a:rPr lang="ja-JP" altLang="en-US" sz="2000" dirty="0">
                <a:solidFill>
                  <a:srgbClr val="FF0000"/>
                </a:solidFill>
                <a:latin typeface="BIZ UDPゴシック" panose="020B0400000000000000" pitchFamily="50" charset="-128"/>
                <a:ea typeface="BIZ UDPゴシック" panose="020B0400000000000000" pitchFamily="50" charset="-128"/>
              </a:rPr>
              <a:t>名、名古屋</a:t>
            </a:r>
            <a:r>
              <a:rPr lang="en-US" altLang="ja-JP" sz="2000" dirty="0">
                <a:solidFill>
                  <a:srgbClr val="FF0000"/>
                </a:solidFill>
                <a:latin typeface="BIZ UDPゴシック" panose="020B0400000000000000" pitchFamily="50" charset="-128"/>
                <a:ea typeface="BIZ UDPゴシック" panose="020B0400000000000000" pitchFamily="50" charset="-128"/>
              </a:rPr>
              <a:t>8</a:t>
            </a:r>
            <a:r>
              <a:rPr lang="ja-JP" altLang="en-US" sz="2000" dirty="0">
                <a:solidFill>
                  <a:srgbClr val="FF0000"/>
                </a:solidFill>
                <a:latin typeface="BIZ UDPゴシック" panose="020B0400000000000000" pitchFamily="50" charset="-128"/>
                <a:ea typeface="BIZ UDPゴシック" panose="020B0400000000000000" pitchFamily="50" charset="-128"/>
              </a:rPr>
              <a:t>名、その他</a:t>
            </a:r>
            <a:r>
              <a:rPr lang="en-US" altLang="ja-JP" sz="2000" dirty="0">
                <a:solidFill>
                  <a:srgbClr val="FF0000"/>
                </a:solidFill>
                <a:latin typeface="BIZ UDPゴシック" panose="020B0400000000000000" pitchFamily="50" charset="-128"/>
                <a:ea typeface="BIZ UDPゴシック" panose="020B0400000000000000" pitchFamily="50" charset="-128"/>
              </a:rPr>
              <a:t>5</a:t>
            </a:r>
            <a:r>
              <a:rPr lang="ja-JP" altLang="en-US" sz="2000" dirty="0">
                <a:solidFill>
                  <a:srgbClr val="FF0000"/>
                </a:solidFill>
                <a:latin typeface="BIZ UDPゴシック" panose="020B0400000000000000" pitchFamily="50" charset="-128"/>
                <a:ea typeface="BIZ UDPゴシック" panose="020B0400000000000000" pitchFamily="50" charset="-128"/>
              </a:rPr>
              <a:t>名）</a:t>
            </a: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
            </a:r>
            <a:br>
              <a:rPr lang="en-US" altLang="ja-JP"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重傷者・死亡者なし</a:t>
            </a:r>
            <a:r>
              <a:rPr lang="en-US" altLang="ja-JP" sz="2000" dirty="0">
                <a:latin typeface="BIZ UDPゴシック" panose="020B0400000000000000" pitchFamily="50" charset="-128"/>
                <a:ea typeface="BIZ UDPゴシック" panose="020B0400000000000000" pitchFamily="50" charset="-128"/>
              </a:rPr>
              <a:t/>
            </a:r>
            <a:br>
              <a:rPr lang="en-US" altLang="ja-JP" sz="2000" dirty="0">
                <a:latin typeface="BIZ UDPゴシック" panose="020B0400000000000000" pitchFamily="50" charset="-128"/>
                <a:ea typeface="BIZ UDPゴシック" panose="020B0400000000000000" pitchFamily="50" charset="-128"/>
              </a:rPr>
            </a:br>
            <a:r>
              <a:rPr lang="ja-JP" altLang="en-US" sz="2000" dirty="0">
                <a:solidFill>
                  <a:srgbClr val="FF0000"/>
                </a:solidFill>
                <a:latin typeface="BIZ UDPゴシック" panose="020B0400000000000000" pitchFamily="50" charset="-128"/>
                <a:ea typeface="BIZ UDPゴシック" panose="020B0400000000000000" pitchFamily="50" charset="-128"/>
              </a:rPr>
              <a:t>外出中従業員と連絡不通：新宿</a:t>
            </a:r>
            <a:r>
              <a:rPr lang="en-US" altLang="ja-JP" sz="2000" dirty="0">
                <a:solidFill>
                  <a:srgbClr val="FF0000"/>
                </a:solidFill>
                <a:latin typeface="BIZ UDPゴシック" panose="020B0400000000000000" pitchFamily="50" charset="-128"/>
                <a:ea typeface="BIZ UDPゴシック" panose="020B0400000000000000" pitchFamily="50" charset="-128"/>
              </a:rPr>
              <a:t>15</a:t>
            </a:r>
            <a:r>
              <a:rPr lang="ja-JP" altLang="en-US" sz="2000" dirty="0">
                <a:solidFill>
                  <a:srgbClr val="FF0000"/>
                </a:solidFill>
                <a:latin typeface="BIZ UDPゴシック" panose="020B0400000000000000" pitchFamily="50" charset="-128"/>
                <a:ea typeface="BIZ UDPゴシック" panose="020B0400000000000000" pitchFamily="50" charset="-128"/>
              </a:rPr>
              <a:t>名、名古屋</a:t>
            </a:r>
            <a:r>
              <a:rPr lang="en-US" altLang="ja-JP" sz="2000" dirty="0">
                <a:solidFill>
                  <a:srgbClr val="FF0000"/>
                </a:solidFill>
                <a:latin typeface="BIZ UDPゴシック" panose="020B0400000000000000" pitchFamily="50" charset="-128"/>
                <a:ea typeface="BIZ UDPゴシック" panose="020B0400000000000000" pitchFamily="50" charset="-128"/>
              </a:rPr>
              <a:t>25</a:t>
            </a:r>
            <a:r>
              <a:rPr lang="ja-JP" altLang="en-US" sz="2000" dirty="0">
                <a:solidFill>
                  <a:srgbClr val="FF0000"/>
                </a:solidFill>
                <a:latin typeface="BIZ UDPゴシック" panose="020B0400000000000000" pitchFamily="50" charset="-128"/>
                <a:ea typeface="BIZ UDPゴシック" panose="020B0400000000000000" pitchFamily="50" charset="-128"/>
              </a:rPr>
              <a:t>名、横浜</a:t>
            </a:r>
            <a:r>
              <a:rPr lang="en-US" altLang="ja-JP" sz="2000" dirty="0">
                <a:solidFill>
                  <a:srgbClr val="FF0000"/>
                </a:solidFill>
                <a:latin typeface="BIZ UDPゴシック" panose="020B0400000000000000" pitchFamily="50" charset="-128"/>
                <a:ea typeface="BIZ UDPゴシック" panose="020B0400000000000000" pitchFamily="50" charset="-128"/>
              </a:rPr>
              <a:t>5</a:t>
            </a:r>
            <a:r>
              <a:rPr lang="ja-JP" altLang="en-US" sz="2000" dirty="0">
                <a:solidFill>
                  <a:srgbClr val="FF0000"/>
                </a:solidFill>
                <a:latin typeface="BIZ UDPゴシック" panose="020B0400000000000000" pitchFamily="50" charset="-128"/>
                <a:ea typeface="BIZ UDPゴシック" panose="020B0400000000000000" pitchFamily="50" charset="-128"/>
              </a:rPr>
              <a:t>名</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marL="708025" indent="-708025">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建物被害</a:t>
            </a:r>
            <a:r>
              <a:rPr lang="en-US" altLang="ja-JP" sz="2400" dirty="0">
                <a:latin typeface="BIZ UDPゴシック" panose="020B0400000000000000" pitchFamily="50" charset="-128"/>
                <a:ea typeface="BIZ UDPゴシック" panose="020B0400000000000000" pitchFamily="50" charset="-128"/>
              </a:rPr>
              <a:t>: </a:t>
            </a:r>
          </a:p>
          <a:p>
            <a:pPr marL="800100" lvl="1"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静岡・名古屋：外壁損傷、設備一部損壊、建物損壊拡大の恐れ</a:t>
            </a:r>
            <a:endParaRPr lang="en-US" altLang="ja-JP" sz="2000" dirty="0">
              <a:latin typeface="BIZ UDPゴシック" panose="020B0400000000000000" pitchFamily="50" charset="-128"/>
              <a:ea typeface="BIZ UDPゴシック" panose="020B0400000000000000" pitchFamily="50" charset="-128"/>
            </a:endParaRPr>
          </a:p>
          <a:p>
            <a:pPr marL="800100" lvl="1"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その他拠点：一部室内に滞留者、天井一部崩落の可能性</a:t>
            </a:r>
            <a:endParaRPr lang="en-US" altLang="ja-JP" sz="2000" dirty="0">
              <a:latin typeface="BIZ UDPゴシック" panose="020B0400000000000000" pitchFamily="50" charset="-128"/>
              <a:ea typeface="BIZ UDPゴシック" panose="020B0400000000000000" pitchFamily="50" charset="-128"/>
            </a:endParaRP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インフラ状況</a:t>
            </a:r>
            <a:r>
              <a:rPr lang="en-US" altLang="ja-JP" sz="2400" dirty="0">
                <a:latin typeface="BIZ UDPゴシック" panose="020B0400000000000000" pitchFamily="50" charset="-128"/>
                <a:ea typeface="BIZ UDPゴシック" panose="020B0400000000000000" pitchFamily="50" charset="-128"/>
              </a:rPr>
              <a:t>:</a:t>
            </a:r>
          </a:p>
          <a:p>
            <a:pPr marL="800100" lvl="1"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電力</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静岡、名古屋、千葉で停電。他拠点は非常用電源対応</a:t>
            </a:r>
            <a:endParaRPr lang="en-US" altLang="ja-JP" sz="2000" dirty="0">
              <a:latin typeface="BIZ UDPゴシック" panose="020B0400000000000000" pitchFamily="50" charset="-128"/>
              <a:ea typeface="BIZ UDPゴシック" panose="020B0400000000000000" pitchFamily="50" charset="-128"/>
            </a:endParaRPr>
          </a:p>
          <a:p>
            <a:pPr marL="800100" lvl="1"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水道・ガス</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静岡、名古屋で長期機能不全。他拠点も一部停止</a:t>
            </a:r>
            <a:endParaRPr lang="en-US" altLang="ja-JP" sz="2000" dirty="0">
              <a:latin typeface="BIZ UDPゴシック" panose="020B0400000000000000" pitchFamily="50" charset="-128"/>
              <a:ea typeface="BIZ UDPゴシック" panose="020B0400000000000000" pitchFamily="50" charset="-128"/>
            </a:endParaRPr>
          </a:p>
          <a:p>
            <a:pPr marL="800100" lvl="1" indent="-342900">
              <a:lnSpc>
                <a:spcPts val="2600"/>
              </a:lnSpc>
              <a:buFontTx/>
              <a:buChar char="-"/>
            </a:pPr>
            <a:r>
              <a:rPr lang="ja-JP" altLang="en-US" sz="2000" dirty="0">
                <a:latin typeface="BIZ UDPゴシック" panose="020B0400000000000000" pitchFamily="50" charset="-128"/>
                <a:ea typeface="BIZ UDPゴシック" panose="020B0400000000000000" pitchFamily="50" charset="-128"/>
              </a:rPr>
              <a:t>通信</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全拠点で固定電話・携帯電話輻輳、インターネット不安定</a:t>
            </a:r>
            <a:endParaRPr lang="en-US" altLang="ja-JP" sz="2000" dirty="0">
              <a:latin typeface="BIZ UDPゴシック" panose="020B0400000000000000" pitchFamily="50" charset="-128"/>
              <a:ea typeface="BIZ UDPゴシック" panose="020B0400000000000000" pitchFamily="50" charset="-128"/>
            </a:endParaRPr>
          </a:p>
          <a:p>
            <a:pPr>
              <a:lnSpc>
                <a:spcPts val="2600"/>
              </a:lnSpc>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(6) </a:t>
            </a:r>
            <a:r>
              <a:rPr lang="ja-JP" altLang="en-US" sz="2400" dirty="0">
                <a:solidFill>
                  <a:srgbClr val="FF0000"/>
                </a:solidFill>
                <a:latin typeface="BIZ UDPゴシック" panose="020B0400000000000000" pitchFamily="50" charset="-128"/>
                <a:ea typeface="BIZ UDPゴシック" panose="020B0400000000000000" pitchFamily="50" charset="-128"/>
              </a:rPr>
              <a:t>安否確認</a:t>
            </a:r>
            <a:r>
              <a:rPr lang="en-US" altLang="ja-JP" sz="2400" dirty="0">
                <a:solidFill>
                  <a:srgbClr val="FF0000"/>
                </a:solidFill>
                <a:latin typeface="BIZ UDPゴシック" panose="020B0400000000000000" pitchFamily="50" charset="-128"/>
                <a:ea typeface="BIZ UDPゴシック" panose="020B0400000000000000" pitchFamily="50" charset="-128"/>
              </a:rPr>
              <a:t>: </a:t>
            </a:r>
            <a:r>
              <a:rPr lang="ja-JP" altLang="en-US" sz="2400" dirty="0">
                <a:solidFill>
                  <a:srgbClr val="FF0000"/>
                </a:solidFill>
                <a:latin typeface="BIZ UDPゴシック" panose="020B0400000000000000" pitchFamily="50" charset="-128"/>
                <a:ea typeface="BIZ UDPゴシック" panose="020B0400000000000000" pitchFamily="50" charset="-128"/>
              </a:rPr>
              <a:t>静岡・名古屋</a:t>
            </a:r>
            <a:r>
              <a:rPr lang="en-US" altLang="ja-JP" sz="2400" dirty="0">
                <a:solidFill>
                  <a:srgbClr val="FF0000"/>
                </a:solidFill>
                <a:latin typeface="BIZ UDPゴシック" panose="020B0400000000000000" pitchFamily="50" charset="-128"/>
                <a:ea typeface="BIZ UDPゴシック" panose="020B0400000000000000" pitchFamily="50" charset="-128"/>
              </a:rPr>
              <a:t>70%</a:t>
            </a:r>
            <a:r>
              <a:rPr lang="ja-JP" altLang="en-US" sz="2400" dirty="0">
                <a:solidFill>
                  <a:srgbClr val="FF0000"/>
                </a:solidFill>
                <a:latin typeface="BIZ UDPゴシック" panose="020B0400000000000000" pitchFamily="50" charset="-128"/>
                <a:ea typeface="BIZ UDPゴシック" panose="020B0400000000000000" pitchFamily="50" charset="-128"/>
              </a:rPr>
              <a:t>、その他拠点</a:t>
            </a:r>
            <a:r>
              <a:rPr lang="en-US" altLang="ja-JP" sz="2400" dirty="0">
                <a:solidFill>
                  <a:srgbClr val="FF0000"/>
                </a:solidFill>
                <a:latin typeface="BIZ UDPゴシック" panose="020B0400000000000000" pitchFamily="50" charset="-128"/>
                <a:ea typeface="BIZ UDPゴシック" panose="020B0400000000000000" pitchFamily="50" charset="-128"/>
              </a:rPr>
              <a:t>90%</a:t>
            </a:r>
            <a:r>
              <a:rPr lang="ja-JP" altLang="en-US" sz="2400" dirty="0">
                <a:solidFill>
                  <a:srgbClr val="FF0000"/>
                </a:solidFill>
                <a:latin typeface="BIZ UDPゴシック" panose="020B0400000000000000" pitchFamily="50" charset="-128"/>
                <a:ea typeface="BIZ UDPゴシック" panose="020B0400000000000000" pitchFamily="50" charset="-128"/>
              </a:rPr>
              <a:t>（</a:t>
            </a:r>
            <a:r>
              <a:rPr lang="en-US" altLang="ja-JP" sz="2400" dirty="0">
                <a:solidFill>
                  <a:srgbClr val="FF0000"/>
                </a:solidFill>
                <a:latin typeface="BIZ UDPゴシック" panose="020B0400000000000000" pitchFamily="50" charset="-128"/>
                <a:ea typeface="BIZ UDPゴシック" panose="020B0400000000000000" pitchFamily="50" charset="-128"/>
              </a:rPr>
              <a:t>16:00</a:t>
            </a:r>
            <a:r>
              <a:rPr lang="ja-JP" altLang="en-US" sz="2400" dirty="0">
                <a:solidFill>
                  <a:srgbClr val="FF0000"/>
                </a:solidFill>
                <a:latin typeface="BIZ UDPゴシック" panose="020B0400000000000000" pitchFamily="50" charset="-128"/>
                <a:ea typeface="BIZ UDPゴシック" panose="020B0400000000000000" pitchFamily="50" charset="-128"/>
              </a:rPr>
              <a:t>時点）</a:t>
            </a:r>
          </a:p>
        </p:txBody>
      </p:sp>
      <p:pic>
        <p:nvPicPr>
          <p:cNvPr id="4" name="Picture 2">
            <a:extLst>
              <a:ext uri="{FF2B5EF4-FFF2-40B4-BE49-F238E27FC236}">
                <a16:creationId xmlns:a16="http://schemas.microsoft.com/office/drawing/2014/main" id="{8DAA1B5B-55CA-A51F-BCFC-B2776054E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486" y="229888"/>
            <a:ext cx="4371514" cy="131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89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CEA243-5723-07BA-289C-7994475A1E65}"/>
              </a:ext>
            </a:extLst>
          </p:cNvPr>
          <p:cNvSpPr>
            <a:spLocks noGrp="1"/>
          </p:cNvSpPr>
          <p:nvPr>
            <p:ph type="title"/>
          </p:nvPr>
        </p:nvSpPr>
        <p:spPr>
          <a:xfrm>
            <a:off x="408087" y="229888"/>
            <a:ext cx="11375825" cy="1182888"/>
          </a:xfrm>
        </p:spPr>
        <p:txBody>
          <a:bodyPr/>
          <a:lstStyle/>
          <a:p>
            <a:pPr>
              <a:lnSpc>
                <a:spcPct val="100000"/>
              </a:lnSpc>
            </a:pPr>
            <a:r>
              <a:rPr lang="zh-TW" altLang="en-US" sz="2800" dirty="0">
                <a:latin typeface="BIZ UDPゴシック" panose="020B0400000000000000" pitchFamily="50" charset="-128"/>
                <a:ea typeface="BIZ UDPゴシック" panose="020B0400000000000000" pitchFamily="50" charset="-128"/>
              </a:rPr>
              <a:t>第</a:t>
            </a:r>
            <a:r>
              <a:rPr lang="en-US" altLang="zh-TW" sz="2800" dirty="0">
                <a:latin typeface="BIZ UDPゴシック" panose="020B0400000000000000" pitchFamily="50" charset="-128"/>
                <a:ea typeface="BIZ UDPゴシック" panose="020B0400000000000000" pitchFamily="50" charset="-128"/>
              </a:rPr>
              <a:t>1</a:t>
            </a:r>
            <a:r>
              <a:rPr lang="zh-TW" altLang="en-US" sz="2800" dirty="0">
                <a:latin typeface="BIZ UDPゴシック" panose="020B0400000000000000" pitchFamily="50" charset="-128"/>
                <a:ea typeface="BIZ UDPゴシック" panose="020B0400000000000000" pitchFamily="50" charset="-128"/>
              </a:rPr>
              <a:t>回中央対策本部会議（発災</a:t>
            </a:r>
            <a:r>
              <a:rPr lang="en-US" altLang="zh-TW" sz="2800" dirty="0">
                <a:latin typeface="BIZ UDPゴシック" panose="020B0400000000000000" pitchFamily="50" charset="-128"/>
                <a:ea typeface="BIZ UDPゴシック" panose="020B0400000000000000" pitchFamily="50" charset="-128"/>
              </a:rPr>
              <a:t>3</a:t>
            </a:r>
            <a:r>
              <a:rPr lang="zh-TW" altLang="en-US" sz="2800" dirty="0">
                <a:latin typeface="BIZ UDPゴシック" panose="020B0400000000000000" pitchFamily="50" charset="-128"/>
                <a:ea typeface="BIZ UDPゴシック" panose="020B0400000000000000" pitchFamily="50" charset="-128"/>
              </a:rPr>
              <a:t>時間</a:t>
            </a:r>
            <a:r>
              <a:rPr lang="ja-JP" altLang="en-US" sz="2800" dirty="0">
                <a:latin typeface="BIZ UDPゴシック" panose="020B0400000000000000" pitchFamily="50" charset="-128"/>
                <a:ea typeface="BIZ UDPゴシック" panose="020B0400000000000000" pitchFamily="50" charset="-128"/>
              </a:rPr>
              <a:t>後</a:t>
            </a:r>
            <a:r>
              <a:rPr lang="zh-TW" altLang="en-US" sz="2800" dirty="0">
                <a:latin typeface="BIZ UDPゴシック" panose="020B0400000000000000" pitchFamily="50" charset="-128"/>
                <a:ea typeface="BIZ UDPゴシック" panose="020B0400000000000000" pitchFamily="50" charset="-128"/>
              </a:rPr>
              <a:t>）</a:t>
            </a:r>
            <a:r>
              <a:rPr lang="en-US" altLang="zh-TW" sz="2800" dirty="0">
                <a:latin typeface="BIZ UDPゴシック" panose="020B0400000000000000" pitchFamily="50" charset="-128"/>
                <a:ea typeface="BIZ UDPゴシック" panose="020B0400000000000000" pitchFamily="50" charset="-128"/>
              </a:rPr>
              <a:t/>
            </a:r>
            <a:br>
              <a:rPr lang="en-US" altLang="zh-TW"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２．初期被害状況と安全確認</a:t>
            </a:r>
          </a:p>
        </p:txBody>
      </p:sp>
      <p:sp>
        <p:nvSpPr>
          <p:cNvPr id="7" name="テキスト ボックス 6">
            <a:extLst>
              <a:ext uri="{FF2B5EF4-FFF2-40B4-BE49-F238E27FC236}">
                <a16:creationId xmlns:a16="http://schemas.microsoft.com/office/drawing/2014/main" id="{2A1161C4-A3D0-E95E-0F49-E5E146587A79}"/>
              </a:ext>
            </a:extLst>
          </p:cNvPr>
          <p:cNvSpPr txBox="1"/>
          <p:nvPr/>
        </p:nvSpPr>
        <p:spPr>
          <a:xfrm>
            <a:off x="585019" y="1365052"/>
            <a:ext cx="11521280" cy="4770537"/>
          </a:xfrm>
          <a:prstGeom prst="rect">
            <a:avLst/>
          </a:prstGeom>
          <a:noFill/>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従業員の安全確保・避難誘導</a:t>
            </a:r>
          </a:p>
          <a:p>
            <a:pPr lvl="1"/>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全拠点で避難完了、負傷者の応急措置対応中</a:t>
            </a: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建物・設備の緊急点検</a:t>
            </a:r>
            <a:endParaRPr lang="en-US" altLang="ja-JP" sz="24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静岡・名古屋で詳細点検中、その他拠点で点検完了</a:t>
            </a:r>
            <a:endParaRPr lang="en-US" altLang="ja-JP" sz="20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危険箇所の立入禁止措置実施</a:t>
            </a: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非常用電源の稼働状況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静岡・名古屋・千葉</a:t>
            </a:r>
            <a:r>
              <a:rPr lang="en-US" altLang="ja-JP" sz="2000" dirty="0">
                <a:latin typeface="BIZ UDPゴシック" panose="020B0400000000000000" pitchFamily="50" charset="-128"/>
                <a:ea typeface="BIZ UDPゴシック" panose="020B0400000000000000" pitchFamily="50" charset="-128"/>
              </a:rPr>
              <a:t>: 72</a:t>
            </a:r>
            <a:r>
              <a:rPr lang="ja-JP" altLang="en-US" sz="2000" dirty="0">
                <a:latin typeface="BIZ UDPゴシック" panose="020B0400000000000000" pitchFamily="50" charset="-128"/>
                <a:ea typeface="BIZ UDPゴシック" panose="020B0400000000000000" pitchFamily="50" charset="-128"/>
              </a:rPr>
              <a:t>時間稼働可能</a:t>
            </a:r>
            <a:endParaRPr lang="en-US" altLang="ja-JP" sz="20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その他拠点</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問題なし</a:t>
            </a: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帰宅困難者対応</a:t>
            </a: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各拠点で一時待機場所確保</a:t>
            </a:r>
            <a:endParaRPr lang="en-US" altLang="ja-JP" sz="2000" dirty="0">
              <a:latin typeface="BIZ UDPゴシック" panose="020B0400000000000000" pitchFamily="50" charset="-128"/>
              <a:ea typeface="BIZ UDPゴシック" panose="020B0400000000000000" pitchFamily="50" charset="-128"/>
            </a:endParaRPr>
          </a:p>
          <a:p>
            <a:pPr marL="1257300" lvl="2" indent="-342900">
              <a:buFontTx/>
              <a:buChar char="-"/>
            </a:pPr>
            <a:r>
              <a:rPr lang="en-US" altLang="ja-JP" sz="2000" dirty="0">
                <a:latin typeface="BIZ UDPゴシック" panose="020B0400000000000000" pitchFamily="50" charset="-128"/>
                <a:ea typeface="BIZ UDPゴシック" panose="020B0400000000000000" pitchFamily="50" charset="-128"/>
              </a:rPr>
              <a:t>3</a:t>
            </a:r>
            <a:r>
              <a:rPr lang="ja-JP" altLang="en-US" sz="2000" dirty="0">
                <a:latin typeface="BIZ UDPゴシック" panose="020B0400000000000000" pitchFamily="50" charset="-128"/>
                <a:ea typeface="BIZ UDPゴシック" panose="020B0400000000000000" pitchFamily="50" charset="-128"/>
              </a:rPr>
              <a:t>日分の備蓄品配布開始</a:t>
            </a: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サプライチェーン状況</a:t>
            </a:r>
            <a:endParaRPr lang="en-US" altLang="ja-JP" sz="24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主要サプライヤーの被害状況確認中</a:t>
            </a:r>
            <a:endParaRPr lang="en-US" altLang="ja-JP" sz="2000" dirty="0">
              <a:latin typeface="BIZ UDPゴシック" panose="020B0400000000000000" pitchFamily="50" charset="-128"/>
              <a:ea typeface="BIZ UDPゴシック" panose="020B0400000000000000" pitchFamily="50" charset="-128"/>
            </a:endParaRPr>
          </a:p>
          <a:p>
            <a:pPr marL="1257300" lvl="2" indent="-342900">
              <a:buFontTx/>
              <a:buChar char="-"/>
            </a:pPr>
            <a:r>
              <a:rPr lang="ja-JP" altLang="en-US" sz="2000" dirty="0">
                <a:latin typeface="BIZ UDPゴシック" panose="020B0400000000000000" pitchFamily="50" charset="-128"/>
                <a:ea typeface="BIZ UDPゴシック" panose="020B0400000000000000" pitchFamily="50" charset="-128"/>
              </a:rPr>
              <a:t>物流拠点の被害状況確認中</a:t>
            </a:r>
          </a:p>
        </p:txBody>
      </p:sp>
      <p:pic>
        <p:nvPicPr>
          <p:cNvPr id="2" name="Picture 2">
            <a:extLst>
              <a:ext uri="{FF2B5EF4-FFF2-40B4-BE49-F238E27FC236}">
                <a16:creationId xmlns:a16="http://schemas.microsoft.com/office/drawing/2014/main" id="{FEF37E91-A11D-2D4D-8D65-BC3F8C65C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620688"/>
            <a:ext cx="2444309" cy="22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678234"/>
      </p:ext>
    </p:extLst>
  </p:cSld>
  <p:clrMapOvr>
    <a:masterClrMapping/>
  </p:clrMapOvr>
</p:sld>
</file>

<file path=ppt/theme/theme1.xml><?xml version="1.0" encoding="utf-8"?>
<a:theme xmlns:a="http://schemas.openxmlformats.org/drawingml/2006/main" name="GC Master">
  <a:themeElements>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fontScheme name="Custom 1">
      <a:majorFont>
        <a:latin typeface="Flama Extrabold"/>
        <a:ea typeface=""/>
        <a:cs typeface=""/>
      </a:majorFont>
      <a:minorFont>
        <a:latin typeface="Flama-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1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2.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3.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4649fd-4bb0-45a9-9076-fced730a3c42">
      <Terms xmlns="http://schemas.microsoft.com/office/infopath/2007/PartnerControls"/>
    </lcf76f155ced4ddcb4097134ff3c332f>
    <TaxCatchAll xmlns="dad4b608-86e1-4915-9539-ab8d9551ef5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186443513659045889DD672B8A7E27D" ma:contentTypeVersion="17" ma:contentTypeDescription="新しいドキュメントを作成します。" ma:contentTypeScope="" ma:versionID="6dc97aa0944027e7f8e3de4c9936f365">
  <xsd:schema xmlns:xsd="http://www.w3.org/2001/XMLSchema" xmlns:xs="http://www.w3.org/2001/XMLSchema" xmlns:p="http://schemas.microsoft.com/office/2006/metadata/properties" xmlns:ns2="6c4649fd-4bb0-45a9-9076-fced730a3c42" xmlns:ns3="dad4b608-86e1-4915-9539-ab8d9551ef59" targetNamespace="http://schemas.microsoft.com/office/2006/metadata/properties" ma:root="true" ma:fieldsID="3e2a5462952ec17fa8a29a4f247e114a" ns2:_="" ns3:_="">
    <xsd:import namespace="6c4649fd-4bb0-45a9-9076-fced730a3c42"/>
    <xsd:import namespace="dad4b608-86e1-4915-9539-ab8d9551ef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649fd-4bb0-45a9-9076-fced730a3c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88e575e9-e012-4227-ae0c-f183c3dd7b1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d4b608-86e1-4915-9539-ab8d9551ef59"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12a0a3b8-d6a7-4d71-86d5-5846bb73ae1d}" ma:internalName="TaxCatchAll" ma:showField="CatchAllData" ma:web="dad4b608-86e1-4915-9539-ab8d9551ef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6BCB56-3412-4ADF-B367-7DA0B510EFF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fe2c112-c776-4b12-9160-5d79d03b2c85"/>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3EC9E1C-95CD-427F-969D-98B478C9C6B5}">
  <ds:schemaRefs>
    <ds:schemaRef ds:uri="http://schemas.microsoft.com/sharepoint/v3/contenttype/forms"/>
  </ds:schemaRefs>
</ds:datastoreItem>
</file>

<file path=customXml/itemProps3.xml><?xml version="1.0" encoding="utf-8"?>
<ds:datastoreItem xmlns:ds="http://schemas.openxmlformats.org/officeDocument/2006/customXml" ds:itemID="{18FCA143-5016-4E5E-ADCC-CE3BBA81BF70}"/>
</file>

<file path=docProps/app.xml><?xml version="1.0" encoding="utf-8"?>
<Properties xmlns="http://schemas.openxmlformats.org/officeDocument/2006/extended-properties" xmlns:vt="http://schemas.openxmlformats.org/officeDocument/2006/docPropsVTypes">
  <TotalTime>7774</TotalTime>
  <Words>15218</Words>
  <Application>Microsoft Office PowerPoint</Application>
  <PresentationFormat>ワイド画面</PresentationFormat>
  <Paragraphs>865</Paragraphs>
  <Slides>51</Slides>
  <Notes>51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51</vt:i4>
      </vt:variant>
    </vt:vector>
  </HeadingPairs>
  <TitlesOfParts>
    <vt:vector size="61" baseType="lpstr">
      <vt:lpstr>BIZ UDPゴシック</vt:lpstr>
      <vt:lpstr>Flama Extrabold</vt:lpstr>
      <vt:lpstr>Flama-Book</vt:lpstr>
      <vt:lpstr>Flama-Extrabold</vt:lpstr>
      <vt:lpstr>Meiryo UI</vt:lpstr>
      <vt:lpstr>游ゴシック</vt:lpstr>
      <vt:lpstr>Arial</vt:lpstr>
      <vt:lpstr>Calibri</vt:lpstr>
      <vt:lpstr>Wingdings</vt:lpstr>
      <vt:lpstr>GC Master</vt:lpstr>
      <vt:lpstr>対策本部訓練　202X  XX月XX日 南海トラフ地震半割れ 東割れM8.0　発災直後１時間以内 </vt:lpstr>
      <vt:lpstr>第0回対策本部設置準備（発災直後1時間以内） １．初期被害状況と安全確認</vt:lpstr>
      <vt:lpstr>PowerPoint プレゼンテーション</vt:lpstr>
      <vt:lpstr>PowerPoint プレゼンテーション</vt:lpstr>
      <vt:lpstr>第0回中央対策本部会議準備（発災直後1時間以内） 4．初期被害状況と安全確認　➡　危機レベル判定</vt:lpstr>
      <vt:lpstr>PowerPoint プレゼンテーション</vt:lpstr>
      <vt:lpstr>対策本部訓練　202X  XX月XX日 南海トラフ地震半割れ 東割れM8.0　発災直後３時間後 </vt:lpstr>
      <vt:lpstr>第1回中央対策本部会議（発災3時間後） １．被害状況報告</vt:lpstr>
      <vt:lpstr>第1回中央対策本部会議（発災3時間後） ２．初期被害状況と安全確認</vt:lpstr>
      <vt:lpstr>PowerPoint プレゼンテーション</vt:lpstr>
      <vt:lpstr>PowerPoint プレゼンテーション</vt:lpstr>
      <vt:lpstr>対策本部訓練　202X  XX月XX日 南海トラフ地震半割れ 東割れM8.0　発災直後６時間後 </vt:lpstr>
      <vt:lpstr>第２回中央対策本部会議（発災６時間後） １．被害状況報告</vt:lpstr>
      <vt:lpstr>第２回中央対策本部会議（発災６時間後） ２．初期被害状況と安全確認</vt:lpstr>
      <vt:lpstr>PowerPoint プレゼンテーション</vt:lpstr>
      <vt:lpstr>PowerPoint プレゼンテーション</vt:lpstr>
      <vt:lpstr>対策本部訓練　202X  XX月XX日 南海トラフ地震半割れ 東割れM8.0　発災直後１２時間後 </vt:lpstr>
      <vt:lpstr>第３回中央対策本部会議（発災12時間後） １．被害状況報告</vt:lpstr>
      <vt:lpstr>第３回中央対策本部会議（発災12時間後） ２．初期被害状況と安全確認</vt:lpstr>
      <vt:lpstr>PowerPoint プレゼンテーション</vt:lpstr>
      <vt:lpstr>PowerPoint プレゼンテーション</vt:lpstr>
      <vt:lpstr>対策本部訓練　202X  XX月XX日 南海トラフ地震半割れ 東割れM8.0　発災直後１日後 </vt:lpstr>
      <vt:lpstr>第４回中央対策本部会議（発災1日後） １．被害状況報告</vt:lpstr>
      <vt:lpstr>第４回中央対策本部会議（発災1日後） ２．初期被害状況と安全確認</vt:lpstr>
      <vt:lpstr>PowerPoint プレゼンテーション</vt:lpstr>
      <vt:lpstr>PowerPoint プレゼンテーション</vt:lpstr>
      <vt:lpstr>対策本部訓練　202X  XX月XX日 南海トラフ地震半割れ 東割れM8.0　発災直後３日後 </vt:lpstr>
      <vt:lpstr>第〇回中央対策本部会議（発災3日後） １．被害状況報告</vt:lpstr>
      <vt:lpstr>第〇回中央対策本部会議（発災3日後） ２．初期被害状況と安全確認</vt:lpstr>
      <vt:lpstr>PowerPoint プレゼンテーション</vt:lpstr>
      <vt:lpstr>PowerPoint プレゼンテーション</vt:lpstr>
      <vt:lpstr>対策本部訓練　202X  XX月XX日 南海トラフ地震半割れ 東割れM8.0　発災直後１週間後 </vt:lpstr>
      <vt:lpstr>第〇回中央対策本部会議（発災1週間後） １．被害状況報告</vt:lpstr>
      <vt:lpstr>第〇回中央対策本部会議（発災1週間後） ２．初期被害状況と安全確認</vt:lpstr>
      <vt:lpstr>PowerPoint プレゼンテーション</vt:lpstr>
      <vt:lpstr>PowerPoint プレゼンテーション</vt:lpstr>
      <vt:lpstr>対策本部訓練　202X  XX月XX日 南海トラフ地震半割れ 東割れM8.0　発災直後２週間後 </vt:lpstr>
      <vt:lpstr>第〇回中央対策本部会議（発災２週間後） １．被害状況報告</vt:lpstr>
      <vt:lpstr>第〇回中央対策本部会議（発災２週間後） ２．初期被害状況と安全確認</vt:lpstr>
      <vt:lpstr>PowerPoint プレゼンテーション</vt:lpstr>
      <vt:lpstr>PowerPoint プレゼンテーション</vt:lpstr>
      <vt:lpstr>対策本部訓練　202X  XX月XX日 南海トラフ地震半割れ 東割れM8.0　発災直後１カ月後 </vt:lpstr>
      <vt:lpstr>第〇回中央対策本部会議（発災1カ月後） １．被害状況報告</vt:lpstr>
      <vt:lpstr>第〇回中央対策本部会議（発災1カ月後） ２．初期被害状況と安全確認</vt:lpstr>
      <vt:lpstr>PowerPoint プレゼンテーション</vt:lpstr>
      <vt:lpstr>PowerPoint プレゼンテーション</vt:lpstr>
      <vt:lpstr>対策本部訓練　202X  XX月XX日 南海トラフ地震半割れ 東割れM8.0　発災直後２カ月後 </vt:lpstr>
      <vt:lpstr>第〇回中央対策本部会議（発災２カ月後） １．被害状況報告</vt:lpstr>
      <vt:lpstr>第〇回中央対策本部会議（発災２カ月後） ２．初期被害状況と安全確認</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GLOBAL COMPACT  GENERIC TEMPLATE TEMPLATE ONE</dc:title>
  <dc:creator>UN Global Compact</dc:creator>
  <cp:lastModifiedBy>土井 章</cp:lastModifiedBy>
  <cp:revision>441</cp:revision>
  <dcterms:modified xsi:type="dcterms:W3CDTF">2024-11-15T02:11:31Z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0x0101004186443513659045889DD672B8A7E27D</vt:lpwstr>
  </property>
</Properties>
</file>