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147374685" r:id="rId5"/>
    <p:sldId id="2147374684" r:id="rId6"/>
    <p:sldId id="2147374671" r:id="rId7"/>
    <p:sldId id="2147374672" r:id="rId8"/>
    <p:sldId id="447" r:id="rId9"/>
    <p:sldId id="2147374694" r:id="rId10"/>
    <p:sldId id="2147374687" r:id="rId11"/>
    <p:sldId id="2147374688" r:id="rId12"/>
    <p:sldId id="2147374686" r:id="rId13"/>
    <p:sldId id="2147374695" r:id="rId14"/>
    <p:sldId id="2147374706" r:id="rId15"/>
    <p:sldId id="2147374676" r:id="rId16"/>
    <p:sldId id="2147374697" r:id="rId17"/>
    <p:sldId id="2147374707" r:id="rId18"/>
    <p:sldId id="2147374717" r:id="rId19"/>
    <p:sldId id="2147374698" r:id="rId20"/>
    <p:sldId id="2147374708" r:id="rId21"/>
    <p:sldId id="2147374719" r:id="rId22"/>
    <p:sldId id="2147374716" r:id="rId23"/>
    <p:sldId id="2147374709" r:id="rId24"/>
    <p:sldId id="2147374718" r:id="rId25"/>
    <p:sldId id="2147374700" r:id="rId26"/>
    <p:sldId id="2147374710" r:id="rId27"/>
    <p:sldId id="2147374720" r:id="rId28"/>
    <p:sldId id="2147374701" r:id="rId29"/>
    <p:sldId id="2147374711" r:id="rId30"/>
    <p:sldId id="2147374721" r:id="rId31"/>
    <p:sldId id="2147374702" r:id="rId32"/>
    <p:sldId id="2147374712" r:id="rId33"/>
    <p:sldId id="2147374722" r:id="rId34"/>
    <p:sldId id="2147374703" r:id="rId35"/>
    <p:sldId id="2147374713" r:id="rId36"/>
    <p:sldId id="2147374723" r:id="rId37"/>
    <p:sldId id="2147374704" r:id="rId38"/>
    <p:sldId id="2147374714" r:id="rId39"/>
    <p:sldId id="2147374724" r:id="rId40"/>
    <p:sldId id="2147374705" r:id="rId41"/>
    <p:sldId id="2147374715" r:id="rId42"/>
    <p:sldId id="2147374725" r:id="rId43"/>
    <p:sldId id="2147374726"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標準B" initials="標準B" lastIdx="2" clrIdx="0">
    <p:extLst>
      <p:ext uri="{19B8F6BF-5375-455C-9EA6-DF929625EA0E}">
        <p15:presenceInfo xmlns:p15="http://schemas.microsoft.com/office/powerpoint/2012/main" userId="92aef79004d57c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250"/>
    <a:srgbClr val="FFFFB3"/>
    <a:srgbClr val="BDFFD3"/>
    <a:srgbClr val="D1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6" autoAdjust="0"/>
    <p:restoredTop sz="96353" autoAdjust="0"/>
  </p:normalViewPr>
  <p:slideViewPr>
    <p:cSldViewPr snapToGrid="0">
      <p:cViewPr varScale="1">
        <p:scale>
          <a:sx n="78" d="100"/>
          <a:sy n="78" d="100"/>
        </p:scale>
        <p:origin x="72" y="28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8055FC4-657F-43B8-A1DD-311C4B6B39DC}" type="datetimeFigureOut">
              <a:rPr lang="en-GB" smtClean="0"/>
              <a:t>15/11/2024</a:t>
            </a:fld>
            <a:endParaRPr lang="en-GB"/>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09AF0AC-CA80-4C79-99B1-6E502FDAD187}" type="slidenum">
              <a:rPr lang="en-GB" smtClean="0"/>
              <a:t>‹#›</a:t>
            </a:fld>
            <a:endParaRPr lang="en-GB"/>
          </a:p>
        </p:txBody>
      </p:sp>
    </p:spTree>
    <p:extLst>
      <p:ext uri="{BB962C8B-B14F-4D97-AF65-F5344CB8AC3E}">
        <p14:creationId xmlns:p14="http://schemas.microsoft.com/office/powerpoint/2010/main" val="363175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F38A63A-ED7F-4C69-B85F-3D42BBEA5A34}" type="datetimeFigureOut">
              <a:rPr lang="en-GB" smtClean="0"/>
              <a:t>15/11/2024</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B456D26-4784-43ED-A153-54D536AFD2AE}" type="slidenum">
              <a:rPr lang="en-GB" smtClean="0"/>
              <a:t>‹#›</a:t>
            </a:fld>
            <a:endParaRPr lang="en-GB"/>
          </a:p>
        </p:txBody>
      </p:sp>
    </p:spTree>
    <p:extLst>
      <p:ext uri="{BB962C8B-B14F-4D97-AF65-F5344CB8AC3E}">
        <p14:creationId xmlns:p14="http://schemas.microsoft.com/office/powerpoint/2010/main" val="37917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4C82-421A-9CA3-20ED-90CFF9E830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AD4871-C322-B35E-5277-9772FF787DD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37435E-6CAA-2A95-444C-BFEEF3EDE1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「皆様、ただいまより南海トラフ巨大地震を想定した訓練を開始いたします。本日のキーワードは</a:t>
            </a:r>
            <a:r>
              <a:rPr lang="en-US" altLang="ja-JP" dirty="0"/>
              <a:t>『</a:t>
            </a:r>
            <a:r>
              <a:rPr lang="ja-JP" altLang="en-US" dirty="0"/>
              <a:t>半割れ</a:t>
            </a:r>
            <a:r>
              <a:rPr lang="en-US" altLang="ja-JP" dirty="0"/>
              <a:t>』</a:t>
            </a:r>
            <a:r>
              <a:rPr lang="ja-JP" altLang="en-US" dirty="0"/>
              <a:t>です。この言葉が示すように、南海トラフ地震は複数の震源域が連動して発生する可能性があり、その一部が先行して起こる</a:t>
            </a:r>
            <a:r>
              <a:rPr lang="en-US" altLang="ja-JP" dirty="0"/>
              <a:t>『</a:t>
            </a:r>
            <a:r>
              <a:rPr lang="ja-JP" altLang="en-US" dirty="0"/>
              <a:t>半割れ</a:t>
            </a:r>
            <a:r>
              <a:rPr lang="en-US" altLang="ja-JP" dirty="0"/>
              <a:t>』</a:t>
            </a:r>
            <a:r>
              <a:rPr lang="ja-JP" altLang="en-US" dirty="0"/>
              <a:t>のシナリオを想定しています。この訓練を通じて、我々の防災体制の強化と、迅速かつ適切な対応能力の向上を目指してまいります。皆様のご協力をお願いいたします。」</a:t>
            </a:r>
            <a:endParaRPr lang="de-DE" altLang="ja-JP" b="0" dirty="0"/>
          </a:p>
          <a:p>
            <a:endParaRPr lang="de-DE" altLang="ja-JP" b="0" dirty="0"/>
          </a:p>
        </p:txBody>
      </p:sp>
      <p:sp>
        <p:nvSpPr>
          <p:cNvPr id="4" name="Foliennummernplatzhalter 3">
            <a:extLst>
              <a:ext uri="{FF2B5EF4-FFF2-40B4-BE49-F238E27FC236}">
                <a16:creationId xmlns:a16="http://schemas.microsoft.com/office/drawing/2014/main" id="{10FCC2F0-7A63-A296-98AE-4F4709CFFB44}"/>
              </a:ext>
            </a:extLst>
          </p:cNvPr>
          <p:cNvSpPr>
            <a:spLocks noGrp="1"/>
          </p:cNvSpPr>
          <p:nvPr>
            <p:ph type="sldNum" sz="quarter" idx="10"/>
          </p:nvPr>
        </p:nvSpPr>
        <p:spPr/>
        <p:txBody>
          <a:bodyPr/>
          <a:lstStyle/>
          <a:p>
            <a:r>
              <a:rPr lang="en-US" dirty="0"/>
              <a:t>Page </a:t>
            </a:r>
            <a:fld id="{A337C84A-B492-418D-83EE-970573EF9CB3}" type="slidenum">
              <a:rPr lang="en-US" smtClean="0"/>
              <a:pPr/>
              <a:t>1</a:t>
            </a:fld>
            <a:endParaRPr lang="en-US" dirty="0"/>
          </a:p>
        </p:txBody>
      </p:sp>
    </p:spTree>
    <p:extLst>
      <p:ext uri="{BB962C8B-B14F-4D97-AF65-F5344CB8AC3E}">
        <p14:creationId xmlns:p14="http://schemas.microsoft.com/office/powerpoint/2010/main" val="728749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10</a:t>
            </a:fld>
            <a:endParaRPr lang="en-US" dirty="0"/>
          </a:p>
        </p:txBody>
      </p:sp>
    </p:spTree>
    <p:extLst>
      <p:ext uri="{BB962C8B-B14F-4D97-AF65-F5344CB8AC3E}">
        <p14:creationId xmlns:p14="http://schemas.microsoft.com/office/powerpoint/2010/main" val="395133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皆様、ただいまテレビのニュース速報をご覧いただきました。和歌山・三重で震度</a:t>
            </a:r>
            <a:r>
              <a:rPr lang="en-US" altLang="ja-JP" dirty="0"/>
              <a:t>7</a:t>
            </a:r>
            <a:r>
              <a:rPr lang="ja-JP" altLang="en-US" dirty="0"/>
              <a:t>の大地震が発生したとの緊急報道でした。ここで、主な情報を再度確認いたします：</a:t>
            </a:r>
          </a:p>
          <a:p>
            <a:pPr>
              <a:buFont typeface="+mj-lt"/>
              <a:buAutoNum type="arabicPeriod"/>
            </a:pPr>
            <a:r>
              <a:rPr lang="ja-JP" altLang="en-US" dirty="0"/>
              <a:t>本日</a:t>
            </a:r>
            <a:r>
              <a:rPr lang="en-US" altLang="ja-JP" dirty="0"/>
              <a:t>13</a:t>
            </a:r>
            <a:r>
              <a:rPr lang="ja-JP" altLang="en-US" dirty="0"/>
              <a:t>時頃、静岡県沖を震源とする推定マグニチュード</a:t>
            </a:r>
            <a:r>
              <a:rPr lang="en-US" altLang="ja-JP" dirty="0"/>
              <a:t>8.0</a:t>
            </a:r>
            <a:r>
              <a:rPr lang="ja-JP" altLang="en-US" dirty="0"/>
              <a:t>の地震が発生しました。</a:t>
            </a:r>
          </a:p>
          <a:p>
            <a:pPr>
              <a:buFont typeface="+mj-lt"/>
              <a:buAutoNum type="arabicPeriod"/>
            </a:pPr>
            <a:r>
              <a:rPr lang="ja-JP" altLang="en-US" dirty="0"/>
              <a:t>被害状況については、静岡県から三重県沿岸部にかけて大規模な津波被害が報告されています。通信網が断絶し、多数の地域が孤立している模様です。</a:t>
            </a:r>
          </a:p>
          <a:p>
            <a:pPr>
              <a:buFont typeface="+mj-lt"/>
              <a:buAutoNum type="arabicPeriod"/>
            </a:pPr>
            <a:r>
              <a:rPr lang="ja-JP" altLang="en-US" dirty="0"/>
              <a:t>気象庁は現在、詳細な情報を調査中です。今後</a:t>
            </a:r>
            <a:r>
              <a:rPr lang="en-US" altLang="ja-JP" dirty="0"/>
              <a:t>1</a:t>
            </a:r>
            <a:r>
              <a:rPr lang="ja-JP" altLang="en-US" dirty="0"/>
              <a:t>週間は大規模な余震に注意が必要とのことです。</a:t>
            </a:r>
          </a:p>
          <a:p>
            <a:pPr>
              <a:buFont typeface="+mj-lt"/>
              <a:buAutoNum type="arabicPeriod"/>
            </a:pPr>
            <a:r>
              <a:rPr lang="ja-JP" altLang="en-US" dirty="0"/>
              <a:t>政府は総力を挙げて対応にあたっており、多くの地域で避難指示が発令されています。</a:t>
            </a:r>
          </a:p>
          <a:p>
            <a:pPr>
              <a:buFont typeface="+mj-lt"/>
              <a:buAutoNum type="arabicPeriod"/>
            </a:pPr>
            <a:r>
              <a:rPr lang="ja-JP" altLang="en-US" dirty="0"/>
              <a:t>安全確保が最優先事項です。被災地以外の地域でも警戒を継続してください。</a:t>
            </a:r>
          </a:p>
          <a:p>
            <a:r>
              <a:rPr lang="ja-JP" altLang="en-US" dirty="0"/>
              <a:t>以上が現時点での主な情報です。この後、各部署からの報告と対応協議に移ります。」</a:t>
            </a:r>
          </a:p>
          <a:p>
            <a:pPr marL="0" indent="0">
              <a:spcBef>
                <a:spcPts val="0"/>
              </a:spcBef>
              <a:buFont typeface="Arial" panose="020B0604020202020204" pitchFamily="34" charset="0"/>
              <a:buNone/>
            </a:pP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11</a:t>
            </a:fld>
            <a:endParaRPr lang="en-US" dirty="0"/>
          </a:p>
        </p:txBody>
      </p:sp>
    </p:spTree>
    <p:extLst>
      <p:ext uri="{BB962C8B-B14F-4D97-AF65-F5344CB8AC3E}">
        <p14:creationId xmlns:p14="http://schemas.microsoft.com/office/powerpoint/2010/main" val="325917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「発災から</a:t>
            </a:r>
            <a:r>
              <a:rPr lang="en-US" altLang="ja-JP" dirty="0"/>
              <a:t>1</a:t>
            </a:r>
            <a:r>
              <a:rPr lang="ja-JP" altLang="en-US" dirty="0"/>
              <a:t>時間が経過しました。現在把握している災害情報についてご報告いたします。</a:t>
            </a:r>
          </a:p>
          <a:p>
            <a:r>
              <a:rPr lang="ja-JP" altLang="en-US" dirty="0"/>
              <a:t>震源地は静岡県沖で、和歌山県と三重県の一部で最大震度</a:t>
            </a:r>
            <a:r>
              <a:rPr lang="en-US" altLang="ja-JP" dirty="0"/>
              <a:t>7</a:t>
            </a:r>
            <a:r>
              <a:rPr lang="ja-JP" altLang="en-US" dirty="0"/>
              <a:t>を観測しました。静岡県から三重県の沿岸部では大規模な津波被害が発生しています。</a:t>
            </a:r>
          </a:p>
          <a:p>
            <a:r>
              <a:rPr lang="ja-JP" altLang="en-US" dirty="0"/>
              <a:t>社会インフラに関しては、広範囲でライフラインが機能停止しております。東海地方を中心に、陸海空すべての交通網が麻痺状態です。災害地との通信も困難を極めています。</a:t>
            </a:r>
          </a:p>
          <a:p>
            <a:r>
              <a:rPr lang="ja-JP" altLang="en-US" dirty="0"/>
              <a:t>沿岸部では大規模な避難が進行中ですが、救助・支援活動はアクセス困難により難航しております。</a:t>
            </a:r>
          </a:p>
          <a:p>
            <a:r>
              <a:rPr lang="ja-JP" altLang="en-US" dirty="0"/>
              <a:t>社会インフラの詳細な状況については、画面下部の表をご覧ください。電気、ガス、水道、交通機関など、ほぼすべての分野で機能不全となっています。携帯電話については一部地域で利用可能な状況です。</a:t>
            </a:r>
          </a:p>
          <a:p>
            <a:r>
              <a:rPr lang="ja-JP" altLang="en-US" dirty="0"/>
              <a:t>現時点で、交通渋滞や避難所の収容能力超過など、二次的な問題も発生し始めています。</a:t>
            </a:r>
          </a:p>
          <a:p>
            <a:r>
              <a:rPr lang="ja-JP" altLang="en-US" dirty="0"/>
              <a:t>全般的に機能不全状態が続いており、一部地域で応急対応が開始されていますが、本格的な復旧にはまだ至っておりません。</a:t>
            </a:r>
          </a:p>
          <a:p>
            <a:r>
              <a:rPr lang="ja-JP" altLang="en-US" dirty="0"/>
              <a:t>以上が現時点での災害情報です。今後も状況の変化に応じて、随時情報を更新してまいります。」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12</a:t>
            </a:fld>
            <a:endParaRPr lang="en-US" dirty="0"/>
          </a:p>
        </p:txBody>
      </p:sp>
    </p:spTree>
    <p:extLst>
      <p:ext uri="{BB962C8B-B14F-4D97-AF65-F5344CB8AC3E}">
        <p14:creationId xmlns:p14="http://schemas.microsoft.com/office/powerpoint/2010/main" val="166373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13</a:t>
            </a:fld>
            <a:endParaRPr lang="en-US" dirty="0"/>
          </a:p>
        </p:txBody>
      </p:sp>
    </p:spTree>
    <p:extLst>
      <p:ext uri="{BB962C8B-B14F-4D97-AF65-F5344CB8AC3E}">
        <p14:creationId xmlns:p14="http://schemas.microsoft.com/office/powerpoint/2010/main" val="330966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「皆様、ただいまテレビのニュース速報をご覧いただきました。和歌山・三重で震度</a:t>
            </a:r>
            <a:r>
              <a:rPr lang="en-US" altLang="ja-JP" dirty="0"/>
              <a:t>7</a:t>
            </a:r>
            <a:r>
              <a:rPr lang="ja-JP" altLang="en-US" dirty="0"/>
              <a:t>の大地震が発生したとの緊急報道でした。ここで、主な情報を再度確認いたします：</a:t>
            </a:r>
            <a:endParaRPr lang="en-US" altLang="ja-JP" dirty="0"/>
          </a:p>
          <a:p>
            <a:r>
              <a:rPr lang="ja-JP" altLang="en-US" dirty="0"/>
              <a:t>南海トラフ巨大地震による被害が拡大しています。静岡県から三重県の沿岸部で甚大な津波被害が発生し、想定を超える津波により多数の地域が孤立しています。救助活動は道路寸断や建物倒壊により難航しております。</a:t>
            </a:r>
          </a:p>
          <a:p>
            <a:r>
              <a:rPr lang="ja-JP" altLang="en-US" dirty="0"/>
              <a:t>ライフラインの復旧の見通しは立っておらず、水、食料、医薬品の不足が深刻化しています。避難所では収容能力を超過し、混乱が広がっています。</a:t>
            </a:r>
          </a:p>
          <a:p>
            <a:r>
              <a:rPr lang="ja-JP" altLang="en-US" dirty="0"/>
              <a:t>政府の対応として、自衛隊の大規模派遣が決定され、救助活動の本格化に向けて動き出しています。しかし、被害全容の把握はいまだ困難な状況です。</a:t>
            </a:r>
          </a:p>
          <a:p>
            <a:r>
              <a:rPr lang="ja-JP" altLang="en-US" dirty="0"/>
              <a:t>さらに重要なお知らせです。気象庁から初の臨時情報が発表されました。西側領域での大規模地震発生の危険性が上昇しているとのことです。和歌山、徳島、高知、大分の沿岸部に避難要請が出されています。</a:t>
            </a:r>
          </a:p>
          <a:p>
            <a:r>
              <a:rPr lang="ja-JP" altLang="en-US" dirty="0"/>
              <a:t>最後に、西日本全域の皆様へ注意喚起いたします。警戒を継続し、避難準備を整えてください。特に配慮が必要な方々は、自治体の指示に従い、適切に避難行動をとってください。</a:t>
            </a:r>
          </a:p>
          <a:p>
            <a:r>
              <a:rPr lang="ja-JP" altLang="en-US" dirty="0"/>
              <a:t>引き続き、最新情報をお伝えしてまいります。」</a:t>
            </a:r>
          </a:p>
          <a:p>
            <a:pPr marL="0" indent="0">
              <a:spcBef>
                <a:spcPts val="0"/>
              </a:spcBef>
              <a:buFont typeface="Arial" panose="020B0604020202020204" pitchFamily="34" charset="0"/>
              <a:buNone/>
            </a:pP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14</a:t>
            </a:fld>
            <a:endParaRPr lang="en-US" dirty="0"/>
          </a:p>
        </p:txBody>
      </p:sp>
    </p:spTree>
    <p:extLst>
      <p:ext uri="{BB962C8B-B14F-4D97-AF65-F5344CB8AC3E}">
        <p14:creationId xmlns:p14="http://schemas.microsoft.com/office/powerpoint/2010/main" val="121204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「発災から</a:t>
            </a:r>
            <a:r>
              <a:rPr lang="en-US" altLang="ja-JP" dirty="0"/>
              <a:t>3</a:t>
            </a:r>
            <a:r>
              <a:rPr lang="ja-JP" altLang="en-US" dirty="0"/>
              <a:t>時間が経過し、現時点での災害情報をご報告いたします。</a:t>
            </a:r>
          </a:p>
          <a:p>
            <a:r>
              <a:rPr lang="ja-JP" altLang="en-US" dirty="0"/>
              <a:t>社会インフラに関しては、静岡県から三重県の沿岸部を中心に甚大な被害が発生しています。津波被害は最大波高</a:t>
            </a:r>
            <a:r>
              <a:rPr lang="en-US" altLang="ja-JP" dirty="0"/>
              <a:t>10m</a:t>
            </a:r>
            <a:r>
              <a:rPr lang="ja-JP" altLang="en-US" dirty="0"/>
              <a:t>超の地域もあり、人的被害も多数の見込みですが、詳細は確認中です。ライフラインの広範囲な機能停止が継続しており、復旧の見通しは立っていません。交通網も東海地方を中心に麻痺状態です。通信状況は一部回復しましたが、被災地との連絡は依然困難です。</a:t>
            </a:r>
          </a:p>
          <a:p>
            <a:r>
              <a:rPr lang="ja-JP" altLang="en-US" dirty="0"/>
              <a:t>避難状況については、避難所の収容能力超過や車中泊避難者の増加が報告されています。自衛隊派遣が決定し、本格的な活動開始へ向けて準備中です。</a:t>
            </a:r>
          </a:p>
          <a:p>
            <a:r>
              <a:rPr lang="ja-JP" altLang="en-US" dirty="0"/>
              <a:t>気象庁からは南海トラフ巨大地震臨時情報が発表されました。</a:t>
            </a:r>
          </a:p>
          <a:p>
            <a:r>
              <a:rPr lang="ja-JP" altLang="en-US" dirty="0"/>
              <a:t>インフラの状況を詳しく見ますと、電気、固定電話、ガス、上下水道、幹線道路、鉄道、港湾、空港のすべてで機能不全が発生しています。携帯電話は一部で使用可能ですが、インターネットの状況は不明です。余震活動も続いており、今後の影響が懸念されます。</a:t>
            </a:r>
          </a:p>
          <a:p>
            <a:r>
              <a:rPr lang="ja-JP" altLang="en-US" dirty="0"/>
              <a:t>避難所の状況ですが、各地で開設されているものの、想定を上回る避難者により一部で混乱が発生しています。物資不足も報告されており、新たな避難所の開設も検討されています。</a:t>
            </a:r>
          </a:p>
          <a:p>
            <a:r>
              <a:rPr lang="ja-JP" altLang="en-US" dirty="0"/>
              <a:t>以上が現時点での主な情報です。広範囲でインフラの機能不全が発生しており、被害の詳細は不明ですが、復旧には相当の時間を要すると予想されます。引き続き、最新情報の収集と対応に全力を尽くしてまいりま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15</a:t>
            </a:fld>
            <a:endParaRPr lang="en-US" dirty="0"/>
          </a:p>
        </p:txBody>
      </p:sp>
    </p:spTree>
    <p:extLst>
      <p:ext uri="{BB962C8B-B14F-4D97-AF65-F5344CB8AC3E}">
        <p14:creationId xmlns:p14="http://schemas.microsoft.com/office/powerpoint/2010/main" val="4219968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16</a:t>
            </a:fld>
            <a:endParaRPr lang="en-US" dirty="0"/>
          </a:p>
        </p:txBody>
      </p:sp>
    </p:spTree>
    <p:extLst>
      <p:ext uri="{BB962C8B-B14F-4D97-AF65-F5344CB8AC3E}">
        <p14:creationId xmlns:p14="http://schemas.microsoft.com/office/powerpoint/2010/main" val="356661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「皆様、ただいまテレビの臨時ニュース速報をご覧いただきました。発災から</a:t>
            </a:r>
            <a:r>
              <a:rPr lang="en-US" altLang="ja-JP" dirty="0"/>
              <a:t>6</a:t>
            </a:r>
            <a:r>
              <a:rPr lang="ja-JP" altLang="en-US" dirty="0"/>
              <a:t>時間が経過し、南海トラフ巨大地震の被害状況がより明確になってきました。ここで主な情報を整理いたします：</a:t>
            </a:r>
          </a:p>
          <a:p>
            <a:pPr>
              <a:buFont typeface="+mj-lt"/>
              <a:buAutoNum type="arabicPeriod"/>
            </a:pPr>
            <a:r>
              <a:rPr lang="ja-JP" altLang="en-US" dirty="0"/>
              <a:t>人的被害：専門家の警告によると、確認された死者が</a:t>
            </a:r>
            <a:r>
              <a:rPr lang="en-US" altLang="ja-JP" dirty="0"/>
              <a:t>100</a:t>
            </a:r>
            <a:r>
              <a:rPr lang="ja-JP" altLang="en-US" dirty="0"/>
              <a:t>人を超え、負傷者は</a:t>
            </a:r>
            <a:r>
              <a:rPr lang="en-US" altLang="ja-JP" dirty="0"/>
              <a:t>1000</a:t>
            </a:r>
            <a:r>
              <a:rPr lang="ja-JP" altLang="en-US" dirty="0"/>
              <a:t>人以上に上っています。さらに被害が拡大する恐れがあり、実際の数字はこれを上回る可能性が高いとされています。</a:t>
            </a:r>
          </a:p>
          <a:p>
            <a:pPr>
              <a:buFont typeface="+mj-lt"/>
              <a:buAutoNum type="arabicPeriod"/>
            </a:pPr>
            <a:r>
              <a:rPr lang="ja-JP" altLang="en-US" dirty="0"/>
              <a:t>地域別被害： </a:t>
            </a:r>
          </a:p>
          <a:p>
            <a:pPr marL="742950" lvl="1" indent="-285750">
              <a:buFont typeface="+mj-lt"/>
              <a:buAutoNum type="arabicPeriod"/>
            </a:pPr>
            <a:r>
              <a:rPr lang="ja-JP" altLang="en-US" dirty="0"/>
              <a:t>静岡県：</a:t>
            </a:r>
            <a:r>
              <a:rPr lang="en-US" altLang="ja-JP" dirty="0"/>
              <a:t>10m</a:t>
            </a:r>
            <a:r>
              <a:rPr lang="ja-JP" altLang="en-US" dirty="0"/>
              <a:t>を超える津波が沿岸部を襲い、壊滅的な被害。</a:t>
            </a:r>
          </a:p>
          <a:p>
            <a:pPr marL="742950" lvl="1" indent="-285750">
              <a:buFont typeface="+mj-lt"/>
              <a:buAutoNum type="arabicPeriod"/>
            </a:pPr>
            <a:r>
              <a:rPr lang="ja-JP" altLang="en-US" dirty="0"/>
              <a:t>愛知県：低地帯で広範囲の浸水被害。</a:t>
            </a:r>
          </a:p>
          <a:p>
            <a:pPr marL="742950" lvl="1" indent="-285750">
              <a:buFont typeface="+mj-lt"/>
              <a:buAutoNum type="arabicPeriod"/>
            </a:pPr>
            <a:r>
              <a:rPr lang="ja-JP" altLang="en-US" dirty="0"/>
              <a:t>三重県：コンビナートで大規模火災が発生。</a:t>
            </a:r>
          </a:p>
          <a:p>
            <a:pPr>
              <a:buFont typeface="+mj-lt"/>
              <a:buAutoNum type="arabicPeriod"/>
            </a:pPr>
            <a:r>
              <a:rPr lang="ja-JP" altLang="en-US" dirty="0"/>
              <a:t>救助活動：自衛隊、消防、警察、県命の活動が展開されていますが、多くの地域が依然として孤立状態にあります。上空からの救助活動も行われていますが、悪天候により限定的な状況です。</a:t>
            </a:r>
          </a:p>
          <a:p>
            <a:pPr>
              <a:buFont typeface="+mj-lt"/>
              <a:buAutoNum type="arabicPeriod"/>
            </a:pPr>
            <a:r>
              <a:rPr lang="ja-JP" altLang="en-US" dirty="0"/>
              <a:t>避難所状況：収容能力を超える避難者が殺到しており、物資、水、食料、医薬品の不足が深刻化しています。ライフラインの復旧の見通しは立っていません。</a:t>
            </a:r>
          </a:p>
          <a:p>
            <a:pPr>
              <a:buFont typeface="+mj-lt"/>
              <a:buAutoNum type="arabicPeriod"/>
            </a:pPr>
            <a:r>
              <a:rPr lang="ja-JP" altLang="en-US" dirty="0"/>
              <a:t>警戒情報：気象庁は巨大地震警戒の臨時情報を継続して発表しています。さらに、西側地域での大地震発生の可能性が切迫しており、和歌山、徳島、高知、大分に即時避難要請が出されています。</a:t>
            </a:r>
          </a:p>
          <a:p>
            <a:r>
              <a:rPr lang="ja-JP" altLang="en-US" dirty="0"/>
              <a:t>以上が現時点での主な情報です。状況は刻々と変化しており、引き続き最新情報の収集と対応に全力を尽くしてまいります。次に、各部署からの報告と今後の対応策の協議に移りたいと思います。」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17</a:t>
            </a:fld>
            <a:endParaRPr lang="en-US" dirty="0"/>
          </a:p>
        </p:txBody>
      </p:sp>
    </p:spTree>
    <p:extLst>
      <p:ext uri="{BB962C8B-B14F-4D97-AF65-F5344CB8AC3E}">
        <p14:creationId xmlns:p14="http://schemas.microsoft.com/office/powerpoint/2010/main" val="319272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「発災から</a:t>
            </a:r>
            <a:r>
              <a:rPr lang="en-US" altLang="ja-JP" dirty="0"/>
              <a:t>6</a:t>
            </a:r>
            <a:r>
              <a:rPr lang="ja-JP" altLang="en-US" dirty="0"/>
              <a:t>時間が経過し、南海トラフ地震（</a:t>
            </a:r>
            <a:r>
              <a:rPr lang="en-US" altLang="ja-JP" dirty="0"/>
              <a:t>M8.0</a:t>
            </a:r>
            <a:r>
              <a:rPr lang="ja-JP" altLang="en-US" dirty="0"/>
              <a:t>）による被害状況が明らかになってきました。現時点での災害情報を報告いたします。</a:t>
            </a:r>
          </a:p>
          <a:p>
            <a:r>
              <a:rPr lang="ja-JP" altLang="en-US" dirty="0"/>
              <a:t>社会インフラの状況：</a:t>
            </a:r>
          </a:p>
          <a:p>
            <a:pPr>
              <a:buFont typeface="+mj-lt"/>
              <a:buAutoNum type="arabicPeriod"/>
            </a:pPr>
            <a:r>
              <a:rPr lang="ja-JP" altLang="en-US" dirty="0"/>
              <a:t>被害地域は東海地方を中心に西日本広域に拡大しています。</a:t>
            </a:r>
          </a:p>
          <a:p>
            <a:pPr>
              <a:buFont typeface="+mj-lt"/>
              <a:buAutoNum type="arabicPeriod"/>
            </a:pPr>
            <a:r>
              <a:rPr lang="ja-JP" altLang="en-US" dirty="0"/>
              <a:t>津波被害は静岡県で最大波高</a:t>
            </a:r>
            <a:r>
              <a:rPr lang="en-US" altLang="ja-JP" dirty="0"/>
              <a:t>12m</a:t>
            </a:r>
            <a:r>
              <a:rPr lang="ja-JP" altLang="en-US" dirty="0"/>
              <a:t>超を観測、甚大な被害が報告されています。</a:t>
            </a:r>
          </a:p>
          <a:p>
            <a:pPr>
              <a:buFont typeface="+mj-lt"/>
              <a:buAutoNum type="arabicPeriod"/>
            </a:pPr>
            <a:r>
              <a:rPr lang="ja-JP" altLang="en-US" dirty="0"/>
              <a:t>人的被害は死者</a:t>
            </a:r>
            <a:r>
              <a:rPr lang="en-US" altLang="ja-JP" dirty="0"/>
              <a:t>100</a:t>
            </a:r>
            <a:r>
              <a:rPr lang="ja-JP" altLang="en-US" dirty="0"/>
              <a:t>名以上、負傷者</a:t>
            </a:r>
            <a:r>
              <a:rPr lang="en-US" altLang="ja-JP" dirty="0"/>
              <a:t>1000</a:t>
            </a:r>
            <a:r>
              <a:rPr lang="ja-JP" altLang="en-US" dirty="0"/>
              <a:t>名以上と確認されており、詳細を確認中です。</a:t>
            </a:r>
          </a:p>
          <a:p>
            <a:pPr>
              <a:buFont typeface="+mj-lt"/>
              <a:buAutoNum type="arabicPeriod"/>
            </a:pPr>
            <a:r>
              <a:rPr lang="ja-JP" altLang="en-US" dirty="0"/>
              <a:t>建物被害は全壊・半壊多数、沿岸部で広範囲な浸水被害が発生しています。</a:t>
            </a:r>
          </a:p>
          <a:p>
            <a:pPr>
              <a:buFont typeface="+mj-lt"/>
              <a:buAutoNum type="arabicPeriod"/>
            </a:pPr>
            <a:r>
              <a:rPr lang="ja-JP" altLang="en-US" dirty="0"/>
              <a:t>ライフラインは一部地域で復旧が始まっていますが、広範囲で機能停止が継続しています。</a:t>
            </a:r>
          </a:p>
          <a:p>
            <a:pPr>
              <a:buFont typeface="+mj-lt"/>
              <a:buAutoNum type="arabicPeriod"/>
            </a:pPr>
            <a:r>
              <a:rPr lang="ja-JP" altLang="en-US" dirty="0"/>
              <a:t>交通網は幹線道路で緊急車両の通行確保を進めていますが、鉄道は依然不通です。</a:t>
            </a:r>
          </a:p>
          <a:p>
            <a:pPr>
              <a:buFont typeface="+mj-lt"/>
              <a:buAutoNum type="arabicPeriod"/>
            </a:pPr>
            <a:r>
              <a:rPr lang="ja-JP" altLang="en-US" dirty="0"/>
              <a:t>通信状況は携帯電話の輻輳が継続、固定電話とインターネットは回復が遅れています。</a:t>
            </a:r>
          </a:p>
          <a:p>
            <a:r>
              <a:rPr lang="ja-JP" altLang="en-US" dirty="0"/>
              <a:t>避難・救助活動の状況：</a:t>
            </a:r>
          </a:p>
          <a:p>
            <a:pPr>
              <a:buFont typeface="+mj-lt"/>
              <a:buAutoNum type="arabicPeriod"/>
            </a:pPr>
            <a:r>
              <a:rPr lang="ja-JP" altLang="en-US" dirty="0"/>
              <a:t>避難者数は</a:t>
            </a:r>
            <a:r>
              <a:rPr lang="en-US" altLang="ja-JP" dirty="0"/>
              <a:t>50</a:t>
            </a:r>
            <a:r>
              <a:rPr lang="ja-JP" altLang="en-US" dirty="0"/>
              <a:t>万人を超え、物資不足が深刻化しています。</a:t>
            </a:r>
          </a:p>
          <a:p>
            <a:pPr>
              <a:buFont typeface="+mj-lt"/>
              <a:buAutoNum type="arabicPeriod"/>
            </a:pPr>
            <a:r>
              <a:rPr lang="ja-JP" altLang="en-US" dirty="0"/>
              <a:t>自衛隊</a:t>
            </a:r>
            <a:r>
              <a:rPr lang="en-US" altLang="ja-JP" dirty="0"/>
              <a:t>2</a:t>
            </a:r>
            <a:r>
              <a:rPr lang="ja-JP" altLang="en-US" dirty="0"/>
              <a:t>万人が展開し、救助活動が本格化しています。</a:t>
            </a:r>
          </a:p>
          <a:p>
            <a:r>
              <a:rPr lang="ja-JP" altLang="en-US" dirty="0"/>
              <a:t>気象庁からは南海トラフ地震臨時情報（巨大地震警戒）が発表され、西側領域での地震発生の可能性に警戒を呼びかけています。</a:t>
            </a:r>
          </a:p>
          <a:p>
            <a:r>
              <a:rPr lang="ja-JP" altLang="en-US" dirty="0"/>
              <a:t>社会インフラの詳細： 電気、固定電話、インターネット、ガス、上下水道、幹線道路、鉄道、港湾、空港、火災対応のすべてで機能不全が発生しています。携帯電話のみ一部で使用可能です。余震活動も継続しています。</a:t>
            </a:r>
          </a:p>
          <a:p>
            <a:r>
              <a:rPr lang="ja-JP" altLang="en-US" dirty="0"/>
              <a:t>避難所の状況： 混雑状況が継続し、物資不足や衛生状態の悪化が報告されています。帰宅困難者の滞留も問題化しており、新たな避難所の開設も検討されています。</a:t>
            </a:r>
          </a:p>
          <a:p>
            <a:r>
              <a:rPr lang="ja-JP" altLang="en-US" dirty="0"/>
              <a:t>以上が現時点での主な情報です。一部で復旧の兆しが見られるものの、依然として広範囲で機能不全が継続しています。復旧作業は各所で難航が予想されます。引き続き、最新情報の収集と対応に全力を尽くしてまいりま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18</a:t>
            </a:fld>
            <a:endParaRPr lang="en-US" dirty="0"/>
          </a:p>
        </p:txBody>
      </p:sp>
    </p:spTree>
    <p:extLst>
      <p:ext uri="{BB962C8B-B14F-4D97-AF65-F5344CB8AC3E}">
        <p14:creationId xmlns:p14="http://schemas.microsoft.com/office/powerpoint/2010/main" val="128596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19</a:t>
            </a:fld>
            <a:endParaRPr lang="en-US" dirty="0"/>
          </a:p>
        </p:txBody>
      </p:sp>
    </p:spTree>
    <p:extLst>
      <p:ext uri="{BB962C8B-B14F-4D97-AF65-F5344CB8AC3E}">
        <p14:creationId xmlns:p14="http://schemas.microsoft.com/office/powerpoint/2010/main" val="349113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さっそくではありますが、南海トラフ地震（東側</a:t>
            </a:r>
            <a:r>
              <a:rPr kumimoji="1" lang="en-US" altLang="ja-JP" dirty="0"/>
              <a:t>M8.0</a:t>
            </a:r>
            <a:r>
              <a:rPr kumimoji="1" lang="ja-JP" altLang="en-US" dirty="0"/>
              <a:t>）発生時の社会インフラ被害想定概要です。</a:t>
            </a:r>
            <a:endParaRPr kumimoji="1" lang="en-US" altLang="ja-JP" dirty="0"/>
          </a:p>
          <a:p>
            <a:r>
              <a:rPr kumimoji="1" lang="ja-JP" altLang="en-US" dirty="0"/>
              <a:t>１．電力：広域で供給支障。</a:t>
            </a:r>
            <a:r>
              <a:rPr kumimoji="1" lang="en-US" altLang="ja-JP" dirty="0"/>
              <a:t>3</a:t>
            </a:r>
            <a:r>
              <a:rPr kumimoji="1" lang="ja-JP" altLang="en-US" dirty="0"/>
              <a:t>日後に多くの地域で復旧、</a:t>
            </a:r>
            <a:r>
              <a:rPr kumimoji="1" lang="en-US" altLang="ja-JP" dirty="0"/>
              <a:t>2</a:t>
            </a:r>
            <a:r>
              <a:rPr kumimoji="1" lang="ja-JP" altLang="en-US" dirty="0"/>
              <a:t>か月でほぼ全域復旧。</a:t>
            </a:r>
            <a:endParaRPr kumimoji="1" lang="en-US" altLang="ja-JP" dirty="0"/>
          </a:p>
          <a:p>
            <a:r>
              <a:rPr kumimoji="1" lang="ja-JP" altLang="en-US" dirty="0"/>
              <a:t>２．通信：発災直後に障害発生。</a:t>
            </a:r>
            <a:r>
              <a:rPr kumimoji="1" lang="en-US" altLang="ja-JP" dirty="0"/>
              <a:t>1</a:t>
            </a:r>
            <a:r>
              <a:rPr kumimoji="1" lang="ja-JP" altLang="en-US" dirty="0"/>
              <a:t>日後に概ね回復、</a:t>
            </a:r>
            <a:r>
              <a:rPr kumimoji="1" lang="en-US" altLang="ja-JP" dirty="0"/>
              <a:t>1</a:t>
            </a:r>
            <a:r>
              <a:rPr kumimoji="1" lang="ja-JP" altLang="en-US" dirty="0"/>
              <a:t>か月でほぼ全域復旧。</a:t>
            </a:r>
            <a:endParaRPr kumimoji="1" lang="en-US" altLang="ja-JP" dirty="0"/>
          </a:p>
          <a:p>
            <a:r>
              <a:rPr kumimoji="1" lang="ja-JP" altLang="en-US" dirty="0"/>
              <a:t>３．水道：</a:t>
            </a:r>
            <a:r>
              <a:rPr kumimoji="1" lang="en-US" altLang="ja-JP" dirty="0"/>
              <a:t>12</a:t>
            </a:r>
            <a:r>
              <a:rPr kumimoji="1" lang="ja-JP" altLang="en-US" dirty="0"/>
              <a:t>都県で断水。</a:t>
            </a:r>
            <a:r>
              <a:rPr kumimoji="1" lang="en-US" altLang="ja-JP" dirty="0"/>
              <a:t>3</a:t>
            </a:r>
            <a:r>
              <a:rPr kumimoji="1" lang="ja-JP" altLang="en-US" dirty="0"/>
              <a:t>日後から段階的に解消、</a:t>
            </a:r>
            <a:r>
              <a:rPr kumimoji="1" lang="en-US" altLang="ja-JP" dirty="0"/>
              <a:t>2</a:t>
            </a:r>
            <a:r>
              <a:rPr kumimoji="1" lang="ja-JP" altLang="en-US" dirty="0"/>
              <a:t>か月でほぼ全域復旧。</a:t>
            </a:r>
            <a:endParaRPr kumimoji="1" lang="en-US" altLang="ja-JP" dirty="0"/>
          </a:p>
          <a:p>
            <a:r>
              <a:rPr kumimoji="1" lang="ja-JP" altLang="en-US" dirty="0"/>
              <a:t>４．交通：鉄道不通、道路通行止め。</a:t>
            </a:r>
            <a:r>
              <a:rPr kumimoji="1" lang="en-US" altLang="ja-JP" dirty="0"/>
              <a:t>2</a:t>
            </a:r>
            <a:r>
              <a:rPr kumimoji="1" lang="ja-JP" altLang="en-US" dirty="0"/>
              <a:t>週間～</a:t>
            </a:r>
            <a:r>
              <a:rPr kumimoji="1" lang="en-US" altLang="ja-JP" dirty="0"/>
              <a:t>2</a:t>
            </a:r>
            <a:r>
              <a:rPr kumimoji="1" lang="ja-JP" altLang="en-US" dirty="0"/>
              <a:t>か月で段階的に復旧。</a:t>
            </a:r>
            <a:endParaRPr kumimoji="1" lang="en-US" altLang="ja-JP" dirty="0"/>
          </a:p>
          <a:p>
            <a:r>
              <a:rPr kumimoji="1" lang="ja-JP" altLang="en-US" dirty="0"/>
              <a:t>５．港湾：主要港で大被害。</a:t>
            </a:r>
            <a:r>
              <a:rPr kumimoji="1" lang="en-US" altLang="ja-JP" dirty="0"/>
              <a:t>1</a:t>
            </a:r>
            <a:r>
              <a:rPr kumimoji="1" lang="ja-JP" altLang="en-US" dirty="0"/>
              <a:t>週間後に一部再開、</a:t>
            </a:r>
            <a:r>
              <a:rPr kumimoji="1" lang="en-US" altLang="ja-JP" dirty="0"/>
              <a:t>2</a:t>
            </a:r>
            <a:r>
              <a:rPr kumimoji="1" lang="ja-JP" altLang="en-US" dirty="0"/>
              <a:t>か月でほぼ復旧。</a:t>
            </a:r>
            <a:endParaRPr kumimoji="1" lang="en-US" altLang="ja-JP" dirty="0"/>
          </a:p>
          <a:p>
            <a:r>
              <a:rPr kumimoji="1" lang="ja-JP" altLang="en-US" dirty="0"/>
              <a:t>６．燃料：石油施設で火災。供給困難が長期化の可能性。</a:t>
            </a:r>
            <a:endParaRPr kumimoji="1" lang="en-US" altLang="ja-JP" dirty="0"/>
          </a:p>
          <a:p>
            <a:r>
              <a:rPr kumimoji="1" lang="ja-JP" altLang="en-US" dirty="0"/>
              <a:t>各分野で被害の程度や復旧時期に差があるため、状況に応じた対応計画が必要となります。そのためには適切な情報収集と支援が重要となります。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a:t>
            </a:fld>
            <a:endParaRPr lang="en-US" dirty="0"/>
          </a:p>
        </p:txBody>
      </p:sp>
    </p:spTree>
    <p:extLst>
      <p:ext uri="{BB962C8B-B14F-4D97-AF65-F5344CB8AC3E}">
        <p14:creationId xmlns:p14="http://schemas.microsoft.com/office/powerpoint/2010/main" val="398972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「皆様、ただいまテレビの臨時ニュース速報をご覧いただきました。発災から</a:t>
            </a:r>
            <a:r>
              <a:rPr lang="en-US" altLang="ja-JP" dirty="0"/>
              <a:t>12</a:t>
            </a:r>
            <a:r>
              <a:rPr lang="ja-JP" altLang="en-US" dirty="0"/>
              <a:t>時間が経過し、南海トラフ巨大地震の被害状況がさらに明らかになってきました。現時点での最新情報を整理いたします：</a:t>
            </a:r>
          </a:p>
          <a:p>
            <a:pPr>
              <a:buFont typeface="+mj-lt"/>
              <a:buAutoNum type="arabicPeriod"/>
            </a:pPr>
            <a:r>
              <a:rPr lang="ja-JP" altLang="en-US" dirty="0"/>
              <a:t>人的被害： 死者が</a:t>
            </a:r>
            <a:r>
              <a:rPr lang="en-US" altLang="ja-JP" dirty="0"/>
              <a:t>1000</a:t>
            </a:r>
            <a:r>
              <a:rPr lang="ja-JP" altLang="en-US" dirty="0"/>
              <a:t>人を超え、負傷者は</a:t>
            </a:r>
            <a:r>
              <a:rPr lang="en-US" altLang="ja-JP" dirty="0"/>
              <a:t>1</a:t>
            </a:r>
            <a:r>
              <a:rPr lang="ja-JP" altLang="en-US" dirty="0"/>
              <a:t>万人以上に達しています。 建物被害は全半壊が</a:t>
            </a:r>
            <a:r>
              <a:rPr lang="en-US" altLang="ja-JP" dirty="0"/>
              <a:t>20</a:t>
            </a:r>
            <a:r>
              <a:rPr lang="ja-JP" altLang="en-US" dirty="0"/>
              <a:t>万棟を超える甚大な状況です。</a:t>
            </a:r>
          </a:p>
          <a:p>
            <a:pPr>
              <a:buFont typeface="+mj-lt"/>
              <a:buAutoNum type="arabicPeriod"/>
            </a:pPr>
            <a:r>
              <a:rPr lang="ja-JP" altLang="en-US" dirty="0"/>
              <a:t>地域別被害： 静岡から三重にかけての沿岸部が壊滅的被害を受けています。 静岡県では最大波高</a:t>
            </a:r>
            <a:r>
              <a:rPr lang="en-US" altLang="ja-JP" dirty="0"/>
              <a:t>15m</a:t>
            </a:r>
            <a:r>
              <a:rPr lang="ja-JP" altLang="en-US" dirty="0"/>
              <a:t>を超える津波を観測。 愛知県ではコンビナートで大規模火災が発生し、危機的状況が続いています。</a:t>
            </a:r>
          </a:p>
          <a:p>
            <a:pPr>
              <a:buFont typeface="+mj-lt"/>
              <a:buAutoNum type="arabicPeriod"/>
            </a:pPr>
            <a:r>
              <a:rPr lang="ja-JP" altLang="en-US" dirty="0"/>
              <a:t>避難状況： 避難者数が</a:t>
            </a:r>
            <a:r>
              <a:rPr lang="en-US" altLang="ja-JP" dirty="0"/>
              <a:t>100</a:t>
            </a:r>
            <a:r>
              <a:rPr lang="ja-JP" altLang="en-US" dirty="0"/>
              <a:t>万人を突破。 避難所では不足と物資枯渇の深刻化が進行。 ライフラインの機能不全が広範囲で継続しています。</a:t>
            </a:r>
          </a:p>
          <a:p>
            <a:pPr>
              <a:buFont typeface="+mj-lt"/>
              <a:buAutoNum type="arabicPeriod"/>
            </a:pPr>
            <a:r>
              <a:rPr lang="ja-JP" altLang="en-US" dirty="0"/>
              <a:t>救助活動： 自衛隊</a:t>
            </a:r>
            <a:r>
              <a:rPr lang="en-US" altLang="ja-JP" dirty="0"/>
              <a:t>5</a:t>
            </a:r>
            <a:r>
              <a:rPr lang="ja-JP" altLang="en-US" dirty="0"/>
              <a:t>万人態勢で対応中。 </a:t>
            </a:r>
            <a:r>
              <a:rPr lang="en-US" altLang="ja-JP" dirty="0"/>
              <a:t>24</a:t>
            </a:r>
            <a:r>
              <a:rPr lang="ja-JP" altLang="en-US" dirty="0"/>
              <a:t>時間体制で活動を継続していますが、道路寸断や建物倒壊により難航しています。</a:t>
            </a:r>
          </a:p>
          <a:p>
            <a:pPr>
              <a:buFont typeface="+mj-lt"/>
              <a:buAutoNum type="arabicPeriod"/>
            </a:pPr>
            <a:r>
              <a:rPr lang="ja-JP" altLang="en-US" dirty="0"/>
              <a:t>警戒情報： 気象庁が臨時情報（巨大地震警戒）を継続発表。 西側地域での大地震発生の可能性が高まっており、和歌山、徳島、高知、大分に避難継続の要請が出されています。</a:t>
            </a:r>
          </a:p>
          <a:p>
            <a:r>
              <a:rPr lang="ja-JP" altLang="en-US" dirty="0"/>
              <a:t>状況は刻々と変化しており、被害の全容把握にはさらに時間を要すると思われます。引き続き、最新情報の収集と対応に全力を尽くしてまいります。</a:t>
            </a:r>
          </a:p>
          <a:p>
            <a:r>
              <a:rPr lang="ja-JP" altLang="en-US" dirty="0"/>
              <a:t>次に、各部署からの詳細報告と今後の対応策の協議に移りたいと思います。」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20</a:t>
            </a:fld>
            <a:endParaRPr lang="en-US" dirty="0"/>
          </a:p>
        </p:txBody>
      </p:sp>
    </p:spTree>
    <p:extLst>
      <p:ext uri="{BB962C8B-B14F-4D97-AF65-F5344CB8AC3E}">
        <p14:creationId xmlns:p14="http://schemas.microsoft.com/office/powerpoint/2010/main" val="1187341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「皆様、大規模地震発生から</a:t>
            </a:r>
            <a:r>
              <a:rPr lang="en-US" altLang="ja-JP" dirty="0"/>
              <a:t>12</a:t>
            </a:r>
            <a:r>
              <a:rPr lang="ja-JP" altLang="en-US" dirty="0"/>
              <a:t>時間が経過した現在の災害状況についてご報告いたします。</a:t>
            </a:r>
          </a:p>
          <a:p>
            <a:r>
              <a:rPr lang="ja-JP" altLang="en-US" dirty="0"/>
              <a:t>南海トラフ地震によって、東海地方を中心に西日本広域で甚大な被害が発生しております。津波により最大波高</a:t>
            </a:r>
            <a:r>
              <a:rPr lang="en-US" altLang="ja-JP" dirty="0"/>
              <a:t>15</a:t>
            </a:r>
            <a:r>
              <a:rPr lang="ja-JP" altLang="en-US" dirty="0"/>
              <a:t>メートルの浸水被害が確認され、人的被害は死者</a:t>
            </a:r>
            <a:r>
              <a:rPr lang="en-US" altLang="ja-JP" dirty="0"/>
              <a:t>1000</a:t>
            </a:r>
            <a:r>
              <a:rPr lang="ja-JP" altLang="en-US" dirty="0"/>
              <a:t>名以上、負傷者</a:t>
            </a:r>
            <a:r>
              <a:rPr lang="en-US" altLang="ja-JP" dirty="0"/>
              <a:t>1</a:t>
            </a:r>
            <a:r>
              <a:rPr lang="ja-JP" altLang="en-US" dirty="0"/>
              <a:t>万</a:t>
            </a:r>
            <a:r>
              <a:rPr lang="en-US" altLang="ja-JP" dirty="0"/>
              <a:t>5000</a:t>
            </a:r>
            <a:r>
              <a:rPr lang="ja-JP" altLang="en-US" dirty="0"/>
              <a:t>名以上に上っています。</a:t>
            </a:r>
          </a:p>
          <a:p>
            <a:r>
              <a:rPr lang="ja-JP" altLang="en-US" dirty="0"/>
              <a:t>ライフラインについては、広範囲で停電が続いており、固定電話やインターネットの復旧にも時間がかかっています。携帯電話はほぼ復旧しておりますが、輻輳のため繋がりにくい状況です。ガス、上下水道は依然として使用できません。</a:t>
            </a:r>
          </a:p>
          <a:p>
            <a:r>
              <a:rPr lang="ja-JP" altLang="en-US" dirty="0"/>
              <a:t>交通機関も大きな影響を受けており、新幹線を含む鉄道や空港は運転・運航を見合わせています。道路も各地で通行止めとなっており、物資の輸送に支障をきたしています。</a:t>
            </a:r>
          </a:p>
          <a:p>
            <a:r>
              <a:rPr lang="ja-JP" altLang="en-US" dirty="0"/>
              <a:t>避難所では物資不足や衛生状態の悪化が懸念されており、帰宅困難者の滞留も長期化しつつあります。自衛隊約</a:t>
            </a:r>
            <a:r>
              <a:rPr lang="en-US" altLang="ja-JP" dirty="0"/>
              <a:t>5</a:t>
            </a:r>
            <a:r>
              <a:rPr lang="ja-JP" altLang="en-US" dirty="0"/>
              <a:t>万人が救助活動に当たっていますが、被災地が広範囲にわたるため、全ての地域への迅速な対応が難しい状況です。</a:t>
            </a:r>
          </a:p>
          <a:p>
            <a:r>
              <a:rPr lang="ja-JP" altLang="en-US" dirty="0"/>
              <a:t>引き続き余震の可能性も高く、警戒が必要です。最新の情報に注意を払い、安全確保を最優先に行動してください。以上が現時点での災害状況報告です。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21</a:t>
            </a:fld>
            <a:endParaRPr lang="en-US" dirty="0"/>
          </a:p>
        </p:txBody>
      </p:sp>
    </p:spTree>
    <p:extLst>
      <p:ext uri="{BB962C8B-B14F-4D97-AF65-F5344CB8AC3E}">
        <p14:creationId xmlns:p14="http://schemas.microsoft.com/office/powerpoint/2010/main" val="4153363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22</a:t>
            </a:fld>
            <a:endParaRPr lang="en-US" dirty="0"/>
          </a:p>
        </p:txBody>
      </p:sp>
    </p:spTree>
    <p:extLst>
      <p:ext uri="{BB962C8B-B14F-4D97-AF65-F5344CB8AC3E}">
        <p14:creationId xmlns:p14="http://schemas.microsoft.com/office/powerpoint/2010/main" val="2685234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「テレビの緊急報道映像をご覧いただきました。</a:t>
            </a:r>
          </a:p>
          <a:p>
            <a:r>
              <a:rPr lang="ja-JP" altLang="en-US" dirty="0"/>
              <a:t>発災から</a:t>
            </a:r>
            <a:r>
              <a:rPr lang="en-US" altLang="ja-JP" dirty="0"/>
              <a:t>1</a:t>
            </a:r>
            <a:r>
              <a:rPr lang="ja-JP" altLang="en-US" dirty="0"/>
              <a:t>日が経過し、状況は刻々と変化しています。ここで最新の情報を補足させていただきます。</a:t>
            </a:r>
          </a:p>
          <a:p>
            <a:r>
              <a:rPr lang="ja-JP" altLang="en-US" dirty="0"/>
              <a:t>南海トラフ巨大地震の被害は拡大の一途を辿っており、現時点で死者数が</a:t>
            </a:r>
            <a:r>
              <a:rPr lang="en-US" altLang="ja-JP" dirty="0"/>
              <a:t>2000</a:t>
            </a:r>
            <a:r>
              <a:rPr lang="ja-JP" altLang="en-US" dirty="0"/>
              <a:t>人を超え、負傷者は</a:t>
            </a:r>
            <a:r>
              <a:rPr lang="en-US" altLang="ja-JP" dirty="0"/>
              <a:t>2</a:t>
            </a:r>
            <a:r>
              <a:rPr lang="ja-JP" altLang="en-US" dirty="0"/>
              <a:t>万人以上に上っています。建物被害も甚大で、全半壊の建物が</a:t>
            </a:r>
            <a:r>
              <a:rPr lang="en-US" altLang="ja-JP" dirty="0"/>
              <a:t>30</a:t>
            </a:r>
            <a:r>
              <a:rPr lang="ja-JP" altLang="en-US" dirty="0"/>
              <a:t>万棟を超える状況です。</a:t>
            </a:r>
          </a:p>
          <a:p>
            <a:r>
              <a:rPr lang="ja-JP" altLang="en-US" dirty="0"/>
              <a:t>被災地域は広範囲に及び、静岡から三重沿岸部にかけて壊滅的な被害が報告されています。特に愛知県ではコンビナート火災が続いており、制御不能な状態が続いています。</a:t>
            </a:r>
          </a:p>
          <a:p>
            <a:r>
              <a:rPr lang="ja-JP" altLang="en-US" dirty="0"/>
              <a:t>避難者数は</a:t>
            </a:r>
            <a:r>
              <a:rPr lang="en-US" altLang="ja-JP" dirty="0"/>
              <a:t>150</a:t>
            </a:r>
            <a:r>
              <a:rPr lang="ja-JP" altLang="en-US" dirty="0"/>
              <a:t>万人を突破し、多くの避難所が収容限界に達しています。これは想定を大きく上回る数字であり、避難所の運営に大きな課題を投げかけています。</a:t>
            </a:r>
          </a:p>
          <a:p>
            <a:r>
              <a:rPr lang="ja-JP" altLang="en-US" dirty="0"/>
              <a:t>自衛隊約</a:t>
            </a:r>
            <a:r>
              <a:rPr lang="en-US" altLang="ja-JP" dirty="0"/>
              <a:t>7</a:t>
            </a:r>
            <a:r>
              <a:rPr lang="ja-JP" altLang="en-US" dirty="0"/>
              <a:t>万人が救助・支援活動に当たっていますが、被災地域が広範囲にわたるため、全域をカバーするのは困難な状況です。ライフラインの復旧も遅れており、多くの地域で機能不全が続いています。</a:t>
            </a:r>
          </a:p>
          <a:p>
            <a:r>
              <a:rPr lang="ja-JP" altLang="en-US" dirty="0"/>
              <a:t>さらに懸念されるのは、西側での大地震発生の可能性です。気象庁は引き続き警戒を呼びかけており、臨時情報（巨大地震警戒）を発表し続けています。</a:t>
            </a:r>
          </a:p>
          <a:p>
            <a:r>
              <a:rPr lang="ja-JP" altLang="en-US" dirty="0"/>
              <a:t>状況は依然として深刻ですが、</a:t>
            </a:r>
            <a:r>
              <a:rPr lang="en-US" altLang="ja-JP" dirty="0"/>
              <a:t>rescue</a:t>
            </a:r>
            <a:r>
              <a:rPr lang="ja-JP" altLang="en-US" dirty="0"/>
              <a:t>活動は</a:t>
            </a:r>
            <a:r>
              <a:rPr lang="en-US" altLang="ja-JP" dirty="0"/>
              <a:t>24</a:t>
            </a:r>
            <a:r>
              <a:rPr lang="ja-JP" altLang="en-US" dirty="0"/>
              <a:t>時間体制で続けられています。皆様におかれましては、引き続き最新の情報に注意を払い、安全確保に努めていただきますようお願いいたします。次に、各部署からの詳細報告と今後の対応策の協議に移りたいと思い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23</a:t>
            </a:fld>
            <a:endParaRPr lang="en-US" dirty="0"/>
          </a:p>
        </p:txBody>
      </p:sp>
    </p:spTree>
    <p:extLst>
      <p:ext uri="{BB962C8B-B14F-4D97-AF65-F5344CB8AC3E}">
        <p14:creationId xmlns:p14="http://schemas.microsoft.com/office/powerpoint/2010/main" val="312902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「発災から</a:t>
            </a:r>
            <a:r>
              <a:rPr lang="en-US" altLang="ja-JP" dirty="0"/>
              <a:t>24</a:t>
            </a:r>
            <a:r>
              <a:rPr lang="ja-JP" altLang="en-US" dirty="0"/>
              <a:t>時間が経過し、南海トラフ地震による被害状況と現在の課題についてご報告いたします。</a:t>
            </a:r>
          </a:p>
          <a:p>
            <a:r>
              <a:rPr lang="ja-JP" altLang="en-US" dirty="0"/>
              <a:t>被害は東海地方を中心に西日本広域に及んでおり、人的被害は死者</a:t>
            </a:r>
            <a:r>
              <a:rPr lang="en-US" altLang="ja-JP" dirty="0"/>
              <a:t>2000</a:t>
            </a:r>
            <a:r>
              <a:rPr lang="ja-JP" altLang="en-US" dirty="0"/>
              <a:t>名以上、負傷者</a:t>
            </a:r>
            <a:r>
              <a:rPr lang="en-US" altLang="ja-JP" dirty="0"/>
              <a:t>2</a:t>
            </a:r>
            <a:r>
              <a:rPr lang="ja-JP" altLang="en-US" dirty="0"/>
              <a:t>万名以上と甚大です。建物被害も全半壊</a:t>
            </a:r>
            <a:r>
              <a:rPr lang="en-US" altLang="ja-JP" dirty="0"/>
              <a:t>30</a:t>
            </a:r>
            <a:r>
              <a:rPr lang="ja-JP" altLang="en-US" dirty="0"/>
              <a:t>万棟以上に達し、沿岸部では大規模な浸水被害が続いています。</a:t>
            </a:r>
          </a:p>
          <a:p>
            <a:r>
              <a:rPr lang="ja-JP" altLang="en-US" dirty="0"/>
              <a:t>ライフラインの状況は依然として深刻です。被災地の広範囲で機能停止が続いており、一部地域でわずかに回復の兆しがあるものの、本格的な復旧には長期間を要する見込みです。特に電気、ガス、上下水道の復旧は遅れています。交通網も大きな打撃を受けており、新幹線を含む鉄道は依然広範囲で運休中です。</a:t>
            </a:r>
          </a:p>
          <a:p>
            <a:r>
              <a:rPr lang="ja-JP" altLang="en-US" dirty="0"/>
              <a:t>通信状況については、携帯電話の輻輳が続いていますが、固定電話とインターネットの回復は遅れています。</a:t>
            </a:r>
          </a:p>
          <a:p>
            <a:r>
              <a:rPr lang="ja-JP" altLang="en-US" dirty="0"/>
              <a:t>避難者数は</a:t>
            </a:r>
            <a:r>
              <a:rPr lang="en-US" altLang="ja-JP" dirty="0"/>
              <a:t>150</a:t>
            </a:r>
            <a:r>
              <a:rPr lang="ja-JP" altLang="en-US" dirty="0"/>
              <a:t>万人を超え、避難所の長期化対策が急務となっています。物資不足や衛生状態の悪化が懸念されており、帰宅困難者の一部は徒歩での帰宅を開始しています。</a:t>
            </a:r>
          </a:p>
          <a:p>
            <a:r>
              <a:rPr lang="ja-JP" altLang="en-US" dirty="0"/>
              <a:t>自衛隊約</a:t>
            </a:r>
            <a:r>
              <a:rPr lang="en-US" altLang="ja-JP" dirty="0"/>
              <a:t>7</a:t>
            </a:r>
            <a:r>
              <a:rPr lang="ja-JP" altLang="en-US" dirty="0"/>
              <a:t>万人が昼夜を問わず救助・支援活動を続けていますが、被災地域が広範囲にわたるため、全ての地域への迅速な対応は困難を極めています。</a:t>
            </a:r>
          </a:p>
          <a:p>
            <a:r>
              <a:rPr lang="ja-JP" altLang="en-US" dirty="0"/>
              <a:t>さらに、気象庁は引き続き南海トラフ巨大地震臨時情報（巨大地震警戒）を発表しており、西側での大地震発生の可能性に警戒が必要です。</a:t>
            </a:r>
          </a:p>
          <a:p>
            <a:r>
              <a:rPr lang="ja-JP" altLang="en-US" dirty="0"/>
              <a:t>復旧・復興には長期間を要すると見込まれますが、一刻も早い被災者支援と機能回復に向けて、総力を挙げて取り組んでまいります。引き続き最新の情報にご注意いただき、安全確保に努めていただきますようお願いいたします。」以上が現時点での災害状況報告で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24</a:t>
            </a:fld>
            <a:endParaRPr lang="en-US" dirty="0"/>
          </a:p>
        </p:txBody>
      </p:sp>
    </p:spTree>
    <p:extLst>
      <p:ext uri="{BB962C8B-B14F-4D97-AF65-F5344CB8AC3E}">
        <p14:creationId xmlns:p14="http://schemas.microsoft.com/office/powerpoint/2010/main" val="367069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25</a:t>
            </a:fld>
            <a:endParaRPr lang="en-US" dirty="0"/>
          </a:p>
        </p:txBody>
      </p:sp>
    </p:spTree>
    <p:extLst>
      <p:ext uri="{BB962C8B-B14F-4D97-AF65-F5344CB8AC3E}">
        <p14:creationId xmlns:p14="http://schemas.microsoft.com/office/powerpoint/2010/main" val="4065306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「ただいまのテレビの緊急報道をご覧いただいた通り、南海トラフ巨大地震から</a:t>
            </a:r>
            <a:r>
              <a:rPr lang="en-US" altLang="ja-JP" dirty="0"/>
              <a:t>3</a:t>
            </a:r>
            <a:r>
              <a:rPr lang="ja-JP" altLang="en-US" dirty="0"/>
              <a:t>日が経過し、被害は拡大の一途を辿っています。</a:t>
            </a:r>
          </a:p>
          <a:p>
            <a:r>
              <a:rPr lang="ja-JP" altLang="en-US" dirty="0"/>
              <a:t>ここで最新情報を補足させていただきます。</a:t>
            </a:r>
          </a:p>
          <a:p>
            <a:r>
              <a:rPr lang="ja-JP" altLang="en-US" dirty="0"/>
              <a:t>人的被害は深刻さを増し、死者数が</a:t>
            </a:r>
            <a:r>
              <a:rPr lang="en-US" altLang="ja-JP" dirty="0"/>
              <a:t>5000</a:t>
            </a:r>
            <a:r>
              <a:rPr lang="ja-JP" altLang="en-US" dirty="0"/>
              <a:t>人を超え、負傷者は</a:t>
            </a:r>
            <a:r>
              <a:rPr lang="en-US" altLang="ja-JP" dirty="0"/>
              <a:t>3</a:t>
            </a:r>
            <a:r>
              <a:rPr lang="ja-JP" altLang="en-US" dirty="0"/>
              <a:t>万人以上に達しました。建物の全半壊も</a:t>
            </a:r>
            <a:r>
              <a:rPr lang="en-US" altLang="ja-JP" dirty="0"/>
              <a:t>40</a:t>
            </a:r>
            <a:r>
              <a:rPr lang="ja-JP" altLang="en-US" dirty="0"/>
              <a:t>万棟を超え、被災地域の景観を一変させています。</a:t>
            </a:r>
          </a:p>
          <a:p>
            <a:r>
              <a:rPr lang="ja-JP" altLang="en-US" dirty="0"/>
              <a:t>避難者数は</a:t>
            </a:r>
            <a:r>
              <a:rPr lang="en-US" altLang="ja-JP" dirty="0"/>
              <a:t>200</a:t>
            </a:r>
            <a:r>
              <a:rPr lang="ja-JP" altLang="en-US" dirty="0"/>
              <a:t>万人を突破し、多くの避難所が限界を超えた状態です。特に懸念されるのは避難所での感染症蔓延のリスクです。衛生状態の悪化と密集状態が、新たな健康被害を引き起こす可能性があります。</a:t>
            </a:r>
          </a:p>
          <a:p>
            <a:r>
              <a:rPr lang="ja-JP" altLang="en-US" dirty="0"/>
              <a:t>ライフラインと交通網の復旧は遅れており、広範囲で停電が継続しています。多くの地域が孤立状態にあり、救援物資の輸送や被災者の移動に大きな支障をきたしています。</a:t>
            </a:r>
          </a:p>
          <a:p>
            <a:r>
              <a:rPr lang="ja-JP" altLang="en-US" dirty="0"/>
              <a:t>さらに新たな脅威として、日向灘で震度</a:t>
            </a:r>
            <a:r>
              <a:rPr lang="en-US" altLang="ja-JP" dirty="0"/>
              <a:t>5</a:t>
            </a:r>
            <a:r>
              <a:rPr lang="ja-JP" altLang="en-US" dirty="0"/>
              <a:t>弱の地震が発生しました。気象庁は臨時情報（調査中）を発表し、引き続き警戒を呼びかけています。この地震が今後の被害拡大につながる可能性も懸念されます。</a:t>
            </a:r>
          </a:p>
          <a:p>
            <a:r>
              <a:rPr lang="ja-JP" altLang="en-US" dirty="0"/>
              <a:t>自衛隊は</a:t>
            </a:r>
            <a:r>
              <a:rPr lang="en-US" altLang="ja-JP" dirty="0"/>
              <a:t>10</a:t>
            </a:r>
            <a:r>
              <a:rPr lang="ja-JP" altLang="en-US" dirty="0"/>
              <a:t>万人体制で救助・復旧活動に当たっていますが、被災地域の広さゆえ、全域をカバーするのは困難な状況です。また、コンビナート火災の鎮火の遅れによる環境汚染リスクも高まっています。</a:t>
            </a:r>
          </a:p>
          <a:p>
            <a:r>
              <a:rPr lang="ja-JP" altLang="en-US" dirty="0"/>
              <a:t>状況は刻々と変化しており、引き続き最新の情報に注意を払い、安全確保に努めていただくようお願いいたします。また、可能な範囲での支援活動へのご協力もお願いいたします。次に、各部署からの詳細報告と今後の対応策の協議に移りたいと思います。」</a:t>
            </a:r>
          </a:p>
          <a:p>
            <a:pPr marL="0" indent="0">
              <a:spcBef>
                <a:spcPts val="0"/>
              </a:spcBef>
              <a:buFont typeface="Arial" panose="020B0604020202020204" pitchFamily="34" charset="0"/>
              <a:buNone/>
            </a:pP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26</a:t>
            </a:fld>
            <a:endParaRPr lang="en-US" dirty="0"/>
          </a:p>
        </p:txBody>
      </p:sp>
    </p:spTree>
    <p:extLst>
      <p:ext uri="{BB962C8B-B14F-4D97-AF65-F5344CB8AC3E}">
        <p14:creationId xmlns:p14="http://schemas.microsoft.com/office/powerpoint/2010/main" val="323624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「南海トラフ地震発生から</a:t>
            </a:r>
            <a:r>
              <a:rPr lang="en-US" altLang="ja-JP" dirty="0"/>
              <a:t>72</a:t>
            </a:r>
            <a:r>
              <a:rPr lang="ja-JP" altLang="en-US" dirty="0"/>
              <a:t>時間が経過し、現在の災害状況についてご報告いたします。</a:t>
            </a:r>
          </a:p>
          <a:p>
            <a:r>
              <a:rPr lang="ja-JP" altLang="en-US" dirty="0"/>
              <a:t>被害は東海地方を中心に西日本広域に及んでおり、人的被害は死者</a:t>
            </a:r>
            <a:r>
              <a:rPr lang="en-US" altLang="ja-JP" dirty="0"/>
              <a:t>5000</a:t>
            </a:r>
            <a:r>
              <a:rPr lang="ja-JP" altLang="en-US" dirty="0"/>
              <a:t>名以上、負傷者</a:t>
            </a:r>
            <a:r>
              <a:rPr lang="en-US" altLang="ja-JP" dirty="0"/>
              <a:t>3</a:t>
            </a:r>
            <a:r>
              <a:rPr lang="ja-JP" altLang="en-US" dirty="0"/>
              <a:t>万名以上と甚大です。建物被害も全壊・半壊合わせて</a:t>
            </a:r>
            <a:r>
              <a:rPr lang="en-US" altLang="ja-JP" dirty="0"/>
              <a:t>40</a:t>
            </a:r>
            <a:r>
              <a:rPr lang="ja-JP" altLang="en-US" dirty="0"/>
              <a:t>万棟以上に達し、沿岸部では浸水被害が続いています。</a:t>
            </a:r>
          </a:p>
          <a:p>
            <a:r>
              <a:rPr lang="ja-JP" altLang="en-US" dirty="0"/>
              <a:t>余震の状況も警戒が必要です。東海地方で余震が継続しており、さらに日向灘では震度</a:t>
            </a:r>
            <a:r>
              <a:rPr lang="en-US" altLang="ja-JP" dirty="0"/>
              <a:t>5</a:t>
            </a:r>
            <a:r>
              <a:rPr lang="ja-JP" altLang="en-US" dirty="0"/>
              <a:t>弱の地震が発生しました。気象庁は南海トラフ地震臨時情報（調査中）を発表し、状況を注視しています。</a:t>
            </a:r>
          </a:p>
          <a:p>
            <a:r>
              <a:rPr lang="ja-JP" altLang="en-US" dirty="0"/>
              <a:t>ライフラインの復旧は遅れており、被災地で機能停止が継続しています。一部地域で徐々に復旧が進んでいますが、特に中部電力管内では広範囲の停電が続いています。他地域でも一部で停電が継続しており、本格的な復旧には時間を要する見込みです。</a:t>
            </a:r>
          </a:p>
          <a:p>
            <a:r>
              <a:rPr lang="ja-JP" altLang="en-US" dirty="0"/>
              <a:t>交通網については、新幹線や在来線の運転再開が一部で始まっていますが、広範囲で不通が続いています。</a:t>
            </a:r>
          </a:p>
          <a:p>
            <a:r>
              <a:rPr lang="ja-JP" altLang="en-US" dirty="0"/>
              <a:t>通信状況は、携帯電話は輻輳しながらも一部不通、固定電話とインターネットは広範囲で障害が継続しています。</a:t>
            </a:r>
          </a:p>
          <a:p>
            <a:r>
              <a:rPr lang="ja-JP" altLang="en-US" dirty="0"/>
              <a:t>避難状況は深刻で、避難者数が</a:t>
            </a:r>
            <a:r>
              <a:rPr lang="en-US" altLang="ja-JP" dirty="0"/>
              <a:t>200</a:t>
            </a:r>
            <a:r>
              <a:rPr lang="ja-JP" altLang="en-US" dirty="0"/>
              <a:t>万人を超えています。避難所では衛生状態の悪化が進み、感染症リスクが高まっています。物資不足も依然として深刻な状況です。</a:t>
            </a:r>
          </a:p>
          <a:p>
            <a:r>
              <a:rPr lang="ja-JP" altLang="en-US" dirty="0"/>
              <a:t>自衛隊</a:t>
            </a:r>
            <a:r>
              <a:rPr lang="en-US" altLang="ja-JP" dirty="0"/>
              <a:t>10</a:t>
            </a:r>
            <a:r>
              <a:rPr lang="ja-JP" altLang="en-US" dirty="0"/>
              <a:t>万人態勢で救助・支援活動を継続していますが、被災地域が広範囲にわたるため、全域への迅速な対応は困難を極めています。</a:t>
            </a:r>
          </a:p>
          <a:p>
            <a:r>
              <a:rPr lang="ja-JP" altLang="en-US" dirty="0"/>
              <a:t>さらに、コンビナート火災による鎮火の遅れと環境汚染の懸念も高まっています。</a:t>
            </a:r>
          </a:p>
          <a:p>
            <a:r>
              <a:rPr lang="ja-JP" altLang="en-US" dirty="0"/>
              <a:t>被災地を中心に機能不全が継続しており、一部地域で復旧が進むものの、本格的な回復には時間を要する見込みです。引き続き最新の情報に注意を払い、安全確保に努めていただくようお願いいたします。」以上が現時点での災害状況報告で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27</a:t>
            </a:fld>
            <a:endParaRPr lang="en-US" dirty="0"/>
          </a:p>
        </p:txBody>
      </p:sp>
    </p:spTree>
    <p:extLst>
      <p:ext uri="{BB962C8B-B14F-4D97-AF65-F5344CB8AC3E}">
        <p14:creationId xmlns:p14="http://schemas.microsoft.com/office/powerpoint/2010/main" val="2467879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28</a:t>
            </a:fld>
            <a:endParaRPr lang="en-US" dirty="0"/>
          </a:p>
        </p:txBody>
      </p:sp>
    </p:spTree>
    <p:extLst>
      <p:ext uri="{BB962C8B-B14F-4D97-AF65-F5344CB8AC3E}">
        <p14:creationId xmlns:p14="http://schemas.microsoft.com/office/powerpoint/2010/main" val="155445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「ただいま、南海トラフ巨大地震発生から</a:t>
            </a:r>
            <a:r>
              <a:rPr kumimoji="1" lang="en-US" altLang="ja-JP" b="0" dirty="0"/>
              <a:t>1</a:t>
            </a:r>
            <a:r>
              <a:rPr kumimoji="1" lang="ja-JP" altLang="en-US" b="0" dirty="0"/>
              <a:t>週間後の状況をお伝えしました。画面に表示している資料で、現在の被害状況と今後の見通しについて、より詳しくご説明いたします。まず、人的被害についてですが、死者が</a:t>
            </a:r>
            <a:r>
              <a:rPr kumimoji="1" lang="en-US" altLang="ja-JP" b="0" dirty="0"/>
              <a:t>1</a:t>
            </a:r>
            <a:r>
              <a:rPr kumimoji="1" lang="ja-JP" altLang="en-US" b="0" dirty="0"/>
              <a:t>万人を超え、</a:t>
            </a:r>
            <a:r>
              <a:rPr kumimoji="1" lang="en-US" altLang="ja-JP" b="0" dirty="0"/>
              <a:t>4000</a:t>
            </a:r>
            <a:r>
              <a:rPr kumimoji="1" lang="ja-JP" altLang="en-US" b="0" dirty="0"/>
              <a:t>人以上の安否が不明となっています。被災地の状況は依然として深刻で、静岡から三重にかけての太平洋沿岸部で壊滅的な被害が続いています。約</a:t>
            </a:r>
            <a:r>
              <a:rPr kumimoji="1" lang="en-US" altLang="ja-JP" b="0" dirty="0"/>
              <a:t>20</a:t>
            </a:r>
            <a:r>
              <a:rPr kumimoji="1" lang="ja-JP" altLang="en-US" b="0" dirty="0"/>
              <a:t>万世帯で停電や水道の復旧が遅れている状況です。避難者数は</a:t>
            </a:r>
            <a:r>
              <a:rPr kumimoji="1" lang="en-US" altLang="ja-JP" b="0" dirty="0"/>
              <a:t>150</a:t>
            </a:r>
            <a:r>
              <a:rPr kumimoji="1" lang="ja-JP" altLang="en-US" b="0" dirty="0"/>
              <a:t>万人に上り、避難所では感染症の集団発生も懸念されています。警戒情報については、「</a:t>
            </a:r>
            <a:r>
              <a:rPr kumimoji="1" lang="en-US" altLang="ja-JP" b="0" dirty="0"/>
              <a:t>1</a:t>
            </a:r>
            <a:r>
              <a:rPr kumimoji="1" lang="ja-JP" altLang="en-US" b="0" dirty="0"/>
              <a:t>週間警戒」から「</a:t>
            </a:r>
            <a:r>
              <a:rPr kumimoji="1" lang="en-US" altLang="ja-JP" b="0" dirty="0"/>
              <a:t>1</a:t>
            </a:r>
            <a:r>
              <a:rPr kumimoji="1" lang="ja-JP" altLang="en-US" b="0" dirty="0"/>
              <a:t>週間注意」へと更新されましたが、西側での大規模地震の可能性は依然として残っており、引き続き警戒が必要です。復旧・復興には長期化が確実視されており、政府、自治体、支援団体が総力を挙げて対応にあたっています。この未曾有の災害からの回復には、皆様一人一人のご協力が不可欠です。引き続き、最新の情報にご注意いただき、適切な行動をお取りください。次に、各部署からの詳細報告と今後の対応策の協議に移りたいと思います。」</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29</a:t>
            </a:fld>
            <a:endParaRPr lang="en-US" dirty="0"/>
          </a:p>
        </p:txBody>
      </p:sp>
    </p:spTree>
    <p:extLst>
      <p:ext uri="{BB962C8B-B14F-4D97-AF65-F5344CB8AC3E}">
        <p14:creationId xmlns:p14="http://schemas.microsoft.com/office/powerpoint/2010/main" val="266837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より南海トラフ巨大地震の訓練を開始いたします。目の前に映し出されているのは、過去の大震災で実際に起きた被害の様子です。この凄まじい光景をご覧ください。これが私たちの街で起こり得る現実なのです。</a:t>
            </a:r>
          </a:p>
          <a:p>
            <a:r>
              <a:rPr lang="ja-JP" altLang="en-US" dirty="0"/>
              <a:t>今から我々は、この想定される災害の世界に入ります。この訓練を通じて、一人一人が自分の役割を認識し、迅速かつ適切な行動がとれるよう、真剣に取り組んでまいりましょう。皆様の集中力と協力が、実際の災害時の被害軽減につながります。それでは、訓練を始めます。」</a:t>
            </a:r>
          </a:p>
          <a:p>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a:t>
            </a:fld>
            <a:endParaRPr lang="en-US" dirty="0"/>
          </a:p>
        </p:txBody>
      </p:sp>
    </p:spTree>
    <p:extLst>
      <p:ext uri="{BB962C8B-B14F-4D97-AF65-F5344CB8AC3E}">
        <p14:creationId xmlns:p14="http://schemas.microsoft.com/office/powerpoint/2010/main" val="1909214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「発災から</a:t>
            </a:r>
            <a:r>
              <a:rPr lang="en-US" altLang="ja-JP" dirty="0"/>
              <a:t>1</a:t>
            </a:r>
            <a:r>
              <a:rPr lang="ja-JP" altLang="en-US" dirty="0"/>
              <a:t>週間が経過した南海トラフ地震の被害状況と現在の課題についてご報告いたします。</a:t>
            </a:r>
          </a:p>
          <a:p>
            <a:r>
              <a:rPr lang="ja-JP" altLang="en-US" dirty="0"/>
              <a:t>まず、被害の概要ですが、東海地方を中心に西日本の広域にわたって甚大な被害が発生しています。人的被害は死者</a:t>
            </a:r>
            <a:r>
              <a:rPr lang="en-US" altLang="ja-JP" dirty="0"/>
              <a:t>1</a:t>
            </a:r>
            <a:r>
              <a:rPr lang="ja-JP" altLang="en-US" dirty="0"/>
              <a:t>万名以上、行方不明者</a:t>
            </a:r>
            <a:r>
              <a:rPr lang="en-US" altLang="ja-JP" dirty="0"/>
              <a:t>4000</a:t>
            </a:r>
            <a:r>
              <a:rPr lang="ja-JP" altLang="en-US" dirty="0"/>
              <a:t>名以上に上っています。建物被害も全壊・半壊合わせて</a:t>
            </a:r>
            <a:r>
              <a:rPr lang="en-US" altLang="ja-JP" dirty="0"/>
              <a:t>50</a:t>
            </a:r>
            <a:r>
              <a:rPr lang="ja-JP" altLang="en-US" dirty="0"/>
              <a:t>万棟以上に及び、沿岸部では広範囲に津波による水害も発生しました。</a:t>
            </a:r>
          </a:p>
          <a:p>
            <a:r>
              <a:rPr lang="ja-JP" altLang="en-US" dirty="0"/>
              <a:t>ライフラインの状況ですが、電力は中部電力管内で約</a:t>
            </a:r>
            <a:r>
              <a:rPr lang="en-US" altLang="ja-JP" dirty="0"/>
              <a:t>100</a:t>
            </a:r>
            <a:r>
              <a:rPr lang="ja-JP" altLang="en-US" dirty="0"/>
              <a:t>万世帯が依然停電中です。水道は静岡・愛知・三重を中心に広範囲で断水が続いています。交通網も大きな打撃を受け、新幹線や在来線の運転再開の見通しは立っていません。通信状況も不安定で、固定電話の一部は復旧しているものの、インターネットは広範囲で不通が続いています。</a:t>
            </a:r>
          </a:p>
          <a:p>
            <a:r>
              <a:rPr lang="ja-JP" altLang="en-US" dirty="0"/>
              <a:t>避難所には</a:t>
            </a:r>
            <a:r>
              <a:rPr lang="en-US" altLang="ja-JP" dirty="0"/>
              <a:t>150</a:t>
            </a:r>
            <a:r>
              <a:rPr lang="ja-JP" altLang="en-US" dirty="0"/>
              <a:t>万人以上が身を寄せており、一部の避難所では感染症の集団発生も報告されています。自衛隊</a:t>
            </a:r>
            <a:r>
              <a:rPr lang="en-US" altLang="ja-JP" dirty="0"/>
              <a:t>15</a:t>
            </a:r>
            <a:r>
              <a:rPr lang="ja-JP" altLang="en-US" dirty="0"/>
              <a:t>万人に加え、各地からボランティアが駆けつけ、救助・支援活動に当たっています。</a:t>
            </a:r>
          </a:p>
          <a:p>
            <a:r>
              <a:rPr lang="ja-JP" altLang="en-US" dirty="0"/>
              <a:t>社会インフラの復旧は依然として難航しており、人員不足と資材不足が大きな課題となっています。</a:t>
            </a:r>
          </a:p>
          <a:p>
            <a:r>
              <a:rPr lang="ja-JP" altLang="en-US" dirty="0"/>
              <a:t>さらに、避難生活の長期化に伴い、避難者の心身の健康悪化が深刻化しています。仮設住宅の建設も資材不足により遅延しており、被災者の生活再建への道のりは長期化が避けられない状況です。</a:t>
            </a:r>
          </a:p>
          <a:p>
            <a:pPr marL="0" marR="0" lvl="0" indent="0" algn="l" defTabSz="914400" rtl="0" eaLnBrk="1" fontAlgn="auto" latinLnBrk="0" hangingPunct="1">
              <a:lnSpc>
                <a:spcPct val="100000"/>
              </a:lnSpc>
              <a:spcBef>
                <a:spcPts val="1000"/>
              </a:spcBef>
              <a:spcAft>
                <a:spcPts val="0"/>
              </a:spcAft>
              <a:buClrTx/>
              <a:buSzTx/>
              <a:buFontTx/>
              <a:buNone/>
              <a:tabLst/>
              <a:defRPr/>
            </a:pPr>
            <a:r>
              <a:rPr lang="ja-JP" altLang="en-US" dirty="0"/>
              <a:t>以上が現時点での災害状況報告です。この未曾有の大災害からの復興には、長期的な取り組みが必要となります。政府や自治体、支援団体だけでなく、国民一人一人の協力が不可欠です。引き続き、最新の情報に注意を払い、適切な行動をお取りください。また、可能な範囲での支援活動へのご協力をお願いいたします。被災地の方々に寄り添いながら、オールジャパンで復興に向けて歩みを進めてまいりましょう。今後も随時、最新の情報をお伝えしてまいります。」以上が現時点での災害状況報告で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30</a:t>
            </a:fld>
            <a:endParaRPr lang="en-US" dirty="0"/>
          </a:p>
        </p:txBody>
      </p:sp>
    </p:spTree>
    <p:extLst>
      <p:ext uri="{BB962C8B-B14F-4D97-AF65-F5344CB8AC3E}">
        <p14:creationId xmlns:p14="http://schemas.microsoft.com/office/powerpoint/2010/main" val="230196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31</a:t>
            </a:fld>
            <a:endParaRPr lang="en-US" dirty="0"/>
          </a:p>
        </p:txBody>
      </p:sp>
    </p:spTree>
    <p:extLst>
      <p:ext uri="{BB962C8B-B14F-4D97-AF65-F5344CB8AC3E}">
        <p14:creationId xmlns:p14="http://schemas.microsoft.com/office/powerpoint/2010/main" val="277216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「ただいまご覧いただいたのは、南海トラフ巨大地震発生から</a:t>
            </a:r>
            <a:r>
              <a:rPr kumimoji="1" lang="en-US" altLang="ja-JP" b="0" dirty="0"/>
              <a:t>2</a:t>
            </a:r>
            <a:r>
              <a:rPr kumimoji="1" lang="ja-JP" altLang="en-US" b="0" dirty="0"/>
              <a:t>週間後の最新状況です。画面に表示している資料で、より詳細な情報をお伝えいたします。</a:t>
            </a:r>
          </a:p>
          <a:p>
            <a:pPr marL="0" indent="0">
              <a:spcBef>
                <a:spcPts val="0"/>
              </a:spcBef>
              <a:buFont typeface="Arial" panose="020B0604020202020204" pitchFamily="34" charset="0"/>
              <a:buNone/>
            </a:pPr>
            <a:r>
              <a:rPr kumimoji="1" lang="ja-JP" altLang="en-US" b="0" dirty="0"/>
              <a:t>気象庁は臨時情報を解除しましたが、通常の地震への警戒は引き続き必要です。被災地の状況は依然として厳しく、復興への道のりは険しいものとなっています。</a:t>
            </a:r>
          </a:p>
          <a:p>
            <a:pPr marL="0" indent="0">
              <a:spcBef>
                <a:spcPts val="0"/>
              </a:spcBef>
              <a:buFont typeface="Arial" panose="020B0604020202020204" pitchFamily="34" charset="0"/>
              <a:buNone/>
            </a:pPr>
            <a:r>
              <a:rPr kumimoji="1" lang="ja-JP" altLang="en-US" b="0" dirty="0"/>
              <a:t>主なポイントは以下の通りです：</a:t>
            </a:r>
          </a:p>
          <a:p>
            <a:pPr marL="0" indent="0">
              <a:spcBef>
                <a:spcPts val="0"/>
              </a:spcBef>
              <a:buFont typeface="Arial" panose="020B0604020202020204" pitchFamily="34" charset="0"/>
              <a:buNone/>
            </a:pPr>
            <a:r>
              <a:rPr kumimoji="1" lang="ja-JP" altLang="en-US" b="0" dirty="0"/>
              <a:t>ライフラインの状況ですが、約</a:t>
            </a:r>
            <a:r>
              <a:rPr kumimoji="1" lang="en-US" altLang="ja-JP" b="0" dirty="0"/>
              <a:t>100</a:t>
            </a:r>
            <a:r>
              <a:rPr kumimoji="1" lang="ja-JP" altLang="en-US" b="0" dirty="0"/>
              <a:t>万世帯で停電が続いており、水道の復旧も遅れています。</a:t>
            </a:r>
          </a:p>
          <a:p>
            <a:pPr marL="0" indent="0">
              <a:spcBef>
                <a:spcPts val="0"/>
              </a:spcBef>
              <a:buFont typeface="Arial" panose="020B0604020202020204" pitchFamily="34" charset="0"/>
              <a:buNone/>
            </a:pPr>
            <a:r>
              <a:rPr kumimoji="1" lang="ja-JP" altLang="en-US" b="0" dirty="0"/>
              <a:t>避難・医療の面では、避難所生活者が</a:t>
            </a:r>
            <a:r>
              <a:rPr kumimoji="1" lang="en-US" altLang="ja-JP" b="0" dirty="0"/>
              <a:t>100</a:t>
            </a:r>
            <a:r>
              <a:rPr kumimoji="1" lang="ja-JP" altLang="en-US" b="0" dirty="0"/>
              <a:t>万人を超え、感染症の集団発生も確認されています。医療体制の厳重化が急務となっています。</a:t>
            </a:r>
          </a:p>
          <a:p>
            <a:pPr marL="0" indent="0">
              <a:spcBef>
                <a:spcPts val="0"/>
              </a:spcBef>
              <a:buFont typeface="Arial" panose="020B0604020202020204" pitchFamily="34" charset="0"/>
              <a:buNone/>
            </a:pPr>
            <a:r>
              <a:rPr kumimoji="1" lang="ja-JP" altLang="en-US" b="0" dirty="0"/>
              <a:t>経済への影響も深刻で、東海地方の工業地帯の被災が全国に波及し、自動車・電機産業で部品供給が滞るなど、広範囲に影響が出ています。</a:t>
            </a:r>
          </a:p>
          <a:p>
            <a:pPr marL="0" indent="0">
              <a:spcBef>
                <a:spcPts val="0"/>
              </a:spcBef>
              <a:buFont typeface="Arial" panose="020B0604020202020204" pitchFamily="34" charset="0"/>
              <a:buNone/>
            </a:pPr>
            <a:r>
              <a:rPr kumimoji="1" lang="ja-JP" altLang="en-US" b="0" dirty="0"/>
              <a:t>復旧・復興は本格化しつつありますが、がれき撤去作業や仮設住宅の建設開始も遅れており、必要数には遠く及ばない状況です。</a:t>
            </a:r>
          </a:p>
          <a:p>
            <a:pPr marL="0" indent="0">
              <a:spcBef>
                <a:spcPts val="0"/>
              </a:spcBef>
              <a:buFont typeface="Arial" panose="020B0604020202020204" pitchFamily="34" charset="0"/>
              <a:buNone/>
            </a:pPr>
            <a:r>
              <a:rPr kumimoji="1" lang="ja-JP" altLang="en-US" b="0" dirty="0"/>
              <a:t>画面左下の写真は仮設住宅の様子、右下の地図は震源地と被災地域を示しています。</a:t>
            </a:r>
          </a:p>
          <a:p>
            <a:pPr marL="0" indent="0">
              <a:spcBef>
                <a:spcPts val="0"/>
              </a:spcBef>
              <a:buFont typeface="Arial" panose="020B0604020202020204" pitchFamily="34" charset="0"/>
              <a:buNone/>
            </a:pPr>
            <a:r>
              <a:rPr kumimoji="1" lang="ja-JP" altLang="en-US" b="0" dirty="0"/>
              <a:t>この未曾有の災害からの復興には、長期的な取り組みと全国的な支援が不可欠です。引き続き、最新情報にご注意いただき、可能な範囲でのご協力をお願いいたします。</a:t>
            </a:r>
            <a:br>
              <a:rPr kumimoji="1" lang="ja-JP" altLang="en-US" b="0" dirty="0"/>
            </a:br>
            <a:r>
              <a:rPr kumimoji="1" lang="ja-JP" altLang="en-US" b="0" dirty="0"/>
              <a:t>次に、各部署からの詳細報告と今後の対応策の協議に移りたいと思います。」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32</a:t>
            </a:fld>
            <a:endParaRPr lang="en-US" dirty="0"/>
          </a:p>
        </p:txBody>
      </p:sp>
    </p:spTree>
    <p:extLst>
      <p:ext uri="{BB962C8B-B14F-4D97-AF65-F5344CB8AC3E}">
        <p14:creationId xmlns:p14="http://schemas.microsoft.com/office/powerpoint/2010/main" val="685552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「発災から</a:t>
            </a:r>
            <a:r>
              <a:rPr lang="en-US" altLang="ja-JP" dirty="0"/>
              <a:t>2</a:t>
            </a:r>
            <a:r>
              <a:rPr lang="ja-JP" altLang="en-US" dirty="0"/>
              <a:t>週間が経過した南海トラフ地震の被害状況と現在の課題について、詳細をご報告いたします。</a:t>
            </a:r>
          </a:p>
          <a:p>
            <a:r>
              <a:rPr lang="ja-JP" altLang="en-US" dirty="0"/>
              <a:t>被災地域は東海地方を中心に西日本広域に及んでおります。人的被害は死者</a:t>
            </a:r>
            <a:r>
              <a:rPr lang="en-US" altLang="ja-JP" dirty="0"/>
              <a:t>1</a:t>
            </a:r>
            <a:r>
              <a:rPr lang="ja-JP" altLang="en-US" dirty="0"/>
              <a:t>万</a:t>
            </a:r>
            <a:r>
              <a:rPr lang="en-US" altLang="ja-JP" dirty="0"/>
              <a:t>2000</a:t>
            </a:r>
            <a:r>
              <a:rPr lang="ja-JP" altLang="en-US" dirty="0"/>
              <a:t>名以上、行方不明者</a:t>
            </a:r>
            <a:r>
              <a:rPr lang="en-US" altLang="ja-JP" dirty="0"/>
              <a:t>2000</a:t>
            </a:r>
            <a:r>
              <a:rPr lang="ja-JP" altLang="en-US" dirty="0"/>
              <a:t>名以上と、甚大な被害となっています。建物被害も全壊・半壊合わせて</a:t>
            </a:r>
            <a:r>
              <a:rPr lang="en-US" altLang="ja-JP" dirty="0"/>
              <a:t>55</a:t>
            </a:r>
            <a:r>
              <a:rPr lang="ja-JP" altLang="en-US" dirty="0"/>
              <a:t>万棟以上に上っています。</a:t>
            </a:r>
          </a:p>
          <a:p>
            <a:r>
              <a:rPr lang="ja-JP" altLang="en-US" dirty="0"/>
              <a:t>ライフラインの状況ですが、被災地では機能停止が継続しており、復旧の遅れが顕著です。特に電力は中部電力管内で約</a:t>
            </a:r>
            <a:r>
              <a:rPr lang="en-US" altLang="ja-JP" dirty="0"/>
              <a:t>100</a:t>
            </a:r>
            <a:r>
              <a:rPr lang="ja-JP" altLang="en-US" dirty="0"/>
              <a:t>万世帯が依然として停電中です。水道も静岡・愛知・三重を中心に広範囲で断水が続いています。</a:t>
            </a:r>
          </a:p>
          <a:p>
            <a:r>
              <a:rPr lang="ja-JP" altLang="en-US" dirty="0"/>
              <a:t>交通網については、新幹線や在来線の復旧が遅れており、鉄道は広範囲で不通が続いています。</a:t>
            </a:r>
          </a:p>
          <a:p>
            <a:r>
              <a:rPr lang="ja-JP" altLang="en-US" dirty="0"/>
              <a:t>避難者数は</a:t>
            </a:r>
            <a:r>
              <a:rPr lang="en-US" altLang="ja-JP" dirty="0"/>
              <a:t>100</a:t>
            </a:r>
            <a:r>
              <a:rPr lang="ja-JP" altLang="en-US" dirty="0"/>
              <a:t>万人を超え、避難所の衛生状態の悪化が懸念されています。また、東海地方の工業地帯の被災による影響が全国に波及し、自動車や電機産業を中心に部品不足による生産停滞が顕在化しています。</a:t>
            </a:r>
          </a:p>
          <a:p>
            <a:r>
              <a:rPr lang="ja-JP" altLang="en-US" dirty="0"/>
              <a:t>復旧作業については、がれき撤去作業が本格化し、仮設住宅建設も始まっていますが、進捗は遅れています。二次災害や土砂災害の危険性も依然として高く、感染症流行の懸念もあります。</a:t>
            </a:r>
          </a:p>
          <a:p>
            <a:r>
              <a:rPr lang="ja-JP" altLang="en-US" dirty="0"/>
              <a:t>社会インフラの復旧状況は画面下部の表でご確認いただけます。特に、ガス、上水道、下水道の復旧が遅れていることがわかります。</a:t>
            </a:r>
          </a:p>
          <a:p>
            <a:r>
              <a:rPr lang="ja-JP" altLang="en-US" dirty="0"/>
              <a:t>被災地を中心に依然として広範囲で機能不全が継続しており、復旧作業は人員不足と資材不足により難航しています。</a:t>
            </a:r>
          </a:p>
          <a:p>
            <a:r>
              <a:rPr lang="ja-JP" altLang="en-US" dirty="0"/>
              <a:t>気象庁は臨時情報を解除しましたが、引き続き通常の地震への注意が必要です。</a:t>
            </a:r>
          </a:p>
          <a:p>
            <a:pPr marL="0" marR="0" lvl="0" indent="0" algn="l" defTabSz="914400" rtl="0" eaLnBrk="1" fontAlgn="auto" latinLnBrk="0" hangingPunct="1">
              <a:lnSpc>
                <a:spcPct val="100000"/>
              </a:lnSpc>
              <a:spcBef>
                <a:spcPts val="1000"/>
              </a:spcBef>
              <a:spcAft>
                <a:spcPts val="0"/>
              </a:spcAft>
              <a:buClrTx/>
              <a:buSzTx/>
              <a:buFontTx/>
              <a:buNone/>
              <a:tabLst/>
              <a:defRPr/>
            </a:pPr>
            <a:r>
              <a:rPr lang="ja-JP" altLang="en-US" dirty="0"/>
              <a:t>この未曾有の災害からの復興には、長期的な取り組みと全国的な支援が不可欠です。引き続き、最新情報にご注意いただき、可能な範囲でのご協力をお願いいたします。」</a:t>
            </a:r>
            <a:endParaRPr lang="en-US" altLang="ja-JP" dirty="0"/>
          </a:p>
          <a:p>
            <a:pPr marL="0" marR="0" lvl="0" indent="0" algn="l" defTabSz="914400" rtl="0" eaLnBrk="1" fontAlgn="auto" latinLnBrk="0" hangingPunct="1">
              <a:lnSpc>
                <a:spcPct val="100000"/>
              </a:lnSpc>
              <a:spcBef>
                <a:spcPts val="1000"/>
              </a:spcBef>
              <a:spcAft>
                <a:spcPts val="0"/>
              </a:spcAft>
              <a:buClrTx/>
              <a:buSzTx/>
              <a:buFontTx/>
              <a:buNone/>
              <a:tabLst/>
              <a:defRPr/>
            </a:pPr>
            <a:r>
              <a:rPr lang="ja-JP" altLang="en-US" dirty="0"/>
              <a:t>以上が現時点での災害状況報告です。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33</a:t>
            </a:fld>
            <a:endParaRPr lang="en-US" dirty="0"/>
          </a:p>
        </p:txBody>
      </p:sp>
    </p:spTree>
    <p:extLst>
      <p:ext uri="{BB962C8B-B14F-4D97-AF65-F5344CB8AC3E}">
        <p14:creationId xmlns:p14="http://schemas.microsoft.com/office/powerpoint/2010/main" val="746537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34</a:t>
            </a:fld>
            <a:endParaRPr lang="en-US" dirty="0"/>
          </a:p>
        </p:txBody>
      </p:sp>
    </p:spTree>
    <p:extLst>
      <p:ext uri="{BB962C8B-B14F-4D97-AF65-F5344CB8AC3E}">
        <p14:creationId xmlns:p14="http://schemas.microsoft.com/office/powerpoint/2010/main" val="1179475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「南海トラフ巨大地震発生から</a:t>
            </a:r>
            <a:r>
              <a:rPr kumimoji="1" lang="en-US" altLang="ja-JP" b="0" dirty="0"/>
              <a:t>1</a:t>
            </a:r>
            <a:r>
              <a:rPr kumimoji="1" lang="ja-JP" altLang="en-US" b="0" dirty="0"/>
              <a:t>か月が経過しました。復興への道のりは依然として長く、被災地では多くの課題が山積しています。画面に表示されている資料をもとに、現在の状況を詳しくご説明いたします。</a:t>
            </a:r>
          </a:p>
          <a:p>
            <a:pPr marL="0" indent="0">
              <a:spcBef>
                <a:spcPts val="0"/>
              </a:spcBef>
              <a:buFont typeface="Arial" panose="020B0604020202020204" pitchFamily="34" charset="0"/>
              <a:buNone/>
            </a:pPr>
            <a:r>
              <a:rPr kumimoji="1" lang="ja-JP" altLang="en-US" b="0" dirty="0"/>
              <a:t>ライフラインについては、電力の復旧が進んでいるものの、約</a:t>
            </a:r>
            <a:r>
              <a:rPr kumimoji="1" lang="en-US" altLang="ja-JP" b="0" dirty="0"/>
              <a:t>50</a:t>
            </a:r>
            <a:r>
              <a:rPr kumimoji="1" lang="ja-JP" altLang="en-US" b="0" dirty="0"/>
              <a:t>万世帯で停電が続いています。水道の復旧も進んでいますが、下水道の復旧に課題が残っています。</a:t>
            </a:r>
          </a:p>
          <a:p>
            <a:pPr marL="0" indent="0">
              <a:spcBef>
                <a:spcPts val="0"/>
              </a:spcBef>
              <a:buFont typeface="Arial" panose="020B0604020202020204" pitchFamily="34" charset="0"/>
              <a:buNone/>
            </a:pPr>
            <a:r>
              <a:rPr kumimoji="1" lang="ja-JP" altLang="en-US" b="0" dirty="0"/>
              <a:t>避難状況ですが、避難所生活者は約</a:t>
            </a:r>
            <a:r>
              <a:rPr kumimoji="1" lang="en-US" altLang="ja-JP" b="0" dirty="0"/>
              <a:t>80</a:t>
            </a:r>
            <a:r>
              <a:rPr kumimoji="1" lang="ja-JP" altLang="en-US" b="0" dirty="0"/>
              <a:t>万人に減少しました。しかし、仮設住宅の建設に遅れが生じており、多くの方々が依然として厳しい避難生活を強いられています。</a:t>
            </a:r>
          </a:p>
          <a:p>
            <a:pPr marL="0" indent="0">
              <a:spcBef>
                <a:spcPts val="0"/>
              </a:spcBef>
              <a:buFont typeface="Arial" panose="020B0604020202020204" pitchFamily="34" charset="0"/>
              <a:buNone/>
            </a:pPr>
            <a:r>
              <a:rPr kumimoji="1" lang="ja-JP" altLang="en-US" b="0" dirty="0"/>
              <a:t>交通インフラでは、東海道新幹線の一部区間で運転が再開されました。しかし、在来線の多くは不通状態が続いており、交通網の完全復旧にはまだ時間がかかる見込みです。</a:t>
            </a:r>
          </a:p>
          <a:p>
            <a:pPr marL="0" indent="0">
              <a:spcBef>
                <a:spcPts val="0"/>
              </a:spcBef>
              <a:buFont typeface="Arial" panose="020B0604020202020204" pitchFamily="34" charset="0"/>
              <a:buNone/>
            </a:pPr>
            <a:r>
              <a:rPr kumimoji="1" lang="ja-JP" altLang="en-US" b="0" dirty="0"/>
              <a:t>産業・経済への影響も深刻です。特に自動車産業の生産停滞が長期化しており、サプライチェーンの断絶により経済回復に大きな課題を抱えています。</a:t>
            </a:r>
          </a:p>
          <a:p>
            <a:pPr marL="0" indent="0">
              <a:spcBef>
                <a:spcPts val="0"/>
              </a:spcBef>
              <a:buFont typeface="Arial" panose="020B0604020202020204" pitchFamily="34" charset="0"/>
              <a:buNone/>
            </a:pPr>
            <a:r>
              <a:rPr kumimoji="1" lang="ja-JP" altLang="en-US" b="0" dirty="0"/>
              <a:t>今後の見通しですが、復興への道のりは長期化が予想されます。継続的な支援と粘り強い取り組みが必要不可欠です。</a:t>
            </a:r>
          </a:p>
          <a:p>
            <a:pPr marL="0" indent="0">
              <a:spcBef>
                <a:spcPts val="0"/>
              </a:spcBef>
              <a:buFont typeface="Arial" panose="020B0604020202020204" pitchFamily="34" charset="0"/>
              <a:buNone/>
            </a:pPr>
            <a:r>
              <a:rPr kumimoji="1" lang="ja-JP" altLang="en-US" b="0" dirty="0"/>
              <a:t>画面左下の地図は、被災地域の状況を示しています。右側の図は、避難所や仮設住宅、インフラの復旧状況を表しています。</a:t>
            </a:r>
          </a:p>
          <a:p>
            <a:pPr marL="0" indent="0">
              <a:spcBef>
                <a:spcPts val="0"/>
              </a:spcBef>
              <a:buFont typeface="Arial" panose="020B0604020202020204" pitchFamily="34" charset="0"/>
              <a:buNone/>
            </a:pPr>
            <a:r>
              <a:rPr kumimoji="1" lang="ja-JP" altLang="en-US" b="0" dirty="0"/>
              <a:t>被災地の皆様の生活再建には、まだまだ時間がかかります。全国からの継続的な支援と、被災地の方々の粘り強い努力が求められます。引き続き、皆様のご理解とご協力をお願いいたします。」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35</a:t>
            </a:fld>
            <a:endParaRPr lang="en-US" dirty="0"/>
          </a:p>
        </p:txBody>
      </p:sp>
    </p:spTree>
    <p:extLst>
      <p:ext uri="{BB962C8B-B14F-4D97-AF65-F5344CB8AC3E}">
        <p14:creationId xmlns:p14="http://schemas.microsoft.com/office/powerpoint/2010/main" val="652719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「皆様、ただいまご覧いただいているのは、大規模災害発生から</a:t>
            </a:r>
            <a:r>
              <a:rPr lang="en-US" altLang="ja-JP" dirty="0"/>
              <a:t>1</a:t>
            </a:r>
            <a:r>
              <a:rPr lang="ja-JP" altLang="en-US" dirty="0"/>
              <a:t>ヶ月後の状況をまとめた資料です。</a:t>
            </a:r>
          </a:p>
          <a:p>
            <a:r>
              <a:rPr lang="ja-JP" altLang="en-US" dirty="0"/>
              <a:t>まず、社会インフラの状況についてご説明します。上部の表にあるように、被災地域は東海地方を中心に西日本広域に及んでおり、死者・行方不明者が約</a:t>
            </a:r>
            <a:r>
              <a:rPr lang="en-US" altLang="ja-JP" dirty="0"/>
              <a:t>8000</a:t>
            </a:r>
            <a:r>
              <a:rPr lang="ja-JP" altLang="en-US" dirty="0"/>
              <a:t>名、避難者は約</a:t>
            </a:r>
            <a:r>
              <a:rPr lang="en-US" altLang="ja-JP" dirty="0"/>
              <a:t>1000</a:t>
            </a:r>
            <a:r>
              <a:rPr lang="ja-JP" altLang="en-US" dirty="0"/>
              <a:t>名に上っています。建物被害も甚大で、全壊・半壊合わせて約</a:t>
            </a:r>
            <a:r>
              <a:rPr lang="en-US" altLang="ja-JP" dirty="0"/>
              <a:t>60</a:t>
            </a:r>
            <a:r>
              <a:rPr lang="ja-JP" altLang="en-US" dirty="0"/>
              <a:t>万棟に達しています。</a:t>
            </a:r>
          </a:p>
          <a:p>
            <a:r>
              <a:rPr lang="ja-JP" altLang="en-US" dirty="0"/>
              <a:t>ライフラインの復旧状況ですが、電気は一部地域で復旧しているものの、被災地全体での完全復旧にはまだ時間がかかる状況です。携帯電話や固定電話、インターネットについてはほぼ復旧しています。</a:t>
            </a:r>
          </a:p>
          <a:p>
            <a:r>
              <a:rPr lang="ja-JP" altLang="en-US" dirty="0"/>
              <a:t>交通機関については、幹線道路はほぼ復旧していますが、鉄道は一部運転再開にとどまっており、広範囲で不通が続いています。</a:t>
            </a:r>
          </a:p>
          <a:p>
            <a:r>
              <a:rPr lang="ja-JP" altLang="en-US" dirty="0"/>
              <a:t>下部の表をご覧ください。各インフラの復旧状況を色分けで示しています。ご覧のとおり、多くの分野で部分的な復旧は進んでいますが、完全復旧には至っていない状況が見て取れます。</a:t>
            </a:r>
          </a:p>
          <a:p>
            <a:r>
              <a:rPr lang="ja-JP" altLang="en-US" dirty="0"/>
              <a:t>右側の「世の中の状況」にも注目ください。避難所の集約や仮設住宅への移転が進められていますが、需要に追いついていない状況です。また、東海地方の工業地帯の被災による影響が継続しており、自動車産業を中心に部品不足による生産停滞が長期化しています。</a:t>
            </a:r>
          </a:p>
          <a:p>
            <a:r>
              <a:rPr lang="ja-JP" altLang="en-US" dirty="0"/>
              <a:t>このような状況下で、復興に向けた取り組みが本格的に開始されつつあります。しかし、被災地の一部では依然として機能回復に時間を要しており、完全復旧までには相当の期間がかかるものと予想されます。</a:t>
            </a:r>
          </a:p>
          <a:p>
            <a:r>
              <a:rPr lang="ja-JP" altLang="en-US" dirty="0"/>
              <a:t>以上が、災害発生</a:t>
            </a:r>
            <a:r>
              <a:rPr lang="en-US" altLang="ja-JP" dirty="0"/>
              <a:t>1</a:t>
            </a:r>
            <a:r>
              <a:rPr lang="ja-JP" altLang="en-US" dirty="0"/>
              <a:t>ヶ月後の概況となります。」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36</a:t>
            </a:fld>
            <a:endParaRPr lang="en-US" dirty="0"/>
          </a:p>
        </p:txBody>
      </p:sp>
    </p:spTree>
    <p:extLst>
      <p:ext uri="{BB962C8B-B14F-4D97-AF65-F5344CB8AC3E}">
        <p14:creationId xmlns:p14="http://schemas.microsoft.com/office/powerpoint/2010/main" val="870355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37</a:t>
            </a:fld>
            <a:endParaRPr lang="en-US" dirty="0"/>
          </a:p>
        </p:txBody>
      </p:sp>
    </p:spTree>
    <p:extLst>
      <p:ext uri="{BB962C8B-B14F-4D97-AF65-F5344CB8AC3E}">
        <p14:creationId xmlns:p14="http://schemas.microsoft.com/office/powerpoint/2010/main" val="3866346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「皆様、ただいまご覧いただいた緊急報道に続いて、発災から</a:t>
            </a:r>
            <a:r>
              <a:rPr kumimoji="1" lang="en-US" altLang="ja-JP" b="0" dirty="0"/>
              <a:t>2</a:t>
            </a:r>
            <a:r>
              <a:rPr kumimoji="1" lang="ja-JP" altLang="en-US" b="0" dirty="0"/>
              <a:t>ヶ月後の状況をまとめた資料をご覧ください。</a:t>
            </a:r>
          </a:p>
          <a:p>
            <a:pPr marL="0" indent="0">
              <a:spcBef>
                <a:spcPts val="0"/>
              </a:spcBef>
              <a:buFont typeface="Arial" panose="020B0604020202020204" pitchFamily="34" charset="0"/>
              <a:buNone/>
            </a:pPr>
            <a:r>
              <a:rPr kumimoji="1" lang="ja-JP" altLang="en-US" b="0" dirty="0"/>
              <a:t>南海トラフ巨大地震の発生から</a:t>
            </a:r>
            <a:r>
              <a:rPr kumimoji="1" lang="en-US" altLang="ja-JP" b="0" dirty="0"/>
              <a:t>2</a:t>
            </a:r>
            <a:r>
              <a:rPr kumimoji="1" lang="ja-JP" altLang="en-US" b="0" dirty="0"/>
              <a:t>ヶ月が経過しました。復興への歩みは進んでいるものの、被災地には依然として多くの課題が山積しています。</a:t>
            </a:r>
          </a:p>
          <a:p>
            <a:pPr marL="0" indent="0">
              <a:spcBef>
                <a:spcPts val="0"/>
              </a:spcBef>
              <a:buFont typeface="Arial" panose="020B0604020202020204" pitchFamily="34" charset="0"/>
              <a:buNone/>
            </a:pPr>
            <a:r>
              <a:rPr kumimoji="1" lang="ja-JP" altLang="en-US" b="0" dirty="0"/>
              <a:t>主なポイントを</a:t>
            </a:r>
            <a:r>
              <a:rPr kumimoji="1" lang="en-US" altLang="ja-JP" b="0" dirty="0"/>
              <a:t>5</a:t>
            </a:r>
            <a:r>
              <a:rPr kumimoji="1" lang="ja-JP" altLang="en-US" b="0" dirty="0"/>
              <a:t>つにまとめてご説明いたします：</a:t>
            </a:r>
          </a:p>
          <a:p>
            <a:pPr marL="0" indent="0">
              <a:spcBef>
                <a:spcPts val="0"/>
              </a:spcBef>
              <a:buFont typeface="Arial" panose="020B0604020202020204" pitchFamily="34" charset="0"/>
              <a:buNone/>
            </a:pPr>
            <a:r>
              <a:rPr kumimoji="1" lang="ja-JP" altLang="en-US" b="0" dirty="0"/>
              <a:t>ライフラインの復旧状況ですが、電力と上水道は大半の地域で回復しています。しかし、下水道については一部地域でまだ遅れが見られ、衛生面での懸念が残っています。</a:t>
            </a:r>
          </a:p>
          <a:p>
            <a:pPr marL="0" indent="0">
              <a:spcBef>
                <a:spcPts val="0"/>
              </a:spcBef>
              <a:buFont typeface="Arial" panose="020B0604020202020204" pitchFamily="34" charset="0"/>
              <a:buNone/>
            </a:pPr>
            <a:r>
              <a:rPr kumimoji="1" lang="ja-JP" altLang="en-US" b="0" dirty="0"/>
              <a:t>避難・住宅状況については、避難生活者が約</a:t>
            </a:r>
            <a:r>
              <a:rPr kumimoji="1" lang="en-US" altLang="ja-JP" b="0" dirty="0"/>
              <a:t>50</a:t>
            </a:r>
            <a:r>
              <a:rPr kumimoji="1" lang="ja-JP" altLang="en-US" b="0" dirty="0"/>
              <a:t>万人まで減少しました。仮設住宅への移転は進んでいますが、恒久住宅の確保には依然として課題が残されています。</a:t>
            </a:r>
          </a:p>
          <a:p>
            <a:pPr marL="0" indent="0">
              <a:spcBef>
                <a:spcPts val="0"/>
              </a:spcBef>
              <a:buFont typeface="Arial" panose="020B0604020202020204" pitchFamily="34" charset="0"/>
              <a:buNone/>
            </a:pPr>
            <a:r>
              <a:rPr kumimoji="1" lang="ja-JP" altLang="en-US" b="0" dirty="0"/>
              <a:t>交通インフラについては、新幹線が全線で運転を再開しました。しかし、在来線では一部不通区間が残っており、完全復旧には至っていません。</a:t>
            </a:r>
          </a:p>
          <a:p>
            <a:pPr marL="0" indent="0">
              <a:spcBef>
                <a:spcPts val="0"/>
              </a:spcBef>
              <a:buFont typeface="Arial" panose="020B0604020202020204" pitchFamily="34" charset="0"/>
              <a:buNone/>
            </a:pPr>
            <a:r>
              <a:rPr kumimoji="1" lang="ja-JP" altLang="en-US" b="0" dirty="0"/>
              <a:t>産業・経済面では、中小企業の復興に遅れが見られます。特に自動車産業では生産停滞が継続しており、経済への影響が懸念されます。</a:t>
            </a:r>
          </a:p>
          <a:p>
            <a:pPr marL="0" indent="0">
              <a:spcBef>
                <a:spcPts val="0"/>
              </a:spcBef>
              <a:buFont typeface="Arial" panose="020B0604020202020204" pitchFamily="34" charset="0"/>
              <a:buNone/>
            </a:pPr>
            <a:r>
              <a:rPr kumimoji="1" lang="ja-JP" altLang="en-US" b="0" dirty="0"/>
              <a:t>今後の展望としては、復興計画の策定が本格化しています。災害に強い街づくりを目指し、長期的な視点での取り組みが始まっています。</a:t>
            </a:r>
          </a:p>
          <a:p>
            <a:pPr marL="0" indent="0">
              <a:spcBef>
                <a:spcPts val="0"/>
              </a:spcBef>
              <a:buFont typeface="Arial" panose="020B0604020202020204" pitchFamily="34" charset="0"/>
              <a:buNone/>
            </a:pPr>
            <a:r>
              <a:rPr kumimoji="1" lang="ja-JP" altLang="en-US" b="0" dirty="0"/>
              <a:t>右下の図は、復興に向けた各段階を示しています。現在は応急復旧から本格復興への移行期にあたり、今後さらなる取り組みが必要とされています。</a:t>
            </a:r>
          </a:p>
          <a:p>
            <a:pPr marL="0" indent="0">
              <a:spcBef>
                <a:spcPts val="0"/>
              </a:spcBef>
              <a:buFont typeface="Arial" panose="020B0604020202020204" pitchFamily="34" charset="0"/>
              <a:buNone/>
            </a:pPr>
            <a:r>
              <a:rPr kumimoji="1" lang="ja-JP" altLang="en-US" b="0" dirty="0"/>
              <a:t>以上が、発災</a:t>
            </a:r>
            <a:r>
              <a:rPr kumimoji="1" lang="en-US" altLang="ja-JP" b="0" dirty="0"/>
              <a:t>2</a:t>
            </a:r>
            <a:r>
              <a:rPr kumimoji="1" lang="ja-JP" altLang="en-US" b="0" dirty="0"/>
              <a:t>ヶ月後の状況概要となります。引き続き、復興への課題と取り組みについて注視していく必要があります。」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38</a:t>
            </a:fld>
            <a:endParaRPr lang="en-US" dirty="0"/>
          </a:p>
        </p:txBody>
      </p:sp>
    </p:spTree>
    <p:extLst>
      <p:ext uri="{BB962C8B-B14F-4D97-AF65-F5344CB8AC3E}">
        <p14:creationId xmlns:p14="http://schemas.microsoft.com/office/powerpoint/2010/main" val="2769984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「皆様、ただいまご覧いただいているのは、南海トラフ地震発生から</a:t>
            </a:r>
            <a:r>
              <a:rPr lang="en-US" altLang="ja-JP" dirty="0"/>
              <a:t>2</a:t>
            </a:r>
            <a:r>
              <a:rPr lang="ja-JP" altLang="en-US" dirty="0"/>
              <a:t>ヶ月後の災害情報をまとめた資料です。</a:t>
            </a:r>
          </a:p>
          <a:p>
            <a:r>
              <a:rPr lang="ja-JP" altLang="en-US" dirty="0"/>
              <a:t>まず、被災状況についてご説明します。被災地域は東海地方を中心に西日本広域に及んでおり、人的被害は死者が</a:t>
            </a:r>
            <a:r>
              <a:rPr lang="en-US" altLang="ja-JP" dirty="0"/>
              <a:t>9000</a:t>
            </a:r>
            <a:r>
              <a:rPr lang="ja-JP" altLang="en-US" dirty="0"/>
              <a:t>名、行方不明者が</a:t>
            </a:r>
            <a:r>
              <a:rPr lang="en-US" altLang="ja-JP" dirty="0"/>
              <a:t>500</a:t>
            </a:r>
            <a:r>
              <a:rPr lang="ja-JP" altLang="en-US" dirty="0"/>
              <a:t>名に上っています。建物被害も甚大で、全壊・半壊合わせて約</a:t>
            </a:r>
            <a:r>
              <a:rPr lang="en-US" altLang="ja-JP" dirty="0"/>
              <a:t>65</a:t>
            </a:r>
            <a:r>
              <a:rPr lang="ja-JP" altLang="en-US" dirty="0"/>
              <a:t>万棟に達しています。</a:t>
            </a:r>
          </a:p>
          <a:p>
            <a:r>
              <a:rPr lang="ja-JP" altLang="en-US" dirty="0"/>
              <a:t>ライフラインの復旧状況ですが、電力は大半の地域で復旧し、一部沿岸部で復旧作業が継続中です。上水道も大半の地域で復旧していますが、一部地域では復旧作業が続いています。下水道については、処理能力制限付きで稼働しており、完全復旧にはさらに時間を要する見込みです。</a:t>
            </a:r>
          </a:p>
          <a:p>
            <a:r>
              <a:rPr lang="ja-JP" altLang="en-US" dirty="0"/>
              <a:t>通信状況は全域で復旧し、交通機関については幹線道路がほぼ復旧、鉄道も主要路線で運転再開しています。</a:t>
            </a:r>
          </a:p>
          <a:p>
            <a:r>
              <a:rPr lang="ja-JP" altLang="en-US" dirty="0"/>
              <a:t>避難状況は、避難者が約</a:t>
            </a:r>
            <a:r>
              <a:rPr lang="en-US" altLang="ja-JP" dirty="0"/>
              <a:t>50</a:t>
            </a:r>
            <a:r>
              <a:rPr lang="ja-JP" altLang="en-US" dirty="0"/>
              <a:t>万人まで減少しましたが、仮設住宅への移転が進む一方で、住宅不足が深刻な問題となっています。</a:t>
            </a:r>
          </a:p>
          <a:p>
            <a:r>
              <a:rPr lang="ja-JP" altLang="en-US" dirty="0"/>
              <a:t>産業への影響については、一部で生産再開が見られるものの、中小企業を中心に復興の遅れが目立っています。</a:t>
            </a:r>
          </a:p>
          <a:p>
            <a:r>
              <a:rPr lang="ja-JP" altLang="en-US" dirty="0"/>
              <a:t>下部の表をご覧ください。各インフラの復旧状況を色分けで示しています。多くの分野で復旧が進んでいますが、下水道や産業への影響など、一部に課題が残っていることがわかります。</a:t>
            </a:r>
          </a:p>
          <a:p>
            <a:r>
              <a:rPr lang="ja-JP" altLang="en-US" dirty="0"/>
              <a:t>右側の「世の中の状況」にも注目ください。避難所の集約や仮設住宅への移転が進められていますが、需要に追いついていない状況が続いています。また、東海地方の工業地帯の被災による影響が継続しており、自動車産業を中心に部品不足による生産停滞が長期化しています。</a:t>
            </a:r>
          </a:p>
          <a:p>
            <a:r>
              <a:rPr lang="ja-JP" altLang="en-US" dirty="0"/>
              <a:t>最後に、復興に向けた取り組みが本格的に開始され、長期的な再建に向けた取り組みが始まっています。しかし、被災地の一部では依然として完全復旧に至らず、継続的な支援と対策が必要な状況です。</a:t>
            </a:r>
          </a:p>
          <a:p>
            <a:r>
              <a:rPr lang="ja-JP" altLang="en-US" dirty="0"/>
              <a:t>以上が、災害発生</a:t>
            </a:r>
            <a:r>
              <a:rPr lang="en-US" altLang="ja-JP" dirty="0"/>
              <a:t>2</a:t>
            </a:r>
            <a:r>
              <a:rPr lang="ja-JP" altLang="en-US" dirty="0"/>
              <a:t>ヶ月後の概況となります。」</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39</a:t>
            </a:fld>
            <a:endParaRPr lang="en-US" dirty="0"/>
          </a:p>
        </p:txBody>
      </p:sp>
    </p:spTree>
    <p:extLst>
      <p:ext uri="{BB962C8B-B14F-4D97-AF65-F5344CB8AC3E}">
        <p14:creationId xmlns:p14="http://schemas.microsoft.com/office/powerpoint/2010/main" val="330090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4</a:t>
            </a:fld>
            <a:endParaRPr lang="en-US" dirty="0"/>
          </a:p>
        </p:txBody>
      </p:sp>
    </p:spTree>
    <p:extLst>
      <p:ext uri="{BB962C8B-B14F-4D97-AF65-F5344CB8AC3E}">
        <p14:creationId xmlns:p14="http://schemas.microsoft.com/office/powerpoint/2010/main" val="2582554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「皆様、長時間にわたる訓練お疲れ様でした。</a:t>
            </a:r>
          </a:p>
          <a:p>
            <a:r>
              <a:rPr lang="ja-JP" altLang="en-US" dirty="0"/>
              <a:t>今回の東側半割れ訓練を通じて、我々は多くの気づきを得ることができました。情報伝達の迅速化、避難所運営の効率化、そして広域連携体制の強化など、いくつかの課題も明らかになりました。</a:t>
            </a:r>
          </a:p>
          <a:p>
            <a:r>
              <a:rPr lang="ja-JP" altLang="en-US" dirty="0"/>
              <a:t>これらの課題に真摯に向き合い、着実に改善を進めることが、将来起こりうる西側連動地震への備えにもつながります。</a:t>
            </a:r>
          </a:p>
          <a:p>
            <a:r>
              <a:rPr lang="ja-JP" altLang="en-US" dirty="0"/>
              <a:t>一人一人の意識と行動が、大きな力となります。この訓練での経験を日々の防災活動に活かし、より強靭な地域づくりを目指しましょう。</a:t>
            </a:r>
          </a:p>
          <a:p>
            <a:r>
              <a:rPr lang="ja-JP" altLang="en-US" dirty="0"/>
              <a:t>皆様のご協力に心より感謝申し上げます。今後とも防災・減災に向けて、共に歩んでいきましょう。</a:t>
            </a:r>
          </a:p>
          <a:p>
            <a:r>
              <a:rPr lang="ja-JP" altLang="en-US" dirty="0"/>
              <a:t>以上で、本日の南海トラフ地震半割れ訓練を終了いたします。ありがとうございました。」</a:t>
            </a:r>
          </a:p>
          <a:p>
            <a:pPr marL="0" indent="0">
              <a:buFont typeface="Arial" panose="020B0604020202020204" pitchFamily="34" charset="0"/>
              <a:buNone/>
            </a:pPr>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40</a:t>
            </a:fld>
            <a:endParaRPr lang="en-US" dirty="0"/>
          </a:p>
        </p:txBody>
      </p:sp>
    </p:spTree>
    <p:extLst>
      <p:ext uri="{BB962C8B-B14F-4D97-AF65-F5344CB8AC3E}">
        <p14:creationId xmlns:p14="http://schemas.microsoft.com/office/powerpoint/2010/main" val="279054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latin typeface="BIZ UDPゴシック" panose="020B0400000000000000" pitchFamily="50" charset="-128"/>
                <a:ea typeface="BIZ UDPゴシック" panose="020B0400000000000000" pitchFamily="50" charset="-128"/>
              </a:rPr>
              <a:t>南海トラフ地震東側半割れ（</a:t>
            </a:r>
            <a:r>
              <a:rPr kumimoji="1" lang="en-US" altLang="ja-JP" b="1" dirty="0">
                <a:latin typeface="BIZ UDPゴシック" panose="020B0400000000000000" pitchFamily="50" charset="-128"/>
                <a:ea typeface="BIZ UDPゴシック" panose="020B0400000000000000" pitchFamily="50" charset="-128"/>
              </a:rPr>
              <a:t>M8.0</a:t>
            </a:r>
            <a:r>
              <a:rPr kumimoji="1" lang="ja-JP" altLang="en-US" b="1" dirty="0">
                <a:latin typeface="BIZ UDPゴシック" panose="020B0400000000000000" pitchFamily="50" charset="-128"/>
                <a:ea typeface="BIZ UDPゴシック" panose="020B0400000000000000" pitchFamily="50" charset="-128"/>
              </a:rPr>
              <a:t>）の被害想定：</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１．半割れでは死者</a:t>
            </a:r>
            <a:r>
              <a:rPr kumimoji="1" lang="en-US" altLang="ja-JP" b="1" dirty="0">
                <a:latin typeface="BIZ UDPゴシック" panose="020B0400000000000000" pitchFamily="50" charset="-128"/>
                <a:ea typeface="BIZ UDPゴシック" panose="020B0400000000000000" pitchFamily="50" charset="-128"/>
              </a:rPr>
              <a:t>84,000</a:t>
            </a:r>
            <a:r>
              <a:rPr kumimoji="1" lang="ja-JP" altLang="en-US" b="1" dirty="0">
                <a:latin typeface="BIZ UDPゴシック" panose="020B0400000000000000" pitchFamily="50" charset="-128"/>
                <a:ea typeface="BIZ UDPゴシック" panose="020B0400000000000000" pitchFamily="50" charset="-128"/>
              </a:rPr>
              <a:t>人を含む大規模な人的被害。</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２．全割れでは負傷者</a:t>
            </a:r>
            <a:r>
              <a:rPr kumimoji="1" lang="en-US" altLang="ja-JP" b="1" dirty="0">
                <a:latin typeface="BIZ UDPゴシック" panose="020B0400000000000000" pitchFamily="50" charset="-128"/>
                <a:ea typeface="BIZ UDPゴシック" panose="020B0400000000000000" pitchFamily="50" charset="-128"/>
              </a:rPr>
              <a:t>62.3</a:t>
            </a:r>
            <a:r>
              <a:rPr kumimoji="1" lang="ja-JP" altLang="en-US" b="1" dirty="0">
                <a:latin typeface="BIZ UDPゴシック" panose="020B0400000000000000" pitchFamily="50" charset="-128"/>
                <a:ea typeface="BIZ UDPゴシック" panose="020B0400000000000000" pitchFamily="50" charset="-128"/>
              </a:rPr>
              <a:t>万人、要救助者</a:t>
            </a:r>
            <a:r>
              <a:rPr kumimoji="1" lang="en-US" altLang="ja-JP" b="1" dirty="0">
                <a:latin typeface="BIZ UDPゴシック" panose="020B0400000000000000" pitchFamily="50" charset="-128"/>
                <a:ea typeface="BIZ UDPゴシック" panose="020B0400000000000000" pitchFamily="50" charset="-128"/>
              </a:rPr>
              <a:t>34</a:t>
            </a:r>
            <a:r>
              <a:rPr kumimoji="1" lang="ja-JP" altLang="en-US" b="1" dirty="0">
                <a:latin typeface="BIZ UDPゴシック" panose="020B0400000000000000" pitchFamily="50" charset="-128"/>
                <a:ea typeface="BIZ UDPゴシック" panose="020B0400000000000000" pitchFamily="50" charset="-128"/>
              </a:rPr>
              <a:t>万人、帰宅困難者約</a:t>
            </a:r>
            <a:r>
              <a:rPr kumimoji="1" lang="en-US" altLang="ja-JP" b="1" dirty="0">
                <a:latin typeface="BIZ UDPゴシック" panose="020B0400000000000000" pitchFamily="50" charset="-128"/>
                <a:ea typeface="BIZ UDPゴシック" panose="020B0400000000000000" pitchFamily="50" charset="-128"/>
              </a:rPr>
              <a:t>453</a:t>
            </a:r>
            <a:r>
              <a:rPr kumimoji="1" lang="ja-JP" altLang="en-US" b="1" dirty="0">
                <a:latin typeface="BIZ UDPゴシック" panose="020B0400000000000000" pitchFamily="50" charset="-128"/>
                <a:ea typeface="BIZ UDPゴシック" panose="020B0400000000000000" pitchFamily="50" charset="-128"/>
              </a:rPr>
              <a:t>万人と、広範囲に及ぶ深刻な影響が予測されています。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5</a:t>
            </a:fld>
            <a:endParaRPr lang="en-US" dirty="0"/>
          </a:p>
        </p:txBody>
      </p:sp>
    </p:spTree>
    <p:extLst>
      <p:ext uri="{BB962C8B-B14F-4D97-AF65-F5344CB8AC3E}">
        <p14:creationId xmlns:p14="http://schemas.microsoft.com/office/powerpoint/2010/main" val="211711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72000" indent="-72000">
              <a:buFont typeface="Arial" panose="020B0604020202020204" pitchFamily="34" charset="0"/>
              <a:buChar char="•"/>
            </a:pPr>
            <a:r>
              <a:rPr kumimoji="1" lang="ja-JP" altLang="en-US" b="0" dirty="0"/>
              <a:t>地震が発生しました。</a:t>
            </a:r>
            <a:endParaRPr kumimoji="1" lang="en-US" altLang="ja-JP" b="0" dirty="0"/>
          </a:p>
          <a:p>
            <a:pPr marL="72000" indent="-72000">
              <a:buFont typeface="Arial" panose="020B0604020202020204" pitchFamily="34" charset="0"/>
              <a:buChar char="•"/>
            </a:pPr>
            <a:r>
              <a:rPr kumimoji="1" lang="ja-JP" altLang="en-US" b="0" dirty="0"/>
              <a:t>激しい揺れに見舞われ皆さんは咄嗟に机の下に避難しました。</a:t>
            </a:r>
            <a:endParaRPr kumimoji="1" lang="en-US" altLang="ja-JP" b="0" dirty="0"/>
          </a:p>
          <a:p>
            <a:pPr marL="72000" indent="-72000">
              <a:buFont typeface="Arial" panose="020B0604020202020204" pitchFamily="34" charset="0"/>
              <a:buChar char="•"/>
            </a:pPr>
            <a:r>
              <a:rPr kumimoji="1" lang="ja-JP" altLang="en-US" b="0" dirty="0"/>
              <a:t>揺れは</a:t>
            </a:r>
            <a:r>
              <a:rPr kumimoji="1" lang="en-US" altLang="ja-JP" b="0" dirty="0"/>
              <a:t>2</a:t>
            </a:r>
            <a:r>
              <a:rPr kumimoji="1" lang="ja-JP" altLang="en-US" b="0" dirty="0"/>
              <a:t>分間続いておさまりました。</a:t>
            </a:r>
            <a:endParaRPr kumimoji="1" lang="en-US" altLang="ja-JP" b="0" dirty="0"/>
          </a:p>
          <a:p>
            <a:pPr marL="72000" indent="-72000">
              <a:buFont typeface="Arial" panose="020B0604020202020204" pitchFamily="34" charset="0"/>
              <a:buChar char="•"/>
            </a:pPr>
            <a:r>
              <a:rPr kumimoji="1" lang="ja-JP" altLang="en-US" b="0" dirty="0"/>
              <a:t>御覧のようにオフィス内は激しく散乱しています。</a:t>
            </a:r>
          </a:p>
          <a:p>
            <a:endParaRPr kumimoji="1" lang="ja-JP" altLang="en-US"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6</a:t>
            </a:fld>
            <a:endParaRPr lang="en-US" dirty="0"/>
          </a:p>
        </p:txBody>
      </p:sp>
    </p:spTree>
    <p:extLst>
      <p:ext uri="{BB962C8B-B14F-4D97-AF65-F5344CB8AC3E}">
        <p14:creationId xmlns:p14="http://schemas.microsoft.com/office/powerpoint/2010/main" val="48989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各自のスマートフォンに緊急地震速報が流れてきました。</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7</a:t>
            </a:fld>
            <a:endParaRPr lang="en-US" dirty="0"/>
          </a:p>
        </p:txBody>
      </p:sp>
    </p:spTree>
    <p:extLst>
      <p:ext uri="{BB962C8B-B14F-4D97-AF65-F5344CB8AC3E}">
        <p14:creationId xmlns:p14="http://schemas.microsoft.com/office/powerpoint/2010/main" val="308555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dirty="0">
                <a:latin typeface="BIZ UDPゴシック" panose="020B0400000000000000" pitchFamily="50" charset="-128"/>
                <a:ea typeface="BIZ UDPゴシック" panose="020B0400000000000000" pitchFamily="50" charset="-128"/>
              </a:rPr>
              <a:t>震源地に近いオフィスや工場の社内は騒然としています。</a:t>
            </a:r>
          </a:p>
          <a:p>
            <a:r>
              <a:rPr kumimoji="1" lang="ja-JP" altLang="en-US" b="1" dirty="0">
                <a:latin typeface="BIZ UDPゴシック" panose="020B0400000000000000" pitchFamily="50" charset="-128"/>
                <a:ea typeface="BIZ UDPゴシック" panose="020B0400000000000000" pitchFamily="50" charset="-128"/>
              </a:rPr>
              <a:t>机上や棚からモノが倒れたり落下しています。</a:t>
            </a:r>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8</a:t>
            </a:fld>
            <a:endParaRPr lang="en-US" dirty="0"/>
          </a:p>
        </p:txBody>
      </p:sp>
    </p:spTree>
    <p:extLst>
      <p:ext uri="{BB962C8B-B14F-4D97-AF65-F5344CB8AC3E}">
        <p14:creationId xmlns:p14="http://schemas.microsoft.com/office/powerpoint/2010/main" val="26947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ts val="0"/>
              </a:spcBef>
              <a:buFont typeface="Arial" panose="020B0604020202020204" pitchFamily="34" charset="0"/>
              <a:buNone/>
            </a:pPr>
            <a:r>
              <a:rPr kumimoji="1" lang="ja-JP" altLang="en-US" b="0" dirty="0"/>
              <a:t>・非常用電源によりテレビをつけると、首都圏に大規模な地震が発生していることが分かりました</a:t>
            </a:r>
            <a:endParaRPr kumimoji="1" lang="en-US" altLang="ja-JP" b="0" dirty="0"/>
          </a:p>
          <a:p>
            <a:pPr marL="0" indent="0">
              <a:spcBef>
                <a:spcPts val="0"/>
              </a:spcBef>
              <a:buFont typeface="Arial" panose="020B0604020202020204" pitchFamily="34" charset="0"/>
              <a:buNone/>
            </a:pPr>
            <a:r>
              <a:rPr kumimoji="1" lang="ja-JP" altLang="en-US" b="0" dirty="0"/>
              <a:t>・スマートフォンでも同様の情報を得ることができました</a:t>
            </a:r>
            <a:endParaRPr kumimoji="1" lang="en-US" altLang="ja-JP" b="0" dirty="0"/>
          </a:p>
        </p:txBody>
      </p:sp>
      <p:sp>
        <p:nvSpPr>
          <p:cNvPr id="4" name="スライド番号プレースホルダー 3"/>
          <p:cNvSpPr>
            <a:spLocks noGrp="1"/>
          </p:cNvSpPr>
          <p:nvPr>
            <p:ph type="sldNum" sz="quarter" idx="5"/>
          </p:nvPr>
        </p:nvSpPr>
        <p:spPr/>
        <p:txBody>
          <a:bodyPr/>
          <a:lstStyle/>
          <a:p>
            <a:r>
              <a:rPr lang="en-US"/>
              <a:t>Page </a:t>
            </a:r>
            <a:fld id="{A337C84A-B492-418D-83EE-970573EF9CB3}" type="slidenum">
              <a:rPr lang="en-US" smtClean="0"/>
              <a:pPr/>
              <a:t>9</a:t>
            </a:fld>
            <a:endParaRPr lang="en-US" dirty="0"/>
          </a:p>
        </p:txBody>
      </p:sp>
    </p:spTree>
    <p:extLst>
      <p:ext uri="{BB962C8B-B14F-4D97-AF65-F5344CB8AC3E}">
        <p14:creationId xmlns:p14="http://schemas.microsoft.com/office/powerpoint/2010/main" val="67518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 UNG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BE067-214E-4083-A7AC-7F0C594AE26C}"/>
              </a:ext>
            </a:extLst>
          </p:cNvPr>
          <p:cNvSpPr/>
          <p:nvPr userDrawn="1"/>
        </p:nvSpPr>
        <p:spPr>
          <a:xfrm>
            <a:off x="-19050" y="0"/>
            <a:ext cx="33147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54C3654-6AB9-4D36-AA63-C6B023360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hasCustomPrompt="1"/>
          </p:nvPr>
        </p:nvSpPr>
        <p:spPr>
          <a:xfrm>
            <a:off x="3314700" y="1371600"/>
            <a:ext cx="7989227" cy="4114800"/>
          </a:xfrm>
        </p:spPr>
        <p:txBody>
          <a:bodyPr anchor="ctr">
            <a:noAutofit/>
          </a:bodyPr>
          <a:lstStyle>
            <a:lvl1pPr algn="l">
              <a:defRPr sz="4000" b="0" i="0" cap="none"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 LONGER TITLE GOES HERE</a:t>
            </a:r>
          </a:p>
        </p:txBody>
      </p:sp>
      <p:cxnSp>
        <p:nvCxnSpPr>
          <p:cNvPr id="5" name="Straight Connector 4">
            <a:extLst>
              <a:ext uri="{FF2B5EF4-FFF2-40B4-BE49-F238E27FC236}">
                <a16:creationId xmlns:a16="http://schemas.microsoft.com/office/drawing/2014/main" id="{AA2A5379-23B3-457C-BED2-7DD3DEDC8F9A}"/>
              </a:ext>
            </a:extLst>
          </p:cNvPr>
          <p:cNvCxnSpPr>
            <a:cxnSpLocks/>
          </p:cNvCxnSpPr>
          <p:nvPr userDrawn="1"/>
        </p:nvCxnSpPr>
        <p:spPr>
          <a:xfrm>
            <a:off x="3111502" y="1371600"/>
            <a:ext cx="0" cy="4114800"/>
          </a:xfrm>
          <a:prstGeom prst="line">
            <a:avLst/>
          </a:prstGeom>
          <a:ln w="19050">
            <a:solidFill>
              <a:srgbClr val="E6E6E6"/>
            </a:solidFill>
          </a:ln>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069331" y="2592987"/>
            <a:ext cx="1735207" cy="210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86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 Media &amp; Tex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058B2E7-1E06-44D2-9644-C0E2D946583B}"/>
              </a:ext>
            </a:extLst>
          </p:cNvPr>
          <p:cNvSpPr>
            <a:spLocks noGrp="1"/>
          </p:cNvSpPr>
          <p:nvPr>
            <p:ph type="ctrTitle" hasCustomPrompt="1"/>
          </p:nvPr>
        </p:nvSpPr>
        <p:spPr>
          <a:xfrm>
            <a:off x="5909470" y="691754"/>
            <a:ext cx="5559006" cy="844945"/>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22" name="Subtitle 2">
            <a:extLst>
              <a:ext uri="{FF2B5EF4-FFF2-40B4-BE49-F238E27FC236}">
                <a16:creationId xmlns:a16="http://schemas.microsoft.com/office/drawing/2014/main" id="{9B6B055A-9765-48AC-8270-D9C4AE3E895B}"/>
              </a:ext>
            </a:extLst>
          </p:cNvPr>
          <p:cNvSpPr>
            <a:spLocks noGrp="1"/>
          </p:cNvSpPr>
          <p:nvPr>
            <p:ph type="subTitle" idx="1" hasCustomPrompt="1"/>
          </p:nvPr>
        </p:nvSpPr>
        <p:spPr>
          <a:xfrm>
            <a:off x="5909470" y="1727200"/>
            <a:ext cx="5559006" cy="4445005"/>
          </a:xfrm>
        </p:spPr>
        <p:txBody>
          <a:bodyPr>
            <a:noAutofit/>
          </a:bodyPr>
          <a:lstStyle>
            <a:lvl1pPr marL="0" indent="0" algn="l">
              <a:lnSpc>
                <a:spcPct val="90000"/>
              </a:lnSpc>
              <a:buNone/>
              <a:defRPr sz="18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941D4CC6-E100-4498-80EA-E4FFE106A38D}"/>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5CDBBD4-F1F9-4842-8691-908DDDF57603}"/>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932702F3-1640-493B-B93F-4C37477A6460}"/>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20" name="Content Placeholder 4">
            <a:extLst>
              <a:ext uri="{FF2B5EF4-FFF2-40B4-BE49-F238E27FC236}">
                <a16:creationId xmlns:a16="http://schemas.microsoft.com/office/drawing/2014/main" id="{80030E8E-3BDD-40DB-AAC6-D6D6231A06F4}"/>
              </a:ext>
            </a:extLst>
          </p:cNvPr>
          <p:cNvSpPr>
            <a:spLocks noGrp="1"/>
          </p:cNvSpPr>
          <p:nvPr>
            <p:ph sz="quarter" idx="11"/>
          </p:nvPr>
        </p:nvSpPr>
        <p:spPr>
          <a:xfrm>
            <a:off x="575094" y="691755"/>
            <a:ext cx="5080000" cy="5480450"/>
          </a:xfrm>
        </p:spPr>
        <p:txBody>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412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 Image &amp; Tex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1495434" y="2833158"/>
            <a:ext cx="2766984" cy="838201"/>
          </a:xfrm>
        </p:spPr>
        <p:txBody>
          <a:bodyPr/>
          <a:lstStyle>
            <a:lvl1pPr algn="ctr">
              <a:defRPr/>
            </a:lvl1pPr>
          </a:lstStyle>
          <a:p>
            <a:pPr lvl="0"/>
            <a:r>
              <a:rPr lang="en-US" dirty="0"/>
              <a:t>Overlay image</a:t>
            </a:r>
            <a:endParaRPr lang="en-GB" dirty="0"/>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 name="Rectangle 1">
            <a:extLst>
              <a:ext uri="{FF2B5EF4-FFF2-40B4-BE49-F238E27FC236}">
                <a16:creationId xmlns:a16="http://schemas.microsoft.com/office/drawing/2014/main" id="{9CDC136A-8E11-4F8F-81CD-76653A59BB45}"/>
              </a:ext>
            </a:extLst>
          </p:cNvPr>
          <p:cNvSpPr/>
          <p:nvPr userDrawn="1"/>
        </p:nvSpPr>
        <p:spPr>
          <a:xfrm>
            <a:off x="183340" y="332316"/>
            <a:ext cx="5391174" cy="5839888"/>
          </a:xfrm>
          <a:prstGeom prst="rect">
            <a:avLst/>
          </a:prstGeom>
          <a:no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4BDE39E8-3610-4921-92C8-3ADA0EF8C40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F6DCC7-5E1A-47D3-A559-A547FA77BFFD}"/>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Slide Number Placeholder 8">
            <a:extLst>
              <a:ext uri="{FF2B5EF4-FFF2-40B4-BE49-F238E27FC236}">
                <a16:creationId xmlns:a16="http://schemas.microsoft.com/office/drawing/2014/main" id="{ECD175AE-514D-455C-8FCE-9A951EB8C3F2}"/>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16" name="Title 1">
            <a:extLst>
              <a:ext uri="{FF2B5EF4-FFF2-40B4-BE49-F238E27FC236}">
                <a16:creationId xmlns:a16="http://schemas.microsoft.com/office/drawing/2014/main" id="{1BC8545F-68E4-4CCF-ACF1-545803453E04}"/>
              </a:ext>
            </a:extLst>
          </p:cNvPr>
          <p:cNvSpPr>
            <a:spLocks noGrp="1"/>
          </p:cNvSpPr>
          <p:nvPr>
            <p:ph type="ctrTitle" hasCustomPrompt="1"/>
          </p:nvPr>
        </p:nvSpPr>
        <p:spPr>
          <a:xfrm>
            <a:off x="5909470" y="691754"/>
            <a:ext cx="5559006" cy="844945"/>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17" name="Subtitle 2">
            <a:extLst>
              <a:ext uri="{FF2B5EF4-FFF2-40B4-BE49-F238E27FC236}">
                <a16:creationId xmlns:a16="http://schemas.microsoft.com/office/drawing/2014/main" id="{F1F17CC4-3D94-4389-BB4B-463631057297}"/>
              </a:ext>
            </a:extLst>
          </p:cNvPr>
          <p:cNvSpPr>
            <a:spLocks noGrp="1"/>
          </p:cNvSpPr>
          <p:nvPr>
            <p:ph type="subTitle" idx="1" hasCustomPrompt="1"/>
          </p:nvPr>
        </p:nvSpPr>
        <p:spPr>
          <a:xfrm>
            <a:off x="5909470" y="1727200"/>
            <a:ext cx="5559006" cy="4445005"/>
          </a:xfrm>
        </p:spPr>
        <p:txBody>
          <a:bodyPr>
            <a:noAutofit/>
          </a:bodyPr>
          <a:lstStyle>
            <a:lvl1pPr marL="0" indent="0" algn="l">
              <a:lnSpc>
                <a:spcPct val="90000"/>
              </a:lnSpc>
              <a:buNone/>
              <a:defRPr sz="18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1247944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oint">
    <p:spTree>
      <p:nvGrpSpPr>
        <p:cNvPr id="1" name=""/>
        <p:cNvGrpSpPr/>
        <p:nvPr/>
      </p:nvGrpSpPr>
      <p:grpSpPr>
        <a:xfrm>
          <a:off x="0" y="0"/>
          <a:ext cx="0" cy="0"/>
          <a:chOff x="0" y="0"/>
          <a:chExt cx="0" cy="0"/>
        </a:xfrm>
      </p:grpSpPr>
      <p:sp>
        <p:nvSpPr>
          <p:cNvPr id="7" name="Rectangle 6"/>
          <p:cNvSpPr/>
          <p:nvPr userDrawn="1"/>
        </p:nvSpPr>
        <p:spPr>
          <a:xfrm>
            <a:off x="0" y="174057"/>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2" name="Title 1"/>
          <p:cNvSpPr>
            <a:spLocks noGrp="1"/>
          </p:cNvSpPr>
          <p:nvPr>
            <p:ph type="title"/>
          </p:nvPr>
        </p:nvSpPr>
        <p:spPr>
          <a:xfrm>
            <a:off x="836889" y="1540419"/>
            <a:ext cx="8569739" cy="3777169"/>
          </a:xfrm>
        </p:spPr>
        <p:txBody>
          <a:bodyPr anchor="ctr">
            <a:noAutofit/>
          </a:bodyPr>
          <a:lstStyle>
            <a:lvl1pPr algn="l">
              <a:defRPr sz="3600" b="0" i="0" cap="all">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pic>
        <p:nvPicPr>
          <p:cNvPr id="6" name="Picture 3"/>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p:blipFill>
        <p:spPr bwMode="auto">
          <a:xfrm>
            <a:off x="11274754" y="5970711"/>
            <a:ext cx="588589"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4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Quote">
    <p:spTree>
      <p:nvGrpSpPr>
        <p:cNvPr id="1" name=""/>
        <p:cNvGrpSpPr/>
        <p:nvPr/>
      </p:nvGrpSpPr>
      <p:grpSpPr>
        <a:xfrm>
          <a:off x="0" y="0"/>
          <a:ext cx="0" cy="0"/>
          <a:chOff x="0" y="0"/>
          <a:chExt cx="0" cy="0"/>
        </a:xfrm>
      </p:grpSpPr>
      <p:sp>
        <p:nvSpPr>
          <p:cNvPr id="11" name="Rectangle 10"/>
          <p:cNvSpPr/>
          <p:nvPr userDrawn="1"/>
        </p:nvSpPr>
        <p:spPr>
          <a:xfrm>
            <a:off x="8127992" y="0"/>
            <a:ext cx="406400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Meiryo UI" panose="020B0604030504040204" pitchFamily="50" charset="-128"/>
              <a:ea typeface="Meiryo UI" panose="020B0604030504040204" pitchFamily="50" charset="-128"/>
            </a:endParaRPr>
          </a:p>
        </p:txBody>
      </p:sp>
      <p:sp>
        <p:nvSpPr>
          <p:cNvPr id="7" name="Rectangle 6"/>
          <p:cNvSpPr/>
          <p:nvPr userDrawn="1"/>
        </p:nvSpPr>
        <p:spPr>
          <a:xfrm>
            <a:off x="6" y="0"/>
            <a:ext cx="12192001"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Text Placeholder 5"/>
          <p:cNvSpPr>
            <a:spLocks noGrp="1"/>
          </p:cNvSpPr>
          <p:nvPr>
            <p:ph type="body" sz="quarter" idx="10" hasCustomPrompt="1"/>
          </p:nvPr>
        </p:nvSpPr>
        <p:spPr>
          <a:xfrm>
            <a:off x="8420100" y="1981203"/>
            <a:ext cx="3365506" cy="3855691"/>
          </a:xfrm>
        </p:spPr>
        <p:txBody>
          <a:bodyPr/>
          <a:lstStyle>
            <a:lvl1pPr>
              <a:defRPr sz="2800">
                <a:solidFill>
                  <a:schemeClr val="bg1"/>
                </a:solidFill>
                <a:latin typeface="+mj-lt"/>
              </a:defRPr>
            </a:lvl1pPr>
            <a:lvl2pPr>
              <a:defRPr sz="3600">
                <a:solidFill>
                  <a:schemeClr val="bg1"/>
                </a:solidFill>
                <a:latin typeface="+mj-lt"/>
              </a:defRPr>
            </a:lvl2pPr>
            <a:lvl3pPr>
              <a:defRPr sz="28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dirty="0"/>
              <a:t>EDIT MASTER TEXT</a:t>
            </a:r>
            <a:endParaRPr lang="en-GB" dirty="0"/>
          </a:p>
        </p:txBody>
      </p:sp>
      <p:sp>
        <p:nvSpPr>
          <p:cNvPr id="12" name="Rectangle 11">
            <a:extLst>
              <a:ext uri="{FF2B5EF4-FFF2-40B4-BE49-F238E27FC236}">
                <a16:creationId xmlns:a16="http://schemas.microsoft.com/office/drawing/2014/main" id="{C574BD23-70A0-47FC-BC74-EF17EB8B89F1}"/>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030E23-227F-44B3-8DB2-76AF422E4C0E}"/>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47CAC7E3-6F94-4308-9454-329F25F8FF4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pic>
        <p:nvPicPr>
          <p:cNvPr id="20" name="Picture 19">
            <a:extLst>
              <a:ext uri="{FF2B5EF4-FFF2-40B4-BE49-F238E27FC236}">
                <a16:creationId xmlns:a16="http://schemas.microsoft.com/office/drawing/2014/main" id="{D2F03DCE-3980-49DB-926E-4404481DAEAD}"/>
              </a:ext>
            </a:extLst>
          </p:cNvPr>
          <p:cNvPicPr>
            <a:picLocks noChangeAspect="1"/>
          </p:cNvPicPr>
          <p:nvPr userDrawn="1"/>
        </p:nvPicPr>
        <p:blipFill rotWithShape="1">
          <a:blip r:embed="rId2"/>
          <a:srcRect l="35286" t="20721" r="32316" b="56646"/>
          <a:stretch/>
        </p:blipFill>
        <p:spPr>
          <a:xfrm>
            <a:off x="7874006" y="124230"/>
            <a:ext cx="1866901" cy="1552170"/>
          </a:xfrm>
          <a:prstGeom prst="rect">
            <a:avLst/>
          </a:prstGeom>
        </p:spPr>
      </p:pic>
      <p:sp>
        <p:nvSpPr>
          <p:cNvPr id="21" name="Title 1">
            <a:extLst>
              <a:ext uri="{FF2B5EF4-FFF2-40B4-BE49-F238E27FC236}">
                <a16:creationId xmlns:a16="http://schemas.microsoft.com/office/drawing/2014/main" id="{2517733D-707E-4D22-873A-16C4615C5F43}"/>
              </a:ext>
            </a:extLst>
          </p:cNvPr>
          <p:cNvSpPr>
            <a:spLocks noGrp="1"/>
          </p:cNvSpPr>
          <p:nvPr>
            <p:ph type="ctrTitle" hasCustomPrompt="1"/>
          </p:nvPr>
        </p:nvSpPr>
        <p:spPr>
          <a:xfrm>
            <a:off x="575094" y="691755"/>
            <a:ext cx="6740106" cy="603646"/>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22" name="Subtitle 2">
            <a:extLst>
              <a:ext uri="{FF2B5EF4-FFF2-40B4-BE49-F238E27FC236}">
                <a16:creationId xmlns:a16="http://schemas.microsoft.com/office/drawing/2014/main" id="{DBE48BDB-8081-4326-A1E1-BF360FD6078D}"/>
              </a:ext>
            </a:extLst>
          </p:cNvPr>
          <p:cNvSpPr>
            <a:spLocks noGrp="1"/>
          </p:cNvSpPr>
          <p:nvPr>
            <p:ph type="subTitle" idx="1" hasCustomPrompt="1"/>
          </p:nvPr>
        </p:nvSpPr>
        <p:spPr>
          <a:xfrm>
            <a:off x="575094" y="1981203"/>
            <a:ext cx="6740106" cy="4191002"/>
          </a:xfrm>
        </p:spPr>
        <p:txBody>
          <a:bodyPr>
            <a:noAutofit/>
          </a:bodyPr>
          <a:lstStyle>
            <a:lvl1pPr marL="0" indent="0" algn="l">
              <a:lnSpc>
                <a:spcPct val="90000"/>
              </a:lnSpc>
              <a:buNone/>
              <a:defRPr sz="18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399893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370F85-0667-4A2C-83C6-63F69ACD5033}"/>
              </a:ext>
            </a:extLst>
          </p:cNvPr>
          <p:cNvSpPr/>
          <p:nvPr userDrawn="1"/>
        </p:nvSpPr>
        <p:spPr>
          <a:xfrm>
            <a:off x="8127992" y="0"/>
            <a:ext cx="406400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dirty="0">
              <a:solidFill>
                <a:prstClr val="white"/>
              </a:solidFill>
              <a:latin typeface="Meiryo UI" panose="020B0604030504040204" pitchFamily="50" charset="-128"/>
              <a:ea typeface="Meiryo UI" panose="020B0604030504040204" pitchFamily="50" charset="-128"/>
            </a:endParaRPr>
          </a:p>
        </p:txBody>
      </p:sp>
      <p:sp>
        <p:nvSpPr>
          <p:cNvPr id="7" name="Rectangle 6"/>
          <p:cNvSpPr/>
          <p:nvPr userDrawn="1"/>
        </p:nvSpPr>
        <p:spPr>
          <a:xfrm>
            <a:off x="6" y="0"/>
            <a:ext cx="12192001"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Text Placeholder 4"/>
          <p:cNvSpPr>
            <a:spLocks noGrp="1"/>
          </p:cNvSpPr>
          <p:nvPr>
            <p:ph type="body" sz="quarter" idx="10"/>
          </p:nvPr>
        </p:nvSpPr>
        <p:spPr>
          <a:xfrm>
            <a:off x="8445500" y="691762"/>
            <a:ext cx="3314700" cy="5480445"/>
          </a:xfrm>
        </p:spPr>
        <p:txBody>
          <a:bodyPr/>
          <a:lstStyle>
            <a:lvl1pPr marL="285750" indent="-285750">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0" name="Rectangle 9">
            <a:extLst>
              <a:ext uri="{FF2B5EF4-FFF2-40B4-BE49-F238E27FC236}">
                <a16:creationId xmlns:a16="http://schemas.microsoft.com/office/drawing/2014/main" id="{AF28A0DA-73EB-46AC-819E-47CA12CC20C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C1C9A6A-8E13-4B12-B39A-5107900DCE8F}"/>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lide Number Placeholder 8">
            <a:extLst>
              <a:ext uri="{FF2B5EF4-FFF2-40B4-BE49-F238E27FC236}">
                <a16:creationId xmlns:a16="http://schemas.microsoft.com/office/drawing/2014/main" id="{120E6D0D-78C7-4A95-AEE0-71702115940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14" name="Title 1">
            <a:extLst>
              <a:ext uri="{FF2B5EF4-FFF2-40B4-BE49-F238E27FC236}">
                <a16:creationId xmlns:a16="http://schemas.microsoft.com/office/drawing/2014/main" id="{B7BDE49B-F641-489E-94E5-EBB3A5AAE61C}"/>
              </a:ext>
            </a:extLst>
          </p:cNvPr>
          <p:cNvSpPr>
            <a:spLocks noGrp="1"/>
          </p:cNvSpPr>
          <p:nvPr>
            <p:ph type="ctrTitle" hasCustomPrompt="1"/>
          </p:nvPr>
        </p:nvSpPr>
        <p:spPr>
          <a:xfrm>
            <a:off x="575094" y="691755"/>
            <a:ext cx="6740106" cy="603646"/>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18" name="Subtitle 2">
            <a:extLst>
              <a:ext uri="{FF2B5EF4-FFF2-40B4-BE49-F238E27FC236}">
                <a16:creationId xmlns:a16="http://schemas.microsoft.com/office/drawing/2014/main" id="{1A2C0B3B-EE70-4FFE-B648-38B18DE82653}"/>
              </a:ext>
            </a:extLst>
          </p:cNvPr>
          <p:cNvSpPr>
            <a:spLocks noGrp="1"/>
          </p:cNvSpPr>
          <p:nvPr>
            <p:ph type="subTitle" idx="1" hasCustomPrompt="1"/>
          </p:nvPr>
        </p:nvSpPr>
        <p:spPr>
          <a:xfrm>
            <a:off x="575094" y="1981203"/>
            <a:ext cx="6740106" cy="4191002"/>
          </a:xfrm>
        </p:spPr>
        <p:txBody>
          <a:bodyPr>
            <a:noAutofit/>
          </a:bodyPr>
          <a:lstStyle>
            <a:lvl1pPr marL="0" indent="0" algn="l">
              <a:lnSpc>
                <a:spcPct val="90000"/>
              </a:lnSpc>
              <a:buNone/>
              <a:defRPr sz="18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213022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 Chart &amp; Text">
    <p:spTree>
      <p:nvGrpSpPr>
        <p:cNvPr id="1" name=""/>
        <p:cNvGrpSpPr/>
        <p:nvPr/>
      </p:nvGrpSpPr>
      <p:grpSpPr>
        <a:xfrm>
          <a:off x="0" y="0"/>
          <a:ext cx="0" cy="0"/>
          <a:chOff x="0" y="0"/>
          <a:chExt cx="0" cy="0"/>
        </a:xfrm>
      </p:grpSpPr>
      <p:sp>
        <p:nvSpPr>
          <p:cNvPr id="14" name="Content Placeholder 2"/>
          <p:cNvSpPr txBox="1">
            <a:spLocks/>
          </p:cNvSpPr>
          <p:nvPr userDrawn="1"/>
        </p:nvSpPr>
        <p:spPr>
          <a:xfrm>
            <a:off x="7904928" y="1381186"/>
            <a:ext cx="2614301" cy="393121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endParaRPr lang="en-GB" sz="1200" dirty="0"/>
          </a:p>
        </p:txBody>
      </p:sp>
      <p:sp>
        <p:nvSpPr>
          <p:cNvPr id="18" name="Content Placeholder 9"/>
          <p:cNvSpPr>
            <a:spLocks noGrp="1"/>
          </p:cNvSpPr>
          <p:nvPr>
            <p:ph idx="1"/>
          </p:nvPr>
        </p:nvSpPr>
        <p:spPr>
          <a:xfrm>
            <a:off x="575093" y="1381176"/>
            <a:ext cx="3351333" cy="1274590"/>
          </a:xfrm>
        </p:spPr>
        <p:txBody>
          <a:bodyPr>
            <a:noAutofit/>
          </a:bodyPr>
          <a:lstStyle>
            <a:lvl1pPr marL="0" indent="0">
              <a:buNone/>
              <a:defRPr/>
            </a:lvl1pPr>
          </a:lstStyle>
          <a:p>
            <a:endParaRPr lang="en-GB" dirty="0"/>
          </a:p>
        </p:txBody>
      </p:sp>
      <p:sp>
        <p:nvSpPr>
          <p:cNvPr id="19" name="Content Placeholder 9"/>
          <p:cNvSpPr>
            <a:spLocks noGrp="1"/>
          </p:cNvSpPr>
          <p:nvPr>
            <p:ph idx="13"/>
          </p:nvPr>
        </p:nvSpPr>
        <p:spPr>
          <a:xfrm>
            <a:off x="4397538" y="1381176"/>
            <a:ext cx="3351333" cy="1274590"/>
          </a:xfrm>
        </p:spPr>
        <p:txBody>
          <a:bodyPr>
            <a:noAutofit/>
          </a:bodyPr>
          <a:lstStyle>
            <a:lvl1pPr marL="0" indent="0">
              <a:buNone/>
              <a:defRPr/>
            </a:lvl1pPr>
          </a:lstStyle>
          <a:p>
            <a:endParaRPr lang="en-GB" dirty="0"/>
          </a:p>
        </p:txBody>
      </p:sp>
      <p:sp>
        <p:nvSpPr>
          <p:cNvPr id="20" name="Content Placeholder 9"/>
          <p:cNvSpPr>
            <a:spLocks noGrp="1"/>
          </p:cNvSpPr>
          <p:nvPr>
            <p:ph idx="14"/>
          </p:nvPr>
        </p:nvSpPr>
        <p:spPr>
          <a:xfrm>
            <a:off x="8219984" y="1381176"/>
            <a:ext cx="3351333" cy="1274590"/>
          </a:xfrm>
        </p:spPr>
        <p:txBody>
          <a:bodyPr>
            <a:noAutofit/>
          </a:bodyPr>
          <a:lstStyle>
            <a:lvl1pPr marL="0" indent="0">
              <a:buNone/>
              <a:defRPr/>
            </a:lvl1pPr>
          </a:lstStyle>
          <a:p>
            <a:endParaRPr lang="en-GB" dirty="0"/>
          </a:p>
        </p:txBody>
      </p:sp>
      <p:sp>
        <p:nvSpPr>
          <p:cNvPr id="21" name="Content Placeholder 9"/>
          <p:cNvSpPr>
            <a:spLocks noGrp="1"/>
          </p:cNvSpPr>
          <p:nvPr>
            <p:ph idx="15"/>
          </p:nvPr>
        </p:nvSpPr>
        <p:spPr>
          <a:xfrm>
            <a:off x="575093" y="2892360"/>
            <a:ext cx="3351333" cy="1274590"/>
          </a:xfrm>
        </p:spPr>
        <p:txBody>
          <a:bodyPr>
            <a:noAutofit/>
          </a:bodyPr>
          <a:lstStyle>
            <a:lvl1pPr marL="0" indent="0">
              <a:buNone/>
              <a:defRPr/>
            </a:lvl1pPr>
          </a:lstStyle>
          <a:p>
            <a:endParaRPr lang="en-GB" dirty="0"/>
          </a:p>
        </p:txBody>
      </p:sp>
      <p:sp>
        <p:nvSpPr>
          <p:cNvPr id="22" name="Content Placeholder 9"/>
          <p:cNvSpPr>
            <a:spLocks noGrp="1"/>
          </p:cNvSpPr>
          <p:nvPr>
            <p:ph idx="16"/>
          </p:nvPr>
        </p:nvSpPr>
        <p:spPr>
          <a:xfrm>
            <a:off x="4397538" y="2892360"/>
            <a:ext cx="3351333" cy="1274590"/>
          </a:xfrm>
        </p:spPr>
        <p:txBody>
          <a:bodyPr>
            <a:noAutofit/>
          </a:bodyPr>
          <a:lstStyle>
            <a:lvl1pPr marL="0" indent="0">
              <a:buNone/>
              <a:defRPr/>
            </a:lvl1pPr>
          </a:lstStyle>
          <a:p>
            <a:endParaRPr lang="en-GB" dirty="0"/>
          </a:p>
        </p:txBody>
      </p:sp>
      <p:sp>
        <p:nvSpPr>
          <p:cNvPr id="23" name="Content Placeholder 9"/>
          <p:cNvSpPr>
            <a:spLocks noGrp="1"/>
          </p:cNvSpPr>
          <p:nvPr>
            <p:ph idx="17"/>
          </p:nvPr>
        </p:nvSpPr>
        <p:spPr>
          <a:xfrm>
            <a:off x="8219984" y="2892360"/>
            <a:ext cx="3351333" cy="1274590"/>
          </a:xfrm>
        </p:spPr>
        <p:txBody>
          <a:bodyPr>
            <a:noAutofit/>
          </a:bodyPr>
          <a:lstStyle>
            <a:lvl1pPr marL="0" indent="0">
              <a:buNone/>
              <a:defRPr/>
            </a:lvl1pPr>
          </a:lstStyle>
          <a:p>
            <a:endParaRPr lang="en-GB" dirty="0"/>
          </a:p>
        </p:txBody>
      </p:sp>
      <p:sp>
        <p:nvSpPr>
          <p:cNvPr id="24" name="Content Placeholder 9"/>
          <p:cNvSpPr>
            <a:spLocks noGrp="1"/>
          </p:cNvSpPr>
          <p:nvPr>
            <p:ph idx="18"/>
          </p:nvPr>
        </p:nvSpPr>
        <p:spPr>
          <a:xfrm>
            <a:off x="575093" y="4459396"/>
            <a:ext cx="1620000" cy="1620000"/>
          </a:xfrm>
        </p:spPr>
        <p:txBody>
          <a:bodyPr>
            <a:noAutofit/>
          </a:bodyPr>
          <a:lstStyle>
            <a:lvl1pPr marL="0" indent="0">
              <a:buNone/>
              <a:defRPr sz="1200"/>
            </a:lvl1pPr>
          </a:lstStyle>
          <a:p>
            <a:endParaRPr lang="en-GB" dirty="0"/>
          </a:p>
        </p:txBody>
      </p:sp>
      <p:sp>
        <p:nvSpPr>
          <p:cNvPr id="38" name="Rectangle 37">
            <a:extLst>
              <a:ext uri="{FF2B5EF4-FFF2-40B4-BE49-F238E27FC236}">
                <a16:creationId xmlns:a16="http://schemas.microsoft.com/office/drawing/2014/main" id="{AC747975-4ACA-4058-AC73-DFA706717872}"/>
              </a:ext>
            </a:extLst>
          </p:cNvPr>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4BABDB15-6CB9-4E16-A1A2-F951C6A420C5}"/>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E1D3486-0549-4E3A-BF79-B0BB6C75A6D0}"/>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Slide Number Placeholder 8">
            <a:extLst>
              <a:ext uri="{FF2B5EF4-FFF2-40B4-BE49-F238E27FC236}">
                <a16:creationId xmlns:a16="http://schemas.microsoft.com/office/drawing/2014/main" id="{A1261777-ADFA-4133-A11F-F5A559FABCF4}"/>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35" name="Title 1">
            <a:extLst>
              <a:ext uri="{FF2B5EF4-FFF2-40B4-BE49-F238E27FC236}">
                <a16:creationId xmlns:a16="http://schemas.microsoft.com/office/drawing/2014/main" id="{56A222BC-9FDC-4AA1-B76E-B28F819EBC2B}"/>
              </a:ext>
            </a:extLst>
          </p:cNvPr>
          <p:cNvSpPr>
            <a:spLocks noGrp="1"/>
          </p:cNvSpPr>
          <p:nvPr>
            <p:ph type="ctrTitle" hasCustomPrompt="1"/>
          </p:nvPr>
        </p:nvSpPr>
        <p:spPr>
          <a:xfrm>
            <a:off x="575093" y="691755"/>
            <a:ext cx="11003613" cy="603646"/>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36" name="Content Placeholder 9">
            <a:extLst>
              <a:ext uri="{FF2B5EF4-FFF2-40B4-BE49-F238E27FC236}">
                <a16:creationId xmlns:a16="http://schemas.microsoft.com/office/drawing/2014/main" id="{305A3E8E-B9D8-4BBE-9874-A3E322CBDEDB}"/>
              </a:ext>
            </a:extLst>
          </p:cNvPr>
          <p:cNvSpPr>
            <a:spLocks noGrp="1"/>
          </p:cNvSpPr>
          <p:nvPr>
            <p:ph idx="19"/>
          </p:nvPr>
        </p:nvSpPr>
        <p:spPr>
          <a:xfrm>
            <a:off x="2451816" y="4459396"/>
            <a:ext cx="1620000" cy="1620000"/>
          </a:xfrm>
        </p:spPr>
        <p:txBody>
          <a:bodyPr>
            <a:noAutofit/>
          </a:bodyPr>
          <a:lstStyle>
            <a:lvl1pPr marL="0" indent="0">
              <a:buNone/>
              <a:defRPr sz="1200"/>
            </a:lvl1pPr>
          </a:lstStyle>
          <a:p>
            <a:endParaRPr lang="en-GB" dirty="0"/>
          </a:p>
        </p:txBody>
      </p:sp>
      <p:sp>
        <p:nvSpPr>
          <p:cNvPr id="40" name="Content Placeholder 9">
            <a:extLst>
              <a:ext uri="{FF2B5EF4-FFF2-40B4-BE49-F238E27FC236}">
                <a16:creationId xmlns:a16="http://schemas.microsoft.com/office/drawing/2014/main" id="{27EB8B9C-49A0-4119-9186-AECB8E446E02}"/>
              </a:ext>
            </a:extLst>
          </p:cNvPr>
          <p:cNvSpPr>
            <a:spLocks noGrp="1"/>
          </p:cNvSpPr>
          <p:nvPr>
            <p:ph idx="20"/>
          </p:nvPr>
        </p:nvSpPr>
        <p:spPr>
          <a:xfrm>
            <a:off x="4328539" y="4459396"/>
            <a:ext cx="1620000" cy="1620000"/>
          </a:xfrm>
        </p:spPr>
        <p:txBody>
          <a:bodyPr>
            <a:noAutofit/>
          </a:bodyPr>
          <a:lstStyle>
            <a:lvl1pPr marL="0" indent="0">
              <a:buNone/>
              <a:defRPr sz="1200"/>
            </a:lvl1pPr>
          </a:lstStyle>
          <a:p>
            <a:endParaRPr lang="en-GB" dirty="0"/>
          </a:p>
        </p:txBody>
      </p:sp>
      <p:sp>
        <p:nvSpPr>
          <p:cNvPr id="41" name="Content Placeholder 9">
            <a:extLst>
              <a:ext uri="{FF2B5EF4-FFF2-40B4-BE49-F238E27FC236}">
                <a16:creationId xmlns:a16="http://schemas.microsoft.com/office/drawing/2014/main" id="{BC3302B1-818A-4528-8B80-4019D11C58EF}"/>
              </a:ext>
            </a:extLst>
          </p:cNvPr>
          <p:cNvSpPr>
            <a:spLocks noGrp="1"/>
          </p:cNvSpPr>
          <p:nvPr>
            <p:ph idx="21"/>
          </p:nvPr>
        </p:nvSpPr>
        <p:spPr>
          <a:xfrm>
            <a:off x="6205262" y="4459396"/>
            <a:ext cx="1620000" cy="1620000"/>
          </a:xfrm>
        </p:spPr>
        <p:txBody>
          <a:bodyPr>
            <a:noAutofit/>
          </a:bodyPr>
          <a:lstStyle>
            <a:lvl1pPr marL="0" indent="0">
              <a:buNone/>
              <a:defRPr sz="1200"/>
            </a:lvl1pPr>
          </a:lstStyle>
          <a:p>
            <a:endParaRPr lang="en-GB" dirty="0"/>
          </a:p>
        </p:txBody>
      </p:sp>
      <p:sp>
        <p:nvSpPr>
          <p:cNvPr id="42" name="Content Placeholder 9">
            <a:extLst>
              <a:ext uri="{FF2B5EF4-FFF2-40B4-BE49-F238E27FC236}">
                <a16:creationId xmlns:a16="http://schemas.microsoft.com/office/drawing/2014/main" id="{5D4E05D4-530F-4C69-A3E8-AE594B89F722}"/>
              </a:ext>
            </a:extLst>
          </p:cNvPr>
          <p:cNvSpPr>
            <a:spLocks noGrp="1"/>
          </p:cNvSpPr>
          <p:nvPr>
            <p:ph idx="22"/>
          </p:nvPr>
        </p:nvSpPr>
        <p:spPr>
          <a:xfrm>
            <a:off x="8081985" y="4459396"/>
            <a:ext cx="1620000" cy="1620000"/>
          </a:xfrm>
        </p:spPr>
        <p:txBody>
          <a:bodyPr>
            <a:noAutofit/>
          </a:bodyPr>
          <a:lstStyle>
            <a:lvl1pPr marL="0" indent="0">
              <a:buNone/>
              <a:defRPr sz="1200"/>
            </a:lvl1pPr>
          </a:lstStyle>
          <a:p>
            <a:endParaRPr lang="en-GB" dirty="0"/>
          </a:p>
        </p:txBody>
      </p:sp>
      <p:sp>
        <p:nvSpPr>
          <p:cNvPr id="43" name="Content Placeholder 9">
            <a:extLst>
              <a:ext uri="{FF2B5EF4-FFF2-40B4-BE49-F238E27FC236}">
                <a16:creationId xmlns:a16="http://schemas.microsoft.com/office/drawing/2014/main" id="{C0234D53-247C-43E2-823C-26B88CA81A58}"/>
              </a:ext>
            </a:extLst>
          </p:cNvPr>
          <p:cNvSpPr>
            <a:spLocks noGrp="1"/>
          </p:cNvSpPr>
          <p:nvPr>
            <p:ph idx="23"/>
          </p:nvPr>
        </p:nvSpPr>
        <p:spPr>
          <a:xfrm>
            <a:off x="9958706" y="4459396"/>
            <a:ext cx="1620000" cy="1620000"/>
          </a:xfrm>
        </p:spPr>
        <p:txBody>
          <a:bodyPr>
            <a:noAutofit/>
          </a:bodyPr>
          <a:lstStyle>
            <a:lvl1pPr marL="0" indent="0">
              <a:buNone/>
              <a:defRPr sz="1200"/>
            </a:lvl1pPr>
          </a:lstStyle>
          <a:p>
            <a:endParaRPr lang="en-GB" dirty="0"/>
          </a:p>
        </p:txBody>
      </p:sp>
    </p:spTree>
    <p:extLst>
      <p:ext uri="{BB962C8B-B14F-4D97-AF65-F5344CB8AC3E}">
        <p14:creationId xmlns:p14="http://schemas.microsoft.com/office/powerpoint/2010/main" val="3954883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BD2530-5035-4752-A2F3-D5D96A018E5C}"/>
              </a:ext>
            </a:extLst>
          </p:cNvPr>
          <p:cNvSpPr/>
          <p:nvPr userDrawn="1"/>
        </p:nvSpPr>
        <p:spPr>
          <a:xfrm>
            <a:off x="5700712" y="990600"/>
            <a:ext cx="1883738" cy="1884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28" name="Rectangle 27">
            <a:extLst>
              <a:ext uri="{FF2B5EF4-FFF2-40B4-BE49-F238E27FC236}">
                <a16:creationId xmlns:a16="http://schemas.microsoft.com/office/drawing/2014/main" id="{9EE24ABC-2249-463F-B490-2269E1C5BF11}"/>
              </a:ext>
            </a:extLst>
          </p:cNvPr>
          <p:cNvSpPr/>
          <p:nvPr userDrawn="1"/>
        </p:nvSpPr>
        <p:spPr>
          <a:xfrm>
            <a:off x="7696030" y="1600165"/>
            <a:ext cx="1274400" cy="1274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9" name="Rectangle 28">
            <a:extLst>
              <a:ext uri="{FF2B5EF4-FFF2-40B4-BE49-F238E27FC236}">
                <a16:creationId xmlns:a16="http://schemas.microsoft.com/office/drawing/2014/main" id="{F189F80B-3B65-4203-ACCA-628A86A8AB0F}"/>
              </a:ext>
            </a:extLst>
          </p:cNvPr>
          <p:cNvSpPr/>
          <p:nvPr userDrawn="1"/>
        </p:nvSpPr>
        <p:spPr>
          <a:xfrm>
            <a:off x="8501585" y="2996608"/>
            <a:ext cx="1770313" cy="17703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30" name="Rectangle 29">
            <a:extLst>
              <a:ext uri="{FF2B5EF4-FFF2-40B4-BE49-F238E27FC236}">
                <a16:creationId xmlns:a16="http://schemas.microsoft.com/office/drawing/2014/main" id="{2C5A6251-FCEE-4E4F-91CB-9A4A8646E3F4}"/>
              </a:ext>
            </a:extLst>
          </p:cNvPr>
          <p:cNvSpPr/>
          <p:nvPr userDrawn="1"/>
        </p:nvSpPr>
        <p:spPr>
          <a:xfrm>
            <a:off x="5700711" y="2996608"/>
            <a:ext cx="2641555" cy="2642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31" name="Rectangle 30">
            <a:extLst>
              <a:ext uri="{FF2B5EF4-FFF2-40B4-BE49-F238E27FC236}">
                <a16:creationId xmlns:a16="http://schemas.microsoft.com/office/drawing/2014/main" id="{CF2AB964-3D8F-45A2-A8E9-784EA356B661}"/>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 Placeholder 5"/>
          <p:cNvSpPr>
            <a:spLocks noGrp="1"/>
          </p:cNvSpPr>
          <p:nvPr>
            <p:ph type="body" sz="quarter" idx="10" hasCustomPrompt="1"/>
          </p:nvPr>
        </p:nvSpPr>
        <p:spPr>
          <a:xfrm>
            <a:off x="564164" y="990600"/>
            <a:ext cx="4655536" cy="4648200"/>
          </a:xfrm>
        </p:spPr>
        <p:txBody>
          <a:bodyPr anchor="ctr"/>
          <a:lstStyle>
            <a:lvl1pPr>
              <a:defRPr sz="3600" b="1">
                <a:solidFill>
                  <a:schemeClr val="bg1"/>
                </a:solidFill>
                <a:latin typeface="Meiryo UI" panose="020B0604030504040204" pitchFamily="50" charset="-128"/>
                <a:ea typeface="Meiryo UI" panose="020B0604030504040204" pitchFamily="50" charset="-128"/>
              </a:defRPr>
            </a:lvl1pPr>
          </a:lstStyle>
          <a:p>
            <a:pPr lvl="0"/>
            <a:r>
              <a:rPr lang="en-US" dirty="0"/>
              <a:t>Questions?</a:t>
            </a:r>
          </a:p>
        </p:txBody>
      </p:sp>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4C2AB3CF-571C-4423-9A1D-D0F77785364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609E282-4F00-4AF5-B5F5-0AF74B8920B0}"/>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Slide Number Placeholder 8">
            <a:extLst>
              <a:ext uri="{FF2B5EF4-FFF2-40B4-BE49-F238E27FC236}">
                <a16:creationId xmlns:a16="http://schemas.microsoft.com/office/drawing/2014/main" id="{8A3A953E-91DE-4FD2-B99C-EA1AA54B0205}"/>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pic>
        <p:nvPicPr>
          <p:cNvPr id="13" name="Picture 3"/>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p:blipFill>
        <p:spPr bwMode="auto">
          <a:xfrm>
            <a:off x="11310079" y="5972653"/>
            <a:ext cx="554500"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1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20CF0-3EA3-4920-AEDA-35F8EBDEAB63}"/>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3541229" y="2260408"/>
            <a:ext cx="5109541" cy="165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1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Rectangle 22"/>
          <p:cNvSpPr/>
          <p:nvPr userDrawn="1"/>
        </p:nvSpPr>
        <p:spPr>
          <a:xfrm>
            <a:off x="0" y="1"/>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grpSp>
        <p:nvGrpSpPr>
          <p:cNvPr id="22" name="Group 21"/>
          <p:cNvGrpSpPr/>
          <p:nvPr userDrawn="1"/>
        </p:nvGrpSpPr>
        <p:grpSpPr>
          <a:xfrm>
            <a:off x="0" y="0"/>
            <a:ext cx="12192000" cy="6858000"/>
            <a:chOff x="0" y="0"/>
            <a:chExt cx="9144000" cy="6858000"/>
          </a:xfrm>
        </p:grpSpPr>
        <p:cxnSp>
          <p:nvCxnSpPr>
            <p:cNvPr id="6" name="Straight Connector 5"/>
            <p:cNvCxnSpPr/>
            <p:nvPr userDrawn="1"/>
          </p:nvCxnSpPr>
          <p:spPr>
            <a:xfrm>
              <a:off x="220662"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132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03688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15753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98487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107113"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923337"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2159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2027238"/>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0" y="3838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564991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0" y="585946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4008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632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userDrawn="1"/>
        </p:nvSpPr>
        <p:spPr>
          <a:xfrm>
            <a:off x="986557" y="596355"/>
            <a:ext cx="2694609" cy="1015663"/>
          </a:xfrm>
          <a:prstGeom prst="rect">
            <a:avLst/>
          </a:prstGeom>
          <a:noFill/>
        </p:spPr>
        <p:txBody>
          <a:bodyPr wrap="square" rtlCol="0">
            <a:spAutoFit/>
          </a:bodyPr>
          <a:lstStyle/>
          <a:p>
            <a:pPr defTabSz="457200"/>
            <a:r>
              <a:rPr lang="en-US" sz="6000" dirty="0">
                <a:solidFill>
                  <a:srgbClr val="1E3250"/>
                </a:solidFill>
                <a:latin typeface="Flama-Extrabold"/>
                <a:cs typeface="Flama-Extrabold"/>
              </a:rPr>
              <a:t>GRID</a:t>
            </a:r>
          </a:p>
        </p:txBody>
      </p:sp>
    </p:spTree>
    <p:extLst>
      <p:ext uri="{BB962C8B-B14F-4D97-AF65-F5344CB8AC3E}">
        <p14:creationId xmlns:p14="http://schemas.microsoft.com/office/powerpoint/2010/main" val="1969154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セクション見出し">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09340" y="337707"/>
            <a:ext cx="1368000" cy="258509"/>
          </a:xfrm>
          <a:prstGeom prst="rect">
            <a:avLst/>
          </a:prstGeom>
        </p:spPr>
      </p:pic>
      <p:sp>
        <p:nvSpPr>
          <p:cNvPr id="3" name="Freihandform 2"/>
          <p:cNvSpPr/>
          <p:nvPr userDrawn="1"/>
        </p:nvSpPr>
        <p:spPr bwMode="gray">
          <a:xfrm>
            <a:off x="0" y="3923531"/>
            <a:ext cx="2268000" cy="0"/>
          </a:xfrm>
          <a:custGeom>
            <a:avLst/>
            <a:gdLst>
              <a:gd name="connsiteX0" fmla="*/ 0 w 409575"/>
              <a:gd name="connsiteY0" fmla="*/ 0 h 0"/>
              <a:gd name="connsiteX1" fmla="*/ 409575 w 409575"/>
              <a:gd name="connsiteY1" fmla="*/ 0 h 0"/>
            </a:gdLst>
            <a:ahLst/>
            <a:cxnLst>
              <a:cxn ang="0">
                <a:pos x="connsiteX0" y="connsiteY0"/>
              </a:cxn>
              <a:cxn ang="0">
                <a:pos x="connsiteX1" y="connsiteY1"/>
              </a:cxn>
            </a:cxnLst>
            <a:rect l="l" t="t" r="r" b="b"/>
            <a:pathLst>
              <a:path w="409575">
                <a:moveTo>
                  <a:pt x="0" y="0"/>
                </a:moveTo>
                <a:lnTo>
                  <a:pt x="409575"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platzhalter 17"/>
          <p:cNvSpPr>
            <a:spLocks noGrp="1"/>
          </p:cNvSpPr>
          <p:nvPr>
            <p:ph type="body" sz="quarter" idx="10" hasCustomPrompt="1"/>
          </p:nvPr>
        </p:nvSpPr>
        <p:spPr bwMode="gray">
          <a:xfrm>
            <a:off x="0" y="2271353"/>
            <a:ext cx="2268000" cy="1769715"/>
          </a:xfrm>
        </p:spPr>
        <p:txBody>
          <a:bodyPr wrap="square">
            <a:spAutoFit/>
          </a:bodyPr>
          <a:lstStyle>
            <a:lvl1pPr marL="0" indent="0" algn="r">
              <a:spcBef>
                <a:spcPts val="0"/>
              </a:spcBef>
              <a:buNone/>
              <a:defRPr sz="11500" b="0">
                <a:solidFill>
                  <a:schemeClr val="accent2"/>
                </a:solidFill>
              </a:defRPr>
            </a:lvl1pPr>
          </a:lstStyle>
          <a:p>
            <a:pPr lvl="0"/>
            <a:r>
              <a:rPr lang="en-US" noProof="0" dirty="0"/>
              <a:t>XX</a:t>
            </a:r>
          </a:p>
        </p:txBody>
      </p:sp>
      <p:sp>
        <p:nvSpPr>
          <p:cNvPr id="5" name="Textplatzhalter 17"/>
          <p:cNvSpPr>
            <a:spLocks noGrp="1"/>
          </p:cNvSpPr>
          <p:nvPr>
            <p:ph type="body" sz="quarter" idx="11" hasCustomPrompt="1"/>
          </p:nvPr>
        </p:nvSpPr>
        <p:spPr bwMode="gray">
          <a:xfrm>
            <a:off x="2639616" y="3137160"/>
            <a:ext cx="9144397" cy="677108"/>
          </a:xfrm>
        </p:spPr>
        <p:txBody>
          <a:bodyPr wrap="square" anchor="b" anchorCtr="0">
            <a:spAutoFit/>
          </a:bodyPr>
          <a:lstStyle>
            <a:lvl1pPr marL="0" marR="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sz="44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ja-JP" altLang="en-US" noProof="0" dirty="0"/>
              <a:t>チャプタータイトルチャプタータイトル</a:t>
            </a:r>
            <a:endParaRPr lang="en-US" altLang="ja-JP" noProof="0" dirty="0"/>
          </a:p>
        </p:txBody>
      </p:sp>
      <p:grpSp>
        <p:nvGrpSpPr>
          <p:cNvPr id="25" name="グループ化 24"/>
          <p:cNvGrpSpPr/>
          <p:nvPr userDrawn="1"/>
        </p:nvGrpSpPr>
        <p:grpSpPr>
          <a:xfrm>
            <a:off x="-100749" y="-82436"/>
            <a:ext cx="12360988" cy="7022872"/>
            <a:chOff x="-100749" y="-82436"/>
            <a:chExt cx="12360988" cy="7022872"/>
          </a:xfrm>
        </p:grpSpPr>
        <p:grpSp>
          <p:nvGrpSpPr>
            <p:cNvPr id="26" name="Gruppieren 31"/>
            <p:cNvGrpSpPr/>
            <p:nvPr userDrawn="1"/>
          </p:nvGrpSpPr>
          <p:grpSpPr bwMode="gray">
            <a:xfrm>
              <a:off x="407368" y="6868436"/>
              <a:ext cx="11377264" cy="72000"/>
              <a:chOff x="407368" y="0"/>
              <a:chExt cx="11377264" cy="108000"/>
            </a:xfrm>
          </p:grpSpPr>
          <p:sp>
            <p:nvSpPr>
              <p:cNvPr id="38" name="Freihandform 32"/>
              <p:cNvSpPr/>
              <p:nvPr userDrawn="1"/>
            </p:nvSpPr>
            <p:spPr bwMode="gray">
              <a:xfrm>
                <a:off x="5951984"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ihandform 33"/>
              <p:cNvSpPr/>
              <p:nvPr userDrawn="1"/>
            </p:nvSpPr>
            <p:spPr bwMode="gray">
              <a:xfrm>
                <a:off x="407368"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ihandform 34"/>
              <p:cNvSpPr/>
              <p:nvPr userDrawn="1"/>
            </p:nvSpPr>
            <p:spPr bwMode="gray">
              <a:xfrm>
                <a:off x="11784632"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ihandform 35"/>
              <p:cNvSpPr/>
              <p:nvPr userDrawn="1"/>
            </p:nvSpPr>
            <p:spPr bwMode="gray">
              <a:xfrm>
                <a:off x="6240016"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uppieren 30"/>
            <p:cNvGrpSpPr/>
            <p:nvPr userDrawn="1"/>
          </p:nvGrpSpPr>
          <p:grpSpPr bwMode="gray">
            <a:xfrm>
              <a:off x="391113" y="-82436"/>
              <a:ext cx="11377264" cy="72000"/>
              <a:chOff x="407368" y="0"/>
              <a:chExt cx="11377264" cy="108000"/>
            </a:xfrm>
          </p:grpSpPr>
          <p:sp>
            <p:nvSpPr>
              <p:cNvPr id="34" name="Freihandform 26"/>
              <p:cNvSpPr/>
              <p:nvPr userDrawn="1"/>
            </p:nvSpPr>
            <p:spPr bwMode="gray">
              <a:xfrm>
                <a:off x="5951984"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ihandform 27"/>
              <p:cNvSpPr/>
              <p:nvPr userDrawn="1"/>
            </p:nvSpPr>
            <p:spPr bwMode="gray">
              <a:xfrm>
                <a:off x="407368"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ihandform 28"/>
              <p:cNvSpPr/>
              <p:nvPr userDrawn="1"/>
            </p:nvSpPr>
            <p:spPr bwMode="gray">
              <a:xfrm>
                <a:off x="11784632"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ihandform 29"/>
              <p:cNvSpPr/>
              <p:nvPr userDrawn="1"/>
            </p:nvSpPr>
            <p:spPr bwMode="gray">
              <a:xfrm>
                <a:off x="6240016"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グループ化 27"/>
            <p:cNvGrpSpPr/>
            <p:nvPr userDrawn="1"/>
          </p:nvGrpSpPr>
          <p:grpSpPr>
            <a:xfrm>
              <a:off x="-100749" y="1216200"/>
              <a:ext cx="72000" cy="4985108"/>
              <a:chOff x="-84494" y="1216200"/>
              <a:chExt cx="72000" cy="4985108"/>
            </a:xfrm>
          </p:grpSpPr>
          <p:sp>
            <p:nvSpPr>
              <p:cNvPr id="32" name="Freihandform 37"/>
              <p:cNvSpPr/>
              <p:nvPr userDrawn="1"/>
            </p:nvSpPr>
            <p:spPr bwMode="gray">
              <a:xfrm rot="5400000">
                <a:off x="-48494" y="6165308"/>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ihandform 38"/>
              <p:cNvSpPr/>
              <p:nvPr userDrawn="1"/>
            </p:nvSpPr>
            <p:spPr bwMode="gray">
              <a:xfrm rot="5400000">
                <a:off x="-48494" y="1180200"/>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グループ化 28"/>
            <p:cNvGrpSpPr/>
            <p:nvPr userDrawn="1"/>
          </p:nvGrpSpPr>
          <p:grpSpPr>
            <a:xfrm>
              <a:off x="12188239" y="1216200"/>
              <a:ext cx="72000" cy="4985108"/>
              <a:chOff x="12204494" y="1216200"/>
              <a:chExt cx="72000" cy="4985108"/>
            </a:xfrm>
          </p:grpSpPr>
          <p:sp>
            <p:nvSpPr>
              <p:cNvPr id="30" name="Freihandform 42"/>
              <p:cNvSpPr/>
              <p:nvPr userDrawn="1"/>
            </p:nvSpPr>
            <p:spPr bwMode="gray">
              <a:xfrm rot="5400000">
                <a:off x="12240494" y="6165308"/>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ihandform 43"/>
              <p:cNvSpPr/>
              <p:nvPr userDrawn="1"/>
            </p:nvSpPr>
            <p:spPr bwMode="gray">
              <a:xfrm rot="5400000">
                <a:off x="12240494" y="1180200"/>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4" name="図 23" descr="抽象, 挿絵 が含まれている画像&#10;&#10;自動的に生成された説明">
            <a:extLst>
              <a:ext uri="{FF2B5EF4-FFF2-40B4-BE49-F238E27FC236}">
                <a16:creationId xmlns:a16="http://schemas.microsoft.com/office/drawing/2014/main" id="{765755EE-CA1A-4AFA-87BC-8DCD1F9FD26B}"/>
              </a:ext>
            </a:extLst>
          </p:cNvPr>
          <p:cNvPicPr>
            <a:picLocks noChangeAspect="1"/>
          </p:cNvPicPr>
          <p:nvPr userDrawn="1"/>
        </p:nvPicPr>
        <p:blipFill>
          <a:blip r:embed="rId3"/>
          <a:stretch>
            <a:fillRect/>
          </a:stretch>
        </p:blipFill>
        <p:spPr>
          <a:xfrm>
            <a:off x="10171832" y="320400"/>
            <a:ext cx="1612800" cy="230400"/>
          </a:xfrm>
          <a:prstGeom prst="rect">
            <a:avLst/>
          </a:prstGeom>
        </p:spPr>
      </p:pic>
    </p:spTree>
    <p:extLst>
      <p:ext uri="{BB962C8B-B14F-4D97-AF65-F5344CB8AC3E}">
        <p14:creationId xmlns:p14="http://schemas.microsoft.com/office/powerpoint/2010/main" val="19118301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artne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3E940-7FF3-46B1-97DE-C9370A200870}"/>
              </a:ext>
            </a:extLst>
          </p:cNvPr>
          <p:cNvSpPr/>
          <p:nvPr userDrawn="1"/>
        </p:nvSpPr>
        <p:spPr>
          <a:xfrm>
            <a:off x="0" y="0"/>
            <a:ext cx="33147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8DE2815-D1AB-4287-9FD4-878E91E64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hasCustomPrompt="1"/>
          </p:nvPr>
        </p:nvSpPr>
        <p:spPr>
          <a:xfrm>
            <a:off x="914400" y="1371600"/>
            <a:ext cx="8432800" cy="4114800"/>
          </a:xfrm>
        </p:spPr>
        <p:txBody>
          <a:bodyPr anchor="ctr">
            <a:noAutofit/>
          </a:bodyPr>
          <a:lstStyle>
            <a:lvl1pPr algn="l">
              <a:defRPr sz="4000" b="0" i="0" cap="none"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 LONGER TITLE GOES HERE</a:t>
            </a:r>
          </a:p>
        </p:txBody>
      </p:sp>
      <p:sp>
        <p:nvSpPr>
          <p:cNvPr id="3" name="Rectangle 2">
            <a:extLst>
              <a:ext uri="{FF2B5EF4-FFF2-40B4-BE49-F238E27FC236}">
                <a16:creationId xmlns:a16="http://schemas.microsoft.com/office/drawing/2014/main" id="{3BAE8746-A4C8-401C-A8C1-6209A7698F44}"/>
              </a:ext>
            </a:extLst>
          </p:cNvPr>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Picture Placeholder 5">
            <a:extLst>
              <a:ext uri="{FF2B5EF4-FFF2-40B4-BE49-F238E27FC236}">
                <a16:creationId xmlns:a16="http://schemas.microsoft.com/office/drawing/2014/main" id="{F1F60866-FB12-4C7F-89FD-469EACD77C7B}"/>
              </a:ext>
            </a:extLst>
          </p:cNvPr>
          <p:cNvSpPr>
            <a:spLocks noGrp="1"/>
          </p:cNvSpPr>
          <p:nvPr>
            <p:ph type="pic" sz="quarter" idx="11"/>
          </p:nvPr>
        </p:nvSpPr>
        <p:spPr>
          <a:xfrm>
            <a:off x="2103008" y="6324600"/>
            <a:ext cx="1434290" cy="381000"/>
          </a:xfrm>
        </p:spPr>
        <p:txBody>
          <a:bodyPr/>
          <a:lstStyle>
            <a:lvl1pPr>
              <a:defRPr sz="1200"/>
            </a:lvl1pPr>
          </a:lstStyle>
          <a:p>
            <a:endParaRPr lang="en-GB"/>
          </a:p>
        </p:txBody>
      </p:sp>
      <p:sp>
        <p:nvSpPr>
          <p:cNvPr id="10" name="Picture Placeholder 5">
            <a:extLst>
              <a:ext uri="{FF2B5EF4-FFF2-40B4-BE49-F238E27FC236}">
                <a16:creationId xmlns:a16="http://schemas.microsoft.com/office/drawing/2014/main" id="{47D3ABB4-8B4E-486D-99FA-648D1B4C9CF0}"/>
              </a:ext>
            </a:extLst>
          </p:cNvPr>
          <p:cNvSpPr>
            <a:spLocks noGrp="1"/>
          </p:cNvSpPr>
          <p:nvPr>
            <p:ph type="pic" sz="quarter" idx="12"/>
          </p:nvPr>
        </p:nvSpPr>
        <p:spPr>
          <a:xfrm>
            <a:off x="3759896" y="6324600"/>
            <a:ext cx="1434290" cy="381000"/>
          </a:xfrm>
        </p:spPr>
        <p:txBody>
          <a:bodyPr/>
          <a:lstStyle>
            <a:lvl1pPr>
              <a:defRPr sz="1200"/>
            </a:lvl1pPr>
          </a:lstStyle>
          <a:p>
            <a:endParaRPr lang="en-GB" dirty="0"/>
          </a:p>
        </p:txBody>
      </p:sp>
      <p:sp>
        <p:nvSpPr>
          <p:cNvPr id="11" name="Picture Placeholder 5">
            <a:extLst>
              <a:ext uri="{FF2B5EF4-FFF2-40B4-BE49-F238E27FC236}">
                <a16:creationId xmlns:a16="http://schemas.microsoft.com/office/drawing/2014/main" id="{F2CE03D9-14EE-4BEB-864F-DA23C599F486}"/>
              </a:ext>
            </a:extLst>
          </p:cNvPr>
          <p:cNvSpPr>
            <a:spLocks noGrp="1"/>
          </p:cNvSpPr>
          <p:nvPr>
            <p:ph type="pic" sz="quarter" idx="13"/>
          </p:nvPr>
        </p:nvSpPr>
        <p:spPr>
          <a:xfrm>
            <a:off x="5416784" y="6324600"/>
            <a:ext cx="1434290" cy="381000"/>
          </a:xfrm>
        </p:spPr>
        <p:txBody>
          <a:bodyPr/>
          <a:lstStyle>
            <a:lvl1pPr>
              <a:defRPr sz="1200"/>
            </a:lvl1pPr>
          </a:lstStyle>
          <a:p>
            <a:endParaRPr lang="en-GB"/>
          </a:p>
        </p:txBody>
      </p:sp>
      <p:sp>
        <p:nvSpPr>
          <p:cNvPr id="12" name="Picture Placeholder 5">
            <a:extLst>
              <a:ext uri="{FF2B5EF4-FFF2-40B4-BE49-F238E27FC236}">
                <a16:creationId xmlns:a16="http://schemas.microsoft.com/office/drawing/2014/main" id="{0FFD9BCB-923A-4F9A-A712-B3BE46C1CD6C}"/>
              </a:ext>
            </a:extLst>
          </p:cNvPr>
          <p:cNvSpPr>
            <a:spLocks noGrp="1"/>
          </p:cNvSpPr>
          <p:nvPr>
            <p:ph type="pic" sz="quarter" idx="14"/>
          </p:nvPr>
        </p:nvSpPr>
        <p:spPr>
          <a:xfrm>
            <a:off x="7073672" y="6324600"/>
            <a:ext cx="1434290" cy="381000"/>
          </a:xfrm>
        </p:spPr>
        <p:txBody>
          <a:bodyPr/>
          <a:lstStyle>
            <a:lvl1pPr>
              <a:defRPr sz="1200"/>
            </a:lvl1pPr>
          </a:lstStyle>
          <a:p>
            <a:endParaRPr lang="en-GB" dirty="0"/>
          </a:p>
        </p:txBody>
      </p:sp>
      <p:sp>
        <p:nvSpPr>
          <p:cNvPr id="13" name="Picture Placeholder 5">
            <a:extLst>
              <a:ext uri="{FF2B5EF4-FFF2-40B4-BE49-F238E27FC236}">
                <a16:creationId xmlns:a16="http://schemas.microsoft.com/office/drawing/2014/main" id="{7CDA3725-0B55-460C-9E1E-DF4E8BE35DB0}"/>
              </a:ext>
            </a:extLst>
          </p:cNvPr>
          <p:cNvSpPr>
            <a:spLocks noGrp="1"/>
          </p:cNvSpPr>
          <p:nvPr>
            <p:ph type="pic" sz="quarter" idx="15"/>
          </p:nvPr>
        </p:nvSpPr>
        <p:spPr>
          <a:xfrm>
            <a:off x="10387446" y="6324600"/>
            <a:ext cx="1434290" cy="381000"/>
          </a:xfrm>
        </p:spPr>
        <p:txBody>
          <a:bodyPr/>
          <a:lstStyle>
            <a:lvl1pPr>
              <a:defRPr sz="1200"/>
            </a:lvl1pPr>
          </a:lstStyle>
          <a:p>
            <a:endParaRPr lang="en-GB" dirty="0"/>
          </a:p>
        </p:txBody>
      </p:sp>
      <p:sp>
        <p:nvSpPr>
          <p:cNvPr id="17" name="Picture Placeholder 5">
            <a:extLst>
              <a:ext uri="{FF2B5EF4-FFF2-40B4-BE49-F238E27FC236}">
                <a16:creationId xmlns:a16="http://schemas.microsoft.com/office/drawing/2014/main" id="{B4CE06B9-B03D-45B7-815F-9EFE78664780}"/>
              </a:ext>
            </a:extLst>
          </p:cNvPr>
          <p:cNvSpPr>
            <a:spLocks noGrp="1"/>
          </p:cNvSpPr>
          <p:nvPr>
            <p:ph type="pic" sz="quarter" idx="16"/>
          </p:nvPr>
        </p:nvSpPr>
        <p:spPr>
          <a:xfrm>
            <a:off x="446120" y="6324600"/>
            <a:ext cx="1434290" cy="381000"/>
          </a:xfrm>
        </p:spPr>
        <p:txBody>
          <a:bodyPr/>
          <a:lstStyle>
            <a:lvl1pPr>
              <a:defRPr sz="1200"/>
            </a:lvl1pPr>
          </a:lstStyle>
          <a:p>
            <a:endParaRPr lang="en-GB"/>
          </a:p>
        </p:txBody>
      </p:sp>
      <p:sp>
        <p:nvSpPr>
          <p:cNvPr id="21" name="Picture Placeholder 4">
            <a:extLst>
              <a:ext uri="{FF2B5EF4-FFF2-40B4-BE49-F238E27FC236}">
                <a16:creationId xmlns:a16="http://schemas.microsoft.com/office/drawing/2014/main" id="{B818ACBE-4CBA-4524-B6A2-AFB3D7C5BC63}"/>
              </a:ext>
            </a:extLst>
          </p:cNvPr>
          <p:cNvSpPr>
            <a:spLocks noGrp="1"/>
          </p:cNvSpPr>
          <p:nvPr>
            <p:ph type="pic" sz="quarter" idx="19"/>
          </p:nvPr>
        </p:nvSpPr>
        <p:spPr>
          <a:xfrm>
            <a:off x="8724900" y="6324600"/>
            <a:ext cx="1447800" cy="381000"/>
          </a:xfrm>
        </p:spPr>
        <p:txBody>
          <a:bodyPr/>
          <a:lstStyle>
            <a:lvl1pPr>
              <a:defRPr sz="1200"/>
            </a:lvl1pPr>
          </a:lstStyle>
          <a:p>
            <a:endParaRPr lang="en-GB" dirty="0"/>
          </a:p>
        </p:txBody>
      </p:sp>
    </p:spTree>
    <p:extLst>
      <p:ext uri="{BB962C8B-B14F-4D97-AF65-F5344CB8AC3E}">
        <p14:creationId xmlns:p14="http://schemas.microsoft.com/office/powerpoint/2010/main" val="3996341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07193" y="404664"/>
            <a:ext cx="11375825" cy="387798"/>
          </a:xfrm>
          <a:prstGeom prst="rect">
            <a:avLst/>
          </a:prstGeom>
        </p:spPr>
        <p:txBody>
          <a:bodyPr/>
          <a:lstStyle>
            <a:lvl1pPr>
              <a:defRPr sz="2800">
                <a:latin typeface="BIZ UDPゴシック" panose="020B0400000000000000" pitchFamily="50" charset="-128"/>
                <a:ea typeface="BIZ UDPゴシック" panose="020B0400000000000000" pitchFamily="50" charset="-128"/>
              </a:defRPr>
            </a:lvl1pPr>
          </a:lstStyle>
          <a:p>
            <a:r>
              <a:rPr lang="ja-JP" altLang="en-US" noProof="0" dirty="0"/>
              <a:t>スライドタイトルスライドタイトルスライドタイトル</a:t>
            </a:r>
            <a:endParaRPr lang="en-US" noProof="0" dirty="0"/>
          </a:p>
        </p:txBody>
      </p:sp>
      <p:sp>
        <p:nvSpPr>
          <p:cNvPr id="3" name="フッター プレースホルダー 2">
            <a:extLst>
              <a:ext uri="{FF2B5EF4-FFF2-40B4-BE49-F238E27FC236}">
                <a16:creationId xmlns:a16="http://schemas.microsoft.com/office/drawing/2014/main" id="{21EA325E-29E4-458E-8798-D4F1E12932F4}"/>
              </a:ext>
            </a:extLst>
          </p:cNvPr>
          <p:cNvSpPr>
            <a:spLocks noGrp="1"/>
          </p:cNvSpPr>
          <p:nvPr>
            <p:ph type="ftr" sz="quarter" idx="10"/>
          </p:nvPr>
        </p:nvSpPr>
        <p:spPr/>
        <p:txBody>
          <a:bodyPr/>
          <a:lstStyle/>
          <a:p>
            <a:endParaRPr kumimoji="1" lang="ja-JP" altLang="en-US" dirty="0"/>
          </a:p>
        </p:txBody>
      </p:sp>
      <p:pic>
        <p:nvPicPr>
          <p:cNvPr id="4" name="Picture 3">
            <a:extLst>
              <a:ext uri="{FF2B5EF4-FFF2-40B4-BE49-F238E27FC236}">
                <a16:creationId xmlns:a16="http://schemas.microsoft.com/office/drawing/2014/main" id="{504E27A6-8425-AB13-F0AC-62C964F03F46}"/>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p:blipFill>
        <p:spPr bwMode="auto">
          <a:xfrm>
            <a:off x="11310079" y="5972653"/>
            <a:ext cx="554500"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375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白紙">
    <p:spTree>
      <p:nvGrpSpPr>
        <p:cNvPr id="1" name=""/>
        <p:cNvGrpSpPr/>
        <p:nvPr/>
      </p:nvGrpSpPr>
      <p:grpSpPr>
        <a:xfrm>
          <a:off x="0" y="0"/>
          <a:ext cx="0" cy="0"/>
          <a:chOff x="0" y="0"/>
          <a:chExt cx="0" cy="0"/>
        </a:xfrm>
      </p:grpSpPr>
      <p:grpSp>
        <p:nvGrpSpPr>
          <p:cNvPr id="35" name="グループ化 34"/>
          <p:cNvGrpSpPr/>
          <p:nvPr userDrawn="1"/>
        </p:nvGrpSpPr>
        <p:grpSpPr>
          <a:xfrm>
            <a:off x="-100749" y="-82436"/>
            <a:ext cx="12360988" cy="7022872"/>
            <a:chOff x="-100749" y="-82436"/>
            <a:chExt cx="12360988" cy="7022872"/>
          </a:xfrm>
        </p:grpSpPr>
        <p:grpSp>
          <p:nvGrpSpPr>
            <p:cNvPr id="37" name="Gruppieren 31"/>
            <p:cNvGrpSpPr/>
            <p:nvPr userDrawn="1"/>
          </p:nvGrpSpPr>
          <p:grpSpPr bwMode="gray">
            <a:xfrm>
              <a:off x="407368" y="6868436"/>
              <a:ext cx="11377264" cy="72000"/>
              <a:chOff x="407368" y="0"/>
              <a:chExt cx="11377264" cy="108000"/>
            </a:xfrm>
          </p:grpSpPr>
          <p:sp>
            <p:nvSpPr>
              <p:cNvPr id="49" name="Freihandform 32"/>
              <p:cNvSpPr/>
              <p:nvPr userDrawn="1"/>
            </p:nvSpPr>
            <p:spPr bwMode="gray">
              <a:xfrm>
                <a:off x="5951984"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ihandform 33"/>
              <p:cNvSpPr/>
              <p:nvPr userDrawn="1"/>
            </p:nvSpPr>
            <p:spPr bwMode="gray">
              <a:xfrm>
                <a:off x="407368"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ihandform 34"/>
              <p:cNvSpPr/>
              <p:nvPr userDrawn="1"/>
            </p:nvSpPr>
            <p:spPr bwMode="gray">
              <a:xfrm>
                <a:off x="11784632"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ihandform 35"/>
              <p:cNvSpPr/>
              <p:nvPr userDrawn="1"/>
            </p:nvSpPr>
            <p:spPr bwMode="gray">
              <a:xfrm>
                <a:off x="6240016"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uppieren 30"/>
            <p:cNvGrpSpPr/>
            <p:nvPr userDrawn="1"/>
          </p:nvGrpSpPr>
          <p:grpSpPr bwMode="gray">
            <a:xfrm>
              <a:off x="391113" y="-82436"/>
              <a:ext cx="11377264" cy="72000"/>
              <a:chOff x="407368" y="0"/>
              <a:chExt cx="11377264" cy="108000"/>
            </a:xfrm>
          </p:grpSpPr>
          <p:sp>
            <p:nvSpPr>
              <p:cNvPr id="45" name="Freihandform 26"/>
              <p:cNvSpPr/>
              <p:nvPr userDrawn="1"/>
            </p:nvSpPr>
            <p:spPr bwMode="gray">
              <a:xfrm>
                <a:off x="5951984"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ihandform 27"/>
              <p:cNvSpPr/>
              <p:nvPr userDrawn="1"/>
            </p:nvSpPr>
            <p:spPr bwMode="gray">
              <a:xfrm>
                <a:off x="407368"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ihandform 28"/>
              <p:cNvSpPr/>
              <p:nvPr userDrawn="1"/>
            </p:nvSpPr>
            <p:spPr bwMode="gray">
              <a:xfrm>
                <a:off x="11784632"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ihandform 29"/>
              <p:cNvSpPr/>
              <p:nvPr userDrawn="1"/>
            </p:nvSpPr>
            <p:spPr bwMode="gray">
              <a:xfrm>
                <a:off x="6240016" y="0"/>
                <a:ext cx="0" cy="108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グループ化 38"/>
            <p:cNvGrpSpPr/>
            <p:nvPr userDrawn="1"/>
          </p:nvGrpSpPr>
          <p:grpSpPr>
            <a:xfrm>
              <a:off x="-100749" y="1216200"/>
              <a:ext cx="72000" cy="4985108"/>
              <a:chOff x="-84494" y="1216200"/>
              <a:chExt cx="72000" cy="4985108"/>
            </a:xfrm>
          </p:grpSpPr>
          <p:sp>
            <p:nvSpPr>
              <p:cNvPr id="43" name="Freihandform 37"/>
              <p:cNvSpPr/>
              <p:nvPr userDrawn="1"/>
            </p:nvSpPr>
            <p:spPr bwMode="gray">
              <a:xfrm rot="5400000">
                <a:off x="-48494" y="6165308"/>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ihandform 38"/>
              <p:cNvSpPr/>
              <p:nvPr userDrawn="1"/>
            </p:nvSpPr>
            <p:spPr bwMode="gray">
              <a:xfrm rot="5400000">
                <a:off x="-48494" y="1180200"/>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グループ化 39"/>
            <p:cNvGrpSpPr/>
            <p:nvPr userDrawn="1"/>
          </p:nvGrpSpPr>
          <p:grpSpPr>
            <a:xfrm>
              <a:off x="12188239" y="1216200"/>
              <a:ext cx="72000" cy="4985108"/>
              <a:chOff x="12204494" y="1216200"/>
              <a:chExt cx="72000" cy="4985108"/>
            </a:xfrm>
          </p:grpSpPr>
          <p:sp>
            <p:nvSpPr>
              <p:cNvPr id="41" name="Freihandform 42"/>
              <p:cNvSpPr/>
              <p:nvPr userDrawn="1"/>
            </p:nvSpPr>
            <p:spPr bwMode="gray">
              <a:xfrm rot="5400000">
                <a:off x="12240494" y="6165308"/>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ihandform 43"/>
              <p:cNvSpPr/>
              <p:nvPr userDrawn="1"/>
            </p:nvSpPr>
            <p:spPr bwMode="gray">
              <a:xfrm rot="5400000">
                <a:off x="12240494" y="1180200"/>
                <a:ext cx="0" cy="72000"/>
              </a:xfrm>
              <a:custGeom>
                <a:avLst/>
                <a:gdLst>
                  <a:gd name="connsiteX0" fmla="*/ 0 w 0"/>
                  <a:gd name="connsiteY0" fmla="*/ 0 h 211667"/>
                  <a:gd name="connsiteX1" fmla="*/ 0 w 0"/>
                  <a:gd name="connsiteY1" fmla="*/ 211667 h 211667"/>
                </a:gdLst>
                <a:ahLst/>
                <a:cxnLst>
                  <a:cxn ang="0">
                    <a:pos x="connsiteX0" y="connsiteY0"/>
                  </a:cxn>
                  <a:cxn ang="0">
                    <a:pos x="connsiteX1" y="connsiteY1"/>
                  </a:cxn>
                </a:cxnLst>
                <a:rect l="l" t="t" r="r" b="b"/>
                <a:pathLst>
                  <a:path h="211667">
                    <a:moveTo>
                      <a:pt x="0" y="0"/>
                    </a:moveTo>
                    <a:lnTo>
                      <a:pt x="0" y="211667"/>
                    </a:lnTo>
                  </a:path>
                </a:pathLst>
              </a:cu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1" name="図 20" descr="抽象, 挿絵 が含まれている画像&#10;&#10;自動的に生成された説明">
            <a:extLst>
              <a:ext uri="{FF2B5EF4-FFF2-40B4-BE49-F238E27FC236}">
                <a16:creationId xmlns:a16="http://schemas.microsoft.com/office/drawing/2014/main" id="{72885CDF-A632-418D-8F0A-A46CD73AB4AD}"/>
              </a:ext>
            </a:extLst>
          </p:cNvPr>
          <p:cNvPicPr>
            <a:picLocks noChangeAspect="1"/>
          </p:cNvPicPr>
          <p:nvPr userDrawn="1"/>
        </p:nvPicPr>
        <p:blipFill>
          <a:blip r:embed="rId2"/>
          <a:stretch>
            <a:fillRect/>
          </a:stretch>
        </p:blipFill>
        <p:spPr>
          <a:xfrm>
            <a:off x="10171832" y="320400"/>
            <a:ext cx="1612800" cy="230400"/>
          </a:xfrm>
          <a:prstGeom prst="rect">
            <a:avLst/>
          </a:prstGeom>
        </p:spPr>
      </p:pic>
    </p:spTree>
    <p:extLst>
      <p:ext uri="{BB962C8B-B14F-4D97-AF65-F5344CB8AC3E}">
        <p14:creationId xmlns:p14="http://schemas.microsoft.com/office/powerpoint/2010/main" val="20340659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タイトルとテキスト">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4078280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Folie" r:id="rId5" imgW="344" imgH="345" progId="TCLayout.ActiveDocument.1">
                  <p:embed/>
                </p:oleObj>
              </mc:Choice>
              <mc:Fallback>
                <p:oleObj name="think-cell Folie" r:id="rId5" imgW="344" imgH="345"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marL="0" lvl="0" indent="0" algn="l" eaLnBrk="1">
              <a:lnSpc>
                <a:spcPct val="90000"/>
              </a:lnSpc>
              <a:spcBef>
                <a:spcPct val="0"/>
              </a:spcBef>
              <a:spcAft>
                <a:spcPct val="0"/>
              </a:spcAft>
              <a:buClr>
                <a:schemeClr val="accent1"/>
              </a:buClr>
              <a:buFontTx/>
              <a:buNone/>
            </a:pPr>
            <a:endParaRPr lang="en-US" sz="2800" b="1"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bwMode="gray">
          <a:xfrm>
            <a:off x="407193" y="404664"/>
            <a:ext cx="11375825" cy="387798"/>
          </a:xfrm>
          <a:prstGeom prst="rect">
            <a:avLst/>
          </a:prstGeom>
        </p:spPr>
        <p:txBody>
          <a:bodyPr/>
          <a:lstStyle/>
          <a:p>
            <a:r>
              <a:rPr lang="ja-JP" altLang="en-US" noProof="0" dirty="0"/>
              <a:t>スライドタイトルスライドタイトルスライドタイトル</a:t>
            </a:r>
            <a:endParaRPr lang="en-US" noProof="0" dirty="0"/>
          </a:p>
        </p:txBody>
      </p:sp>
      <p:sp>
        <p:nvSpPr>
          <p:cNvPr id="5" name="フッター プレースホルダー 4">
            <a:extLst>
              <a:ext uri="{FF2B5EF4-FFF2-40B4-BE49-F238E27FC236}">
                <a16:creationId xmlns:a16="http://schemas.microsoft.com/office/drawing/2014/main" id="{31B038F2-FB38-432B-8AE2-E0B5A799DC4D}"/>
              </a:ext>
            </a:extLst>
          </p:cNvPr>
          <p:cNvSpPr>
            <a:spLocks noGrp="1"/>
          </p:cNvSpPr>
          <p:nvPr>
            <p:ph type="ftr" sz="quarter" idx="15"/>
          </p:nvPr>
        </p:nvSpPr>
        <p:spPr/>
        <p:txBody>
          <a:bodyPr/>
          <a:lstStyle/>
          <a:p>
            <a:endParaRPr kumimoji="1" lang="ja-JP" altLang="en-US" dirty="0"/>
          </a:p>
        </p:txBody>
      </p:sp>
      <p:sp>
        <p:nvSpPr>
          <p:cNvPr id="10" name="テキスト プレースホルダー 9">
            <a:extLst>
              <a:ext uri="{FF2B5EF4-FFF2-40B4-BE49-F238E27FC236}">
                <a16:creationId xmlns:a16="http://schemas.microsoft.com/office/drawing/2014/main" id="{819DA3A2-3882-4474-BE26-AB5D34B621D1}"/>
              </a:ext>
            </a:extLst>
          </p:cNvPr>
          <p:cNvSpPr>
            <a:spLocks noGrp="1"/>
          </p:cNvSpPr>
          <p:nvPr>
            <p:ph type="body" sz="quarter" idx="17" hasCustomPrompt="1"/>
          </p:nvPr>
        </p:nvSpPr>
        <p:spPr>
          <a:xfrm>
            <a:off x="407988" y="6046508"/>
            <a:ext cx="11376000" cy="154800"/>
          </a:xfrm>
        </p:spPr>
        <p:txBody>
          <a:bodyPr tIns="0" bIns="0" anchor="b" anchorCtr="0"/>
          <a:lstStyle>
            <a:lvl1pPr marL="0" marR="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sz="1000" b="0">
                <a:latin typeface="+mn-lt"/>
                <a:ea typeface="+mn-ea"/>
              </a:defRPr>
            </a:lvl1pPr>
            <a:lvl2pPr>
              <a:defRPr sz="1600">
                <a:latin typeface="+mn-lt"/>
                <a:ea typeface="+mn-ea"/>
              </a:defRPr>
            </a:lvl2pPr>
            <a:lvl3pPr>
              <a:defRPr sz="1600">
                <a:latin typeface="+mn-lt"/>
                <a:ea typeface="+mn-ea"/>
              </a:defRPr>
            </a:lvl3pPr>
            <a:lvl4pPr>
              <a:defRPr sz="1600">
                <a:latin typeface="+mn-lt"/>
                <a:ea typeface="+mn-ea"/>
              </a:defRPr>
            </a:lvl4pPr>
            <a:lvl5pPr>
              <a:defRPr sz="1600">
                <a:latin typeface="+mn-lt"/>
                <a:ea typeface="+mn-ea"/>
              </a:defRPr>
            </a:lvl5p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ja-JP" altLang="en-US" noProof="0" dirty="0"/>
              <a:t>出典元や注釈のテキスト出典元や注釈のテキスト</a:t>
            </a:r>
            <a:endParaRPr lang="en-US" altLang="ja-JP" noProof="0" dirty="0"/>
          </a:p>
        </p:txBody>
      </p:sp>
      <p:sp>
        <p:nvSpPr>
          <p:cNvPr id="8" name="テキスト プレースホルダー 7">
            <a:extLst>
              <a:ext uri="{FF2B5EF4-FFF2-40B4-BE49-F238E27FC236}">
                <a16:creationId xmlns:a16="http://schemas.microsoft.com/office/drawing/2014/main" id="{F6C00785-0981-4C39-99C4-9AAEFE2C4814}"/>
              </a:ext>
            </a:extLst>
          </p:cNvPr>
          <p:cNvSpPr>
            <a:spLocks noGrp="1"/>
          </p:cNvSpPr>
          <p:nvPr>
            <p:ph type="body" sz="quarter" idx="18" hasCustomPrompt="1"/>
          </p:nvPr>
        </p:nvSpPr>
        <p:spPr>
          <a:xfrm>
            <a:off x="406800" y="1177200"/>
            <a:ext cx="11376000" cy="4464000"/>
          </a:xfrm>
        </p:spPr>
        <p:txBody>
          <a:bodyPr/>
          <a:lstStyle/>
          <a:p>
            <a:pPr lvl="0"/>
            <a:r>
              <a:rPr kumimoji="1" lang="ja-JP" altLang="en-US" dirty="0"/>
              <a:t>見出し</a:t>
            </a:r>
            <a:r>
              <a:rPr kumimoji="1" lang="en-US" altLang="ja-JP" dirty="0"/>
              <a:t>1:</a:t>
            </a:r>
            <a:r>
              <a:rPr kumimoji="1" lang="ja-JP" altLang="en-US" dirty="0"/>
              <a:t>サブヘッドラインサブヘッドライン</a:t>
            </a:r>
          </a:p>
          <a:p>
            <a:pPr lvl="1"/>
            <a:r>
              <a:rPr kumimoji="1" lang="ja-JP" altLang="en-US" dirty="0"/>
              <a:t>見出し</a:t>
            </a:r>
            <a:r>
              <a:rPr kumimoji="1" lang="en-US" altLang="ja-JP" dirty="0"/>
              <a:t>2: </a:t>
            </a:r>
            <a:r>
              <a:rPr kumimoji="1" lang="ja-JP" altLang="en-US" dirty="0"/>
              <a:t>本文テキスト本文テキスト本文テキスト</a:t>
            </a:r>
          </a:p>
          <a:p>
            <a:pPr lvl="2"/>
            <a:r>
              <a:rPr kumimoji="1" lang="ja-JP" altLang="en-US" dirty="0"/>
              <a:t>見出し</a:t>
            </a:r>
            <a:r>
              <a:rPr kumimoji="1" lang="en-US" altLang="ja-JP" dirty="0"/>
              <a:t>3: </a:t>
            </a:r>
            <a:r>
              <a:rPr kumimoji="1" lang="ja-JP" altLang="en-US" dirty="0"/>
              <a:t>本文テキスト本文テキスト本文テキスト</a:t>
            </a:r>
          </a:p>
          <a:p>
            <a:pPr lvl="3"/>
            <a:r>
              <a:rPr kumimoji="1" lang="ja-JP" altLang="en-US" dirty="0"/>
              <a:t>見出し</a:t>
            </a:r>
            <a:r>
              <a:rPr kumimoji="1" lang="en-US" altLang="ja-JP" dirty="0"/>
              <a:t>4: </a:t>
            </a:r>
            <a:r>
              <a:rPr kumimoji="1" lang="ja-JP" altLang="en-US" dirty="0"/>
              <a:t>本文テキスト本文テキスト本文テキスト</a:t>
            </a:r>
          </a:p>
          <a:p>
            <a:pPr lvl="4"/>
            <a:r>
              <a:rPr kumimoji="1" lang="ja-JP" altLang="en-US" dirty="0"/>
              <a:t>見出し</a:t>
            </a:r>
            <a:r>
              <a:rPr kumimoji="1" lang="en-US" altLang="ja-JP" dirty="0"/>
              <a:t>5: </a:t>
            </a:r>
            <a:r>
              <a:rPr kumimoji="1" lang="ja-JP" altLang="en-US" dirty="0"/>
              <a:t>本文テキスト本文テキスト本文テキスト</a:t>
            </a:r>
          </a:p>
        </p:txBody>
      </p:sp>
    </p:spTree>
    <p:extLst>
      <p:ext uri="{BB962C8B-B14F-4D97-AF65-F5344CB8AC3E}">
        <p14:creationId xmlns:p14="http://schemas.microsoft.com/office/powerpoint/2010/main" val="201466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s">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3A8B2B-B725-4E45-A20A-6155DC459B39}"/>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BB45278-0334-4B72-A470-C9A43D4E06AD}"/>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1"/>
          <p:cNvSpPr>
            <a:spLocks noGrp="1"/>
          </p:cNvSpPr>
          <p:nvPr>
            <p:ph type="ctrTitle" hasCustomPrompt="1"/>
          </p:nvPr>
        </p:nvSpPr>
        <p:spPr>
          <a:xfrm>
            <a:off x="575094" y="691755"/>
            <a:ext cx="11033082" cy="603646"/>
          </a:xfrm>
        </p:spPr>
        <p:txBody>
          <a:bodyPr anchor="t">
            <a:noAutofit/>
          </a:bodyPr>
          <a:lstStyle>
            <a:lvl1pPr algn="l">
              <a:defRPr sz="32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Presenters</a:t>
            </a:r>
          </a:p>
        </p:txBody>
      </p:sp>
      <p:sp>
        <p:nvSpPr>
          <p:cNvPr id="4" name="Subtitle 2"/>
          <p:cNvSpPr>
            <a:spLocks noGrp="1"/>
          </p:cNvSpPr>
          <p:nvPr>
            <p:ph type="subTitle" idx="1" hasCustomPrompt="1"/>
          </p:nvPr>
        </p:nvSpPr>
        <p:spPr>
          <a:xfrm>
            <a:off x="575094" y="1379796"/>
            <a:ext cx="11033082" cy="4792409"/>
          </a:xfrm>
        </p:spPr>
        <p:txBody>
          <a:bodyPr>
            <a:noAutofit/>
          </a:bodyPr>
          <a:lstStyle>
            <a:lvl1pPr marL="342900" indent="-342900" algn="l">
              <a:lnSpc>
                <a:spcPct val="90000"/>
              </a:lnSpc>
              <a:buFont typeface="Wingdings" panose="05000000000000000000" pitchFamily="2" charset="2"/>
              <a:buChar char="l"/>
              <a:defRPr sz="24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a:buFont typeface="Arial" panose="020B0604020202020204" pitchFamily="34" charset="0"/>
              <a:buChar char="•"/>
              <a:defRPr>
                <a:solidFill>
                  <a:schemeClr val="tx1">
                    <a:tint val="75000"/>
                  </a:schemeClr>
                </a:solidFill>
              </a:defRPr>
            </a:lvl2pPr>
            <a:lvl3pPr marL="1200150" indent="-285750" algn="l">
              <a:buFont typeface="Wingdings" panose="05000000000000000000" pitchFamily="2" charset="2"/>
              <a:buChar char="ü"/>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a:p>
            <a:pPr lvl="1"/>
            <a:r>
              <a:rPr lang="en-US" dirty="0" err="1"/>
              <a:t>Ccccccccccccccc</a:t>
            </a:r>
            <a:endParaRPr lang="en-US" dirty="0"/>
          </a:p>
          <a:p>
            <a:pPr lvl="2"/>
            <a:r>
              <a:rPr lang="en-US" dirty="0" err="1"/>
              <a:t>ccccccccccc</a:t>
            </a:r>
            <a:endParaRPr lang="en-US" dirty="0"/>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32F28AC7-C077-479F-98BF-AFE339D5E09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Tree>
    <p:extLst>
      <p:ext uri="{BB962C8B-B14F-4D97-AF65-F5344CB8AC3E}">
        <p14:creationId xmlns:p14="http://schemas.microsoft.com/office/powerpoint/2010/main" val="42059979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F68F7D0-CBE4-4E4B-97F5-82A4548333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6" r="5280" b="24610"/>
          <a:stretch/>
        </p:blipFill>
        <p:spPr>
          <a:xfrm>
            <a:off x="0" y="152400"/>
            <a:ext cx="4064007" cy="6705600"/>
          </a:xfrm>
          <a:prstGeom prst="rect">
            <a:avLst/>
          </a:prstGeom>
        </p:spPr>
      </p:pic>
      <p:sp>
        <p:nvSpPr>
          <p:cNvPr id="2" name="Title 1"/>
          <p:cNvSpPr>
            <a:spLocks noGrp="1"/>
          </p:cNvSpPr>
          <p:nvPr>
            <p:ph type="title" hasCustomPrompt="1"/>
          </p:nvPr>
        </p:nvSpPr>
        <p:spPr>
          <a:xfrm>
            <a:off x="4626535" y="838209"/>
            <a:ext cx="7159071" cy="915987"/>
          </a:xfrm>
        </p:spPr>
        <p:txBody>
          <a:bodyPr/>
          <a:lstStyle>
            <a:lvl1pPr>
              <a:defRPr>
                <a:solidFill>
                  <a:schemeClr val="tx1"/>
                </a:solidFill>
                <a:latin typeface="Meiryo UI" panose="020B0604030504040204" pitchFamily="50" charset="-128"/>
                <a:ea typeface="Meiryo UI" panose="020B0604030504040204" pitchFamily="50" charset="-128"/>
              </a:defRPr>
            </a:lvl1pPr>
          </a:lstStyle>
          <a:p>
            <a:r>
              <a:rPr lang="en-US" dirty="0">
                <a:solidFill>
                  <a:srgbClr val="1B2352"/>
                </a:solidFill>
                <a:latin typeface="Flama-Extrabold"/>
                <a:cs typeface="Flama-Extrabold"/>
              </a:rPr>
              <a:t>TITLE</a:t>
            </a:r>
            <a:br>
              <a:rPr lang="en-US" dirty="0">
                <a:solidFill>
                  <a:srgbClr val="1B2352"/>
                </a:solidFill>
                <a:latin typeface="Flama-Extrabold"/>
                <a:cs typeface="Flama-Extrabold"/>
              </a:rPr>
            </a:br>
            <a:r>
              <a:rPr lang="en-US" dirty="0">
                <a:solidFill>
                  <a:srgbClr val="699CC6"/>
                </a:solidFill>
                <a:latin typeface="Flama-Extrabold"/>
                <a:cs typeface="Flama-Extrabold"/>
              </a:rPr>
              <a:t>TEXT</a:t>
            </a:r>
            <a:endParaRPr lang="en-US" dirty="0"/>
          </a:p>
        </p:txBody>
      </p:sp>
      <p:sp>
        <p:nvSpPr>
          <p:cNvPr id="4" name="Rectangle 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ontent Placeholder 2"/>
          <p:cNvSpPr>
            <a:spLocks noGrp="1"/>
          </p:cNvSpPr>
          <p:nvPr>
            <p:ph sz="half" idx="1" hasCustomPrompt="1"/>
          </p:nvPr>
        </p:nvSpPr>
        <p:spPr>
          <a:xfrm>
            <a:off x="4589798" y="2057400"/>
            <a:ext cx="7310101" cy="3581400"/>
          </a:xfrm>
        </p:spPr>
        <p:txBody>
          <a:bodyPr>
            <a:noAutofit/>
          </a:bodyPr>
          <a:lstStyle>
            <a:lvl1pPr marL="342900" indent="-342900">
              <a:lnSpc>
                <a:spcPct val="150000"/>
              </a:lnSpc>
              <a:buClr>
                <a:schemeClr val="bg2"/>
              </a:buClr>
              <a:buFont typeface="+mj-lt"/>
              <a:buAutoNum type="arabicPeriod"/>
              <a:defRPr sz="1800">
                <a:latin typeface="Meiryo UI" panose="020B0604030504040204" pitchFamily="50" charset="-128"/>
                <a:ea typeface="Meiryo UI" panose="020B0604030504040204" pitchFamily="50" charset="-128"/>
              </a:defRPr>
            </a:lvl1pPr>
            <a:lvl2pPr marL="287338" indent="0">
              <a:lnSpc>
                <a:spcPct val="150000"/>
              </a:lnSpc>
              <a:buFont typeface="+mj-lt"/>
              <a:buNone/>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p:txBody>
      </p:sp>
      <p:sp>
        <p:nvSpPr>
          <p:cNvPr id="11" name="Rectangle 10">
            <a:extLst>
              <a:ext uri="{FF2B5EF4-FFF2-40B4-BE49-F238E27FC236}">
                <a16:creationId xmlns:a16="http://schemas.microsoft.com/office/drawing/2014/main" id="{36D7288B-97AF-4A40-AC85-26F772631070}"/>
              </a:ext>
            </a:extLst>
          </p:cNvPr>
          <p:cNvSpPr/>
          <p:nvPr userDrawn="1"/>
        </p:nvSpPr>
        <p:spPr>
          <a:xfrm>
            <a:off x="6" y="152400"/>
            <a:ext cx="4064001" cy="67056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2" name="Rectangle 11">
            <a:extLst>
              <a:ext uri="{FF2B5EF4-FFF2-40B4-BE49-F238E27FC236}">
                <a16:creationId xmlns:a16="http://schemas.microsoft.com/office/drawing/2014/main" id="{3D2DB4C5-31D3-4D2F-B832-B2429AC473F4}"/>
              </a:ext>
            </a:extLst>
          </p:cNvPr>
          <p:cNvSpPr/>
          <p:nvPr userDrawn="1"/>
        </p:nvSpPr>
        <p:spPr>
          <a:xfrm>
            <a:off x="194199" y="6328298"/>
            <a:ext cx="339201" cy="3392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925C6E-84FF-49BB-B0F8-2A84820981CE}"/>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7A4DB7CA-1481-4098-976C-0FA990F72ABF}"/>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pic>
        <p:nvPicPr>
          <p:cNvPr id="2051" name="Picture 3"/>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p:blipFill>
        <p:spPr bwMode="auto">
          <a:xfrm>
            <a:off x="11310079" y="5972653"/>
            <a:ext cx="554500" cy="711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rotWithShape="1">
          <a:blip r:embed="rId4" cstate="hqprint">
            <a:extLst>
              <a:ext uri="{28A0092B-C50C-407E-A947-70E740481C1C}">
                <a14:useLocalDpi xmlns:a14="http://schemas.microsoft.com/office/drawing/2010/main" val="0"/>
              </a:ext>
            </a:extLst>
          </a:blip>
          <a:srcRect t="1397" b="19509"/>
          <a:stretch/>
        </p:blipFill>
        <p:spPr>
          <a:xfrm>
            <a:off x="1302895" y="646596"/>
            <a:ext cx="1458222" cy="5424240"/>
          </a:xfrm>
          <a:prstGeom prst="rect">
            <a:avLst/>
          </a:prstGeom>
        </p:spPr>
      </p:pic>
    </p:spTree>
    <p:extLst>
      <p:ext uri="{BB962C8B-B14F-4D97-AF65-F5344CB8AC3E}">
        <p14:creationId xmlns:p14="http://schemas.microsoft.com/office/powerpoint/2010/main" val="110398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DGs">
    <p:spTree>
      <p:nvGrpSpPr>
        <p:cNvPr id="1" name=""/>
        <p:cNvGrpSpPr/>
        <p:nvPr/>
      </p:nvGrpSpPr>
      <p:grpSpPr>
        <a:xfrm>
          <a:off x="0" y="0"/>
          <a:ext cx="0" cy="0"/>
          <a:chOff x="0" y="0"/>
          <a:chExt cx="0" cy="0"/>
        </a:xfrm>
      </p:grpSpPr>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5EFA3F8E-8AF4-4FBA-8729-EE7EFB83BA9B}"/>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F4302F9-B1CD-4013-8E7B-959294E5886B}"/>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Slide Number Placeholder 8">
            <a:extLst>
              <a:ext uri="{FF2B5EF4-FFF2-40B4-BE49-F238E27FC236}">
                <a16:creationId xmlns:a16="http://schemas.microsoft.com/office/drawing/2014/main" id="{B663B8C4-6843-499B-B303-9D312427843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23" name="Picture Placeholder 3">
            <a:extLst>
              <a:ext uri="{FF2B5EF4-FFF2-40B4-BE49-F238E27FC236}">
                <a16:creationId xmlns:a16="http://schemas.microsoft.com/office/drawing/2014/main" id="{BADF575C-C9B1-4CAD-BD77-EADD9900E1F7}"/>
              </a:ext>
            </a:extLst>
          </p:cNvPr>
          <p:cNvSpPr>
            <a:spLocks noGrp="1"/>
          </p:cNvSpPr>
          <p:nvPr>
            <p:ph type="pic" sz="quarter" idx="11"/>
          </p:nvPr>
        </p:nvSpPr>
        <p:spPr>
          <a:xfrm>
            <a:off x="5700712" y="2996610"/>
            <a:ext cx="2641555" cy="2642190"/>
          </a:xfrm>
          <a:solidFill>
            <a:schemeClr val="accent1">
              <a:lumMod val="20000"/>
              <a:lumOff val="80000"/>
            </a:schemeClr>
          </a:solidFill>
        </p:spPr>
        <p:txBody>
          <a:bodyPr/>
          <a:lstStyle/>
          <a:p>
            <a:endParaRPr lang="en-GB"/>
          </a:p>
        </p:txBody>
      </p:sp>
      <p:sp>
        <p:nvSpPr>
          <p:cNvPr id="24" name="Picture Placeholder 7">
            <a:extLst>
              <a:ext uri="{FF2B5EF4-FFF2-40B4-BE49-F238E27FC236}">
                <a16:creationId xmlns:a16="http://schemas.microsoft.com/office/drawing/2014/main" id="{7955CB05-D376-411D-9866-216924BB3A3B}"/>
              </a:ext>
            </a:extLst>
          </p:cNvPr>
          <p:cNvSpPr>
            <a:spLocks noGrp="1"/>
          </p:cNvSpPr>
          <p:nvPr>
            <p:ph type="pic" sz="quarter" idx="12"/>
          </p:nvPr>
        </p:nvSpPr>
        <p:spPr>
          <a:xfrm>
            <a:off x="7705056" y="1600166"/>
            <a:ext cx="1274421" cy="1274625"/>
          </a:xfrm>
          <a:solidFill>
            <a:schemeClr val="accent1">
              <a:lumMod val="20000"/>
              <a:lumOff val="80000"/>
            </a:schemeClr>
          </a:solidFill>
        </p:spPr>
        <p:txBody>
          <a:bodyPr/>
          <a:lstStyle/>
          <a:p>
            <a:endParaRPr lang="en-GB"/>
          </a:p>
        </p:txBody>
      </p:sp>
      <p:sp>
        <p:nvSpPr>
          <p:cNvPr id="25" name="Picture Placeholder 9">
            <a:extLst>
              <a:ext uri="{FF2B5EF4-FFF2-40B4-BE49-F238E27FC236}">
                <a16:creationId xmlns:a16="http://schemas.microsoft.com/office/drawing/2014/main" id="{3DE9A61D-9608-41FD-8E00-7A748904DADE}"/>
              </a:ext>
            </a:extLst>
          </p:cNvPr>
          <p:cNvSpPr>
            <a:spLocks noGrp="1"/>
          </p:cNvSpPr>
          <p:nvPr>
            <p:ph type="pic" sz="quarter" idx="13"/>
          </p:nvPr>
        </p:nvSpPr>
        <p:spPr>
          <a:xfrm>
            <a:off x="8501586" y="2996610"/>
            <a:ext cx="1770312" cy="1770312"/>
          </a:xfrm>
          <a:solidFill>
            <a:schemeClr val="accent1">
              <a:lumMod val="20000"/>
              <a:lumOff val="80000"/>
            </a:schemeClr>
          </a:solidFill>
        </p:spPr>
        <p:txBody>
          <a:bodyPr/>
          <a:lstStyle/>
          <a:p>
            <a:endParaRPr lang="en-GB" dirty="0"/>
          </a:p>
        </p:txBody>
      </p:sp>
      <p:sp>
        <p:nvSpPr>
          <p:cNvPr id="26" name="Rectangle 25">
            <a:extLst>
              <a:ext uri="{FF2B5EF4-FFF2-40B4-BE49-F238E27FC236}">
                <a16:creationId xmlns:a16="http://schemas.microsoft.com/office/drawing/2014/main" id="{52E0AAF6-B865-4047-B6A7-D782DAFE8777}"/>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Text Placeholder 5">
            <a:extLst>
              <a:ext uri="{FF2B5EF4-FFF2-40B4-BE49-F238E27FC236}">
                <a16:creationId xmlns:a16="http://schemas.microsoft.com/office/drawing/2014/main" id="{A1AE3668-C9B2-4753-8E8F-2FCCD56C89F1}"/>
              </a:ext>
            </a:extLst>
          </p:cNvPr>
          <p:cNvSpPr>
            <a:spLocks noGrp="1"/>
          </p:cNvSpPr>
          <p:nvPr>
            <p:ph type="body" sz="quarter" idx="10" hasCustomPrompt="1"/>
          </p:nvPr>
        </p:nvSpPr>
        <p:spPr>
          <a:xfrm>
            <a:off x="423123" y="990600"/>
            <a:ext cx="4936560" cy="4648200"/>
          </a:xfrm>
        </p:spPr>
        <p:txBody>
          <a:bodyPr anchor="ctr"/>
          <a:lstStyle>
            <a:lvl1pPr>
              <a:defRPr sz="3600" b="1">
                <a:solidFill>
                  <a:schemeClr val="bg1"/>
                </a:solidFill>
                <a:latin typeface="Meiryo UI" panose="020B0604030504040204" pitchFamily="50" charset="-128"/>
                <a:ea typeface="Meiryo UI" panose="020B0604030504040204" pitchFamily="50" charset="-128"/>
              </a:defRPr>
            </a:lvl1pPr>
          </a:lstStyle>
          <a:p>
            <a:pPr lvl="0"/>
            <a:r>
              <a:rPr lang="en-US" dirty="0"/>
              <a:t>EDIT MASTER TEXT STYLES</a:t>
            </a:r>
          </a:p>
        </p:txBody>
      </p:sp>
      <p:sp>
        <p:nvSpPr>
          <p:cNvPr id="28" name="Picture Placeholder 3">
            <a:extLst>
              <a:ext uri="{FF2B5EF4-FFF2-40B4-BE49-F238E27FC236}">
                <a16:creationId xmlns:a16="http://schemas.microsoft.com/office/drawing/2014/main" id="{DDB4C899-D534-4CE0-A336-57D64E3088FF}"/>
              </a:ext>
            </a:extLst>
          </p:cNvPr>
          <p:cNvSpPr>
            <a:spLocks noGrp="1"/>
          </p:cNvSpPr>
          <p:nvPr>
            <p:ph type="pic" sz="quarter" idx="14"/>
          </p:nvPr>
        </p:nvSpPr>
        <p:spPr>
          <a:xfrm>
            <a:off x="5700712" y="990600"/>
            <a:ext cx="1883738" cy="1884191"/>
          </a:xfrm>
          <a:solidFill>
            <a:schemeClr val="accent1">
              <a:lumMod val="20000"/>
              <a:lumOff val="80000"/>
            </a:schemeClr>
          </a:solidFill>
        </p:spPr>
        <p:txBody>
          <a:bodyPr/>
          <a:lstStyle/>
          <a:p>
            <a:endParaRPr lang="en-GB"/>
          </a:p>
        </p:txBody>
      </p:sp>
      <p:pic>
        <p:nvPicPr>
          <p:cNvPr id="15" name="Picture 3"/>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p:blipFill>
        <p:spPr bwMode="auto">
          <a:xfrm>
            <a:off x="11310079" y="5972653"/>
            <a:ext cx="554500"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9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5700712" y="990600"/>
            <a:ext cx="1883738" cy="1884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22" name="Rectangle 21"/>
          <p:cNvSpPr/>
          <p:nvPr userDrawn="1"/>
        </p:nvSpPr>
        <p:spPr>
          <a:xfrm>
            <a:off x="7696030" y="1600165"/>
            <a:ext cx="1274400" cy="1274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3" name="Rectangle 22"/>
          <p:cNvSpPr/>
          <p:nvPr userDrawn="1"/>
        </p:nvSpPr>
        <p:spPr>
          <a:xfrm>
            <a:off x="8501585" y="2996608"/>
            <a:ext cx="1770313" cy="17703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4" name="Rectangle 23"/>
          <p:cNvSpPr/>
          <p:nvPr userDrawn="1"/>
        </p:nvSpPr>
        <p:spPr>
          <a:xfrm>
            <a:off x="5700711" y="2996608"/>
            <a:ext cx="2641555" cy="2642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6" name="Rectangle 25">
            <a:extLst>
              <a:ext uri="{FF2B5EF4-FFF2-40B4-BE49-F238E27FC236}">
                <a16:creationId xmlns:a16="http://schemas.microsoft.com/office/drawing/2014/main" id="{D9BCF126-1A45-4323-A884-8B0FB46BBEA5}"/>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C3353D7-84D2-4450-8907-564FE29182B2}"/>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Slide Number Placeholder 8">
            <a:extLst>
              <a:ext uri="{FF2B5EF4-FFF2-40B4-BE49-F238E27FC236}">
                <a16:creationId xmlns:a16="http://schemas.microsoft.com/office/drawing/2014/main" id="{60CA5766-F02A-40F7-8085-E575E4796490}"/>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33" name="Rectangle 32">
            <a:extLst>
              <a:ext uri="{FF2B5EF4-FFF2-40B4-BE49-F238E27FC236}">
                <a16:creationId xmlns:a16="http://schemas.microsoft.com/office/drawing/2014/main" id="{CC909508-71D4-4C94-A0C4-459A2B3059ED}"/>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 Placeholder 5">
            <a:extLst>
              <a:ext uri="{FF2B5EF4-FFF2-40B4-BE49-F238E27FC236}">
                <a16:creationId xmlns:a16="http://schemas.microsoft.com/office/drawing/2014/main" id="{8EA06FF1-9AEF-4DB4-9E37-EB585127DD90}"/>
              </a:ext>
            </a:extLst>
          </p:cNvPr>
          <p:cNvSpPr>
            <a:spLocks noGrp="1"/>
          </p:cNvSpPr>
          <p:nvPr>
            <p:ph type="body" sz="quarter" idx="10" hasCustomPrompt="1"/>
          </p:nvPr>
        </p:nvSpPr>
        <p:spPr>
          <a:xfrm>
            <a:off x="423123" y="990600"/>
            <a:ext cx="4936560" cy="4648200"/>
          </a:xfrm>
        </p:spPr>
        <p:txBody>
          <a:bodyPr anchor="ctr"/>
          <a:lstStyle>
            <a:lvl1pPr>
              <a:defRPr sz="3600" b="1">
                <a:solidFill>
                  <a:schemeClr val="bg1"/>
                </a:solidFill>
                <a:latin typeface="Meiryo UI" panose="020B0604030504040204" pitchFamily="50" charset="-128"/>
                <a:ea typeface="Meiryo UI" panose="020B0604030504040204" pitchFamily="50" charset="-128"/>
              </a:defRPr>
            </a:lvl1pPr>
          </a:lstStyle>
          <a:p>
            <a:pPr lvl="0"/>
            <a:r>
              <a:rPr lang="en-US" dirty="0"/>
              <a:t>EDIT MASTER TEXT STYLES</a:t>
            </a:r>
          </a:p>
        </p:txBody>
      </p:sp>
      <p:pic>
        <p:nvPicPr>
          <p:cNvPr id="15" name="Picture 3"/>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p:blipFill>
        <p:spPr bwMode="auto">
          <a:xfrm>
            <a:off x="11310079" y="5972653"/>
            <a:ext cx="554500"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6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Body">
    <p:bg>
      <p:bgRef idx="1001">
        <a:schemeClr val="bg1"/>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75094" y="691755"/>
            <a:ext cx="11172406" cy="603646"/>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4" name="Subtitle 2"/>
          <p:cNvSpPr>
            <a:spLocks noGrp="1"/>
          </p:cNvSpPr>
          <p:nvPr>
            <p:ph type="subTitle" idx="1" hasCustomPrompt="1"/>
          </p:nvPr>
        </p:nvSpPr>
        <p:spPr>
          <a:xfrm>
            <a:off x="575094" y="1379796"/>
            <a:ext cx="11172406" cy="4792409"/>
          </a:xfrm>
        </p:spPr>
        <p:txBody>
          <a:bodyPr>
            <a:noAutofit/>
          </a:bodyPr>
          <a:lstStyle>
            <a:lvl1pPr marL="342900" indent="-342900" algn="l">
              <a:lnSpc>
                <a:spcPct val="90000"/>
              </a:lnSpc>
              <a:buFont typeface="Wingdings" panose="05000000000000000000" pitchFamily="2" charset="2"/>
              <a:buChar char="l"/>
              <a:defRPr sz="20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a:buFont typeface="Arial" panose="020B0604020202020204" pitchFamily="34" charset="0"/>
              <a:buChar char="•"/>
              <a:defRPr>
                <a:solidFill>
                  <a:schemeClr val="tx1">
                    <a:tint val="75000"/>
                  </a:schemeClr>
                </a:solidFill>
              </a:defRPr>
            </a:lvl2pPr>
            <a:lvl3pPr marL="1200150" indent="-285750" algn="l">
              <a:buFont typeface="Wingdings" panose="05000000000000000000" pitchFamily="2" charset="2"/>
              <a:buChar char="ü"/>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a:p>
            <a:pPr lvl="1"/>
            <a:r>
              <a:rPr lang="en-US" dirty="0" err="1"/>
              <a:t>Nnnnnnnnnnnnnnnnnnnn</a:t>
            </a:r>
            <a:endParaRPr lang="en-US" dirty="0"/>
          </a:p>
          <a:p>
            <a:pPr lvl="2"/>
            <a:r>
              <a:rPr lang="en-US" dirty="0" err="1"/>
              <a:t>Mmmmmmmmmmmmmmm</a:t>
            </a:r>
            <a:endParaRPr lang="en-US" dirty="0"/>
          </a:p>
          <a:p>
            <a:pPr lvl="2"/>
            <a:r>
              <a:rPr lang="en-US" dirty="0" err="1"/>
              <a:t>kkkkkkkkkkkkkkkkkk</a:t>
            </a:r>
            <a:endParaRPr lang="en-US" dirty="0"/>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131148DF-03E7-4D76-AF0C-AF66DADBC77F}"/>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162FDE-38FF-4A1F-9A1B-53894723F77F}"/>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AC561ECD-F245-454A-AF50-5DBC4E36D95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Tree>
    <p:extLst>
      <p:ext uri="{BB962C8B-B14F-4D97-AF65-F5344CB8AC3E}">
        <p14:creationId xmlns:p14="http://schemas.microsoft.com/office/powerpoint/2010/main" val="6163588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0A764D-A63E-4DD4-BE15-A047D8393E78}"/>
              </a:ext>
            </a:extLst>
          </p:cNvPr>
          <p:cNvSpPr>
            <a:spLocks noGrp="1"/>
          </p:cNvSpPr>
          <p:nvPr>
            <p:ph type="ctrTitle" hasCustomPrompt="1"/>
          </p:nvPr>
        </p:nvSpPr>
        <p:spPr>
          <a:xfrm>
            <a:off x="575094" y="691755"/>
            <a:ext cx="11172406" cy="603646"/>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AD17A550-1D96-4F3B-B785-DC79A6BFF59A}"/>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E965A7-FB3E-4C18-B856-336B55D2A8F5}"/>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BB3EF80F-DEB0-4F21-B5DC-3DDA63D6B6D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17" name="Media Placeholder 4">
            <a:extLst>
              <a:ext uri="{FF2B5EF4-FFF2-40B4-BE49-F238E27FC236}">
                <a16:creationId xmlns:a16="http://schemas.microsoft.com/office/drawing/2014/main" id="{EFB354F1-D55D-4B91-A7C1-14F30A76A174}"/>
              </a:ext>
            </a:extLst>
          </p:cNvPr>
          <p:cNvSpPr>
            <a:spLocks noGrp="1"/>
          </p:cNvSpPr>
          <p:nvPr>
            <p:ph type="media" sz="quarter" idx="10"/>
          </p:nvPr>
        </p:nvSpPr>
        <p:spPr>
          <a:xfrm>
            <a:off x="575094" y="1371600"/>
            <a:ext cx="11172405" cy="4821238"/>
          </a:xfrm>
          <a:ln w="28575">
            <a:solidFill>
              <a:schemeClr val="bg2"/>
            </a:solidFill>
          </a:ln>
        </p:spPr>
        <p:txBody>
          <a:bodyPr/>
          <a:lstStyle>
            <a:lvl1pPr>
              <a:defRPr>
                <a:latin typeface="Meiryo UI" panose="020B0604030504040204" pitchFamily="50" charset="-128"/>
                <a:ea typeface="Meiryo UI" panose="020B0604030504040204" pitchFamily="50" charset="-128"/>
              </a:defRPr>
            </a:lvl1pPr>
          </a:lstStyle>
          <a:p>
            <a:endParaRPr lang="en-GB"/>
          </a:p>
        </p:txBody>
      </p:sp>
    </p:spTree>
    <p:extLst>
      <p:ext uri="{BB962C8B-B14F-4D97-AF65-F5344CB8AC3E}">
        <p14:creationId xmlns:p14="http://schemas.microsoft.com/office/powerpoint/2010/main" val="73776185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 2 column">
    <p:spTree>
      <p:nvGrpSpPr>
        <p:cNvPr id="1" name=""/>
        <p:cNvGrpSpPr/>
        <p:nvPr/>
      </p:nvGrpSpPr>
      <p:grpSpPr>
        <a:xfrm>
          <a:off x="0" y="0"/>
          <a:ext cx="0" cy="0"/>
          <a:chOff x="0" y="0"/>
          <a:chExt cx="0" cy="0"/>
        </a:xfrm>
      </p:grpSpPr>
      <p:sp>
        <p:nvSpPr>
          <p:cNvPr id="18" name="Content Placeholder 4"/>
          <p:cNvSpPr>
            <a:spLocks noGrp="1"/>
          </p:cNvSpPr>
          <p:nvPr>
            <p:ph sz="quarter" idx="10"/>
          </p:nvPr>
        </p:nvSpPr>
        <p:spPr>
          <a:xfrm>
            <a:off x="6400800" y="691755"/>
            <a:ext cx="5080000" cy="5480450"/>
          </a:xfrm>
        </p:spPr>
        <p:txBody>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200">
                <a:latin typeface="Meiryo UI" panose="020B0604030504040204" pitchFamily="50" charset="-128"/>
                <a:ea typeface="Meiryo UI" panose="020B0604030504040204" pitchFamily="50" charset="-128"/>
              </a:defRPr>
            </a:lvl3pPr>
            <a:lvl4pPr>
              <a:defRPr sz="1100">
                <a:latin typeface="Meiryo UI" panose="020B0604030504040204" pitchFamily="50" charset="-128"/>
                <a:ea typeface="Meiryo UI" panose="020B0604030504040204" pitchFamily="50" charset="-128"/>
              </a:defRPr>
            </a:lvl4pPr>
            <a:lvl5pPr>
              <a:defRPr sz="1100">
                <a:latin typeface="Meiryo UI" panose="020B0604030504040204" pitchFamily="50" charset="-128"/>
                <a:ea typeface="Meiryo UI" panose="020B0604030504040204" pitchFamily="50" charset="-12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1C9EA62D-1338-4E32-B1A9-82F0FF1EA2D3}"/>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7D47DF8-DD2A-42E6-8B13-F13B0BE0E753}"/>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57C5FFB4-66FA-4FDC-B912-386673C237C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dirty="0"/>
          </a:p>
        </p:txBody>
      </p:sp>
      <p:sp>
        <p:nvSpPr>
          <p:cNvPr id="16" name="Title 1">
            <a:extLst>
              <a:ext uri="{FF2B5EF4-FFF2-40B4-BE49-F238E27FC236}">
                <a16:creationId xmlns:a16="http://schemas.microsoft.com/office/drawing/2014/main" id="{552AC8C5-4BEE-40A4-8A13-A5FB96859B82}"/>
              </a:ext>
            </a:extLst>
          </p:cNvPr>
          <p:cNvSpPr>
            <a:spLocks noGrp="1"/>
          </p:cNvSpPr>
          <p:nvPr>
            <p:ph type="ctrTitle" hasCustomPrompt="1"/>
          </p:nvPr>
        </p:nvSpPr>
        <p:spPr>
          <a:xfrm>
            <a:off x="575094" y="691754"/>
            <a:ext cx="5559006" cy="844945"/>
          </a:xfrm>
        </p:spPr>
        <p:txBody>
          <a:bodyPr anchor="t">
            <a:noAutofit/>
          </a:bodyPr>
          <a:lstStyle>
            <a:lvl1pPr algn="l">
              <a:defRPr sz="3000" b="0" i="0" cap="none">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dirty="0"/>
              <a:t>CLICK TO EDIT MASTER TITLE</a:t>
            </a:r>
          </a:p>
        </p:txBody>
      </p:sp>
      <p:sp>
        <p:nvSpPr>
          <p:cNvPr id="17" name="Subtitle 2">
            <a:extLst>
              <a:ext uri="{FF2B5EF4-FFF2-40B4-BE49-F238E27FC236}">
                <a16:creationId xmlns:a16="http://schemas.microsoft.com/office/drawing/2014/main" id="{594EDAC7-D8A8-4CCA-A7C1-7855A728988F}"/>
              </a:ext>
            </a:extLst>
          </p:cNvPr>
          <p:cNvSpPr>
            <a:spLocks noGrp="1"/>
          </p:cNvSpPr>
          <p:nvPr>
            <p:ph type="subTitle" idx="1" hasCustomPrompt="1"/>
          </p:nvPr>
        </p:nvSpPr>
        <p:spPr>
          <a:xfrm>
            <a:off x="575094" y="1727200"/>
            <a:ext cx="5559006" cy="4445005"/>
          </a:xfrm>
        </p:spPr>
        <p:txBody>
          <a:bodyPr>
            <a:noAutofit/>
          </a:bodyPr>
          <a:lstStyle>
            <a:lvl1pPr marL="0" indent="0" algn="l">
              <a:lnSpc>
                <a:spcPct val="90000"/>
              </a:lnSpc>
              <a:buNone/>
              <a:defRPr sz="1600" b="0" i="0" cap="none">
                <a:solidFill>
                  <a:srgbClr val="1E3250"/>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70237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933" y="609600"/>
            <a:ext cx="11653411" cy="939800"/>
          </a:xfrm>
          <a:prstGeom prst="rect">
            <a:avLst/>
          </a:prstGeom>
        </p:spPr>
        <p:txBody>
          <a:bodyPr vert="horz" lIns="91440" tIns="45720" rIns="91440" bIns="45720" rtlCol="0" anchor="t">
            <a:noAutofit/>
          </a:bodyPr>
          <a:lstStyle/>
          <a:p>
            <a:r>
              <a:rPr lang="en-US" dirty="0"/>
              <a:t>CLICK TO EDIT </a:t>
            </a:r>
            <a:br>
              <a:rPr lang="en-US" dirty="0"/>
            </a:br>
            <a:r>
              <a:rPr lang="en-US" dirty="0"/>
              <a:t>MASTER TITLE</a:t>
            </a:r>
          </a:p>
        </p:txBody>
      </p:sp>
      <p:sp>
        <p:nvSpPr>
          <p:cNvPr id="3" name="Text Placeholder 2"/>
          <p:cNvSpPr>
            <a:spLocks noGrp="1"/>
          </p:cNvSpPr>
          <p:nvPr>
            <p:ph type="body" idx="1"/>
          </p:nvPr>
        </p:nvSpPr>
        <p:spPr>
          <a:xfrm>
            <a:off x="264913" y="2133607"/>
            <a:ext cx="11647144" cy="3546475"/>
          </a:xfrm>
          <a:prstGeom prst="rect">
            <a:avLst/>
          </a:prstGeom>
        </p:spPr>
        <p:txBody>
          <a:bodyPr vert="horz" lIns="91440" tIns="45720" rIns="91440" bIns="4572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8"/>
          <p:cNvSpPr>
            <a:spLocks noGrp="1"/>
          </p:cNvSpPr>
          <p:nvPr>
            <p:ph type="sldNum" sz="quarter" idx="4"/>
          </p:nvPr>
        </p:nvSpPr>
        <p:spPr>
          <a:xfrm>
            <a:off x="318620" y="6156946"/>
            <a:ext cx="632513" cy="457200"/>
          </a:xfrm>
          <a:prstGeom prst="rect">
            <a:avLst/>
          </a:prstGeom>
        </p:spPr>
        <p:txBody>
          <a:bodyPr anchor="ctr"/>
          <a:lstStyle>
            <a:lvl1pPr algn="ctr">
              <a:defRPr/>
            </a:lvl1pPr>
          </a:lstStyle>
          <a:p>
            <a:fld id="{E1C3621B-6C8A-6941-9CAD-B981455913CB}" type="slidenum">
              <a:rPr lang="en-US" smtClean="0">
                <a:solidFill>
                  <a:srgbClr val="1E3250"/>
                </a:solidFill>
              </a:rPr>
              <a:pPr/>
              <a:t>‹#›</a:t>
            </a:fld>
            <a:endParaRPr lang="en-US" dirty="0">
              <a:solidFill>
                <a:srgbClr val="1E3250"/>
              </a:solidFill>
            </a:endParaRPr>
          </a:p>
        </p:txBody>
      </p:sp>
    </p:spTree>
    <p:extLst>
      <p:ext uri="{BB962C8B-B14F-4D97-AF65-F5344CB8AC3E}">
        <p14:creationId xmlns:p14="http://schemas.microsoft.com/office/powerpoint/2010/main" val="710567782"/>
      </p:ext>
    </p:extLst>
  </p:cSld>
  <p:clrMap bg1="lt1" tx1="dk1" bg2="lt2" tx2="dk2" accent1="accent1" accent2="accent2" accent3="accent3" accent4="accent4" accent5="accent5" accent6="accent6" hlink="hlink" folHlink="folHlink"/>
  <p:sldLayoutIdLst>
    <p:sldLayoutId id="2147483796" r:id="rId1"/>
    <p:sldLayoutId id="2147483787" r:id="rId2"/>
    <p:sldLayoutId id="2147483785" r:id="rId3"/>
    <p:sldLayoutId id="2147483768" r:id="rId4"/>
    <p:sldLayoutId id="2147483769" r:id="rId5"/>
    <p:sldLayoutId id="2147483723" r:id="rId6"/>
    <p:sldLayoutId id="2147483764" r:id="rId7"/>
    <p:sldLayoutId id="2147483795" r:id="rId8"/>
    <p:sldLayoutId id="2147483765" r:id="rId9"/>
    <p:sldLayoutId id="2147483681" r:id="rId10"/>
    <p:sldLayoutId id="2147483784" r:id="rId11"/>
    <p:sldLayoutId id="2147483774" r:id="rId12"/>
    <p:sldLayoutId id="2147483777" r:id="rId13"/>
    <p:sldLayoutId id="2147483778" r:id="rId14"/>
    <p:sldLayoutId id="2147483793" r:id="rId15"/>
    <p:sldLayoutId id="2147483786" r:id="rId16"/>
    <p:sldLayoutId id="2147483679" r:id="rId17"/>
    <p:sldLayoutId id="2147483680" r:id="rId18"/>
    <p:sldLayoutId id="2147483797" r:id="rId19"/>
    <p:sldLayoutId id="2147483798" r:id="rId20"/>
    <p:sldLayoutId id="2147483799" r:id="rId21"/>
    <p:sldLayoutId id="2147483800" r:id="rId22"/>
  </p:sldLayoutIdLst>
  <p:hf hdr="0" ftr="0" dt="0"/>
  <p:txStyles>
    <p:titleStyle>
      <a:lvl1pPr algn="l" defTabSz="457200" rtl="0" eaLnBrk="1" latinLnBrk="0" hangingPunct="1">
        <a:lnSpc>
          <a:spcPct val="90000"/>
        </a:lnSpc>
        <a:spcBef>
          <a:spcPct val="0"/>
        </a:spcBef>
        <a:buNone/>
        <a:defRPr sz="3200" b="1" i="0" kern="1200">
          <a:solidFill>
            <a:srgbClr val="1E3250"/>
          </a:solidFill>
          <a:latin typeface="Meiryo UI" panose="020B0604030504040204" pitchFamily="50" charset="-128"/>
          <a:ea typeface="Meiryo UI" panose="020B0604030504040204" pitchFamily="50" charset="-128"/>
          <a:cs typeface="Calibri" panose="020F0502020204030204" pitchFamily="34" charset="0"/>
        </a:defRPr>
      </a:lvl1pPr>
    </p:titleStyle>
    <p:bodyStyle>
      <a:lvl1pPr marL="0" indent="0" algn="l" defTabSz="457200" rtl="0" eaLnBrk="1" latinLnBrk="0" hangingPunct="1">
        <a:spcBef>
          <a:spcPts val="600"/>
        </a:spcBef>
        <a:buFont typeface="Arial"/>
        <a:buNone/>
        <a:defRPr sz="2000" b="0" i="0" kern="1200">
          <a:solidFill>
            <a:schemeClr val="tx2"/>
          </a:solidFill>
          <a:latin typeface="Meiryo UI" panose="020B0604030504040204" pitchFamily="50" charset="-128"/>
          <a:ea typeface="Meiryo UI" panose="020B0604030504040204" pitchFamily="50" charset="-128"/>
          <a:cs typeface="Calibri" panose="020F0502020204030204" pitchFamily="34" charset="0"/>
        </a:defRPr>
      </a:lvl1pPr>
      <a:lvl2pPr marL="287338" indent="0" algn="l" defTabSz="457200" rtl="0" eaLnBrk="1" latinLnBrk="0" hangingPunct="1">
        <a:spcBef>
          <a:spcPts val="300"/>
        </a:spcBef>
        <a:spcAft>
          <a:spcPts val="600"/>
        </a:spcAft>
        <a:buFont typeface="Arial"/>
        <a:buNone/>
        <a:defRPr sz="1800" b="0" i="0" kern="1200">
          <a:solidFill>
            <a:schemeClr val="tx2"/>
          </a:solidFill>
          <a:latin typeface="Meiryo UI" panose="020B0604030504040204" pitchFamily="50" charset="-128"/>
          <a:ea typeface="Meiryo UI" panose="020B0604030504040204" pitchFamily="50" charset="-128"/>
          <a:cs typeface="Calibri" panose="020F0502020204030204" pitchFamily="34" charset="0"/>
        </a:defRPr>
      </a:lvl2pPr>
      <a:lvl3pPr marL="684213" indent="0" algn="l" defTabSz="457200" rtl="0" eaLnBrk="1" latinLnBrk="0" hangingPunct="1">
        <a:spcBef>
          <a:spcPct val="20000"/>
        </a:spcBef>
        <a:buFont typeface="Arial"/>
        <a:buNone/>
        <a:defRPr sz="1400" b="0" i="0" kern="1200">
          <a:solidFill>
            <a:schemeClr val="tx2"/>
          </a:solidFill>
          <a:latin typeface="Meiryo UI" panose="020B0604030504040204" pitchFamily="50" charset="-128"/>
          <a:ea typeface="Meiryo UI" panose="020B0604030504040204" pitchFamily="50" charset="-128"/>
          <a:cs typeface="Calibri" panose="020F0502020204030204" pitchFamily="34" charset="0"/>
        </a:defRPr>
      </a:lvl3pPr>
      <a:lvl4pPr marL="1027113" indent="0" algn="l" defTabSz="457200" rtl="0" eaLnBrk="1" latinLnBrk="0" hangingPunct="1">
        <a:spcBef>
          <a:spcPct val="20000"/>
        </a:spcBef>
        <a:buFont typeface="Arial"/>
        <a:buNone/>
        <a:tabLst/>
        <a:defRPr sz="1200" b="0" i="0" kern="1200">
          <a:solidFill>
            <a:schemeClr val="tx2"/>
          </a:solidFill>
          <a:latin typeface="Meiryo UI" panose="020B0604030504040204" pitchFamily="50" charset="-128"/>
          <a:ea typeface="Meiryo UI" panose="020B0604030504040204" pitchFamily="50" charset="-128"/>
          <a:cs typeface="Calibri" panose="020F0502020204030204" pitchFamily="34" charset="0"/>
        </a:defRPr>
      </a:lvl4pPr>
      <a:lvl5pPr marL="1370013" indent="0" algn="l" defTabSz="457200" rtl="0" eaLnBrk="1" latinLnBrk="0" hangingPunct="1">
        <a:spcBef>
          <a:spcPct val="20000"/>
        </a:spcBef>
        <a:buFont typeface="Arial"/>
        <a:buNone/>
        <a:defRPr sz="1200" b="0" i="0" kern="1200">
          <a:solidFill>
            <a:schemeClr val="tx2"/>
          </a:solidFill>
          <a:latin typeface="Meiryo UI" panose="020B0604030504040204" pitchFamily="50" charset="-128"/>
          <a:ea typeface="Meiryo UI" panose="020B0604030504040204" pitchFamily="50" charset="-128"/>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gif"/><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gif"/><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6.gif"/><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6.gif"/><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6.gif"/><Relationship Id="rId5" Type="http://schemas.openxmlformats.org/officeDocument/2006/relationships/image" Target="../media/image4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74.jpe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1AA80-8461-53B0-C4B2-29B3027E164A}"/>
            </a:ext>
          </a:extLst>
        </p:cNvPr>
        <p:cNvGrpSpPr/>
        <p:nvPr/>
      </p:nvGrpSpPr>
      <p:grpSpPr>
        <a:xfrm>
          <a:off x="0" y="0"/>
          <a:ext cx="0" cy="0"/>
          <a:chOff x="0" y="0"/>
          <a:chExt cx="0" cy="0"/>
        </a:xfrm>
      </p:grpSpPr>
      <p:pic>
        <p:nvPicPr>
          <p:cNvPr id="1026" name="Picture 2" descr="南海トラフ巨大地震 連続する「半割れ」 発生確率・リスク・メカニズムは？ - NHK">
            <a:extLst>
              <a:ext uri="{FF2B5EF4-FFF2-40B4-BE49-F238E27FC236}">
                <a16:creationId xmlns:a16="http://schemas.microsoft.com/office/drawing/2014/main" id="{049BB65D-C466-B855-E4B2-2F82F6D91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a:extLst>
              <a:ext uri="{FF2B5EF4-FFF2-40B4-BE49-F238E27FC236}">
                <a16:creationId xmlns:a16="http://schemas.microsoft.com/office/drawing/2014/main" id="{895E3DE1-42A9-ED03-3D9B-9ABA2B6A45AB}"/>
              </a:ext>
            </a:extLst>
          </p:cNvPr>
          <p:cNvSpPr>
            <a:spLocks noGrp="1"/>
          </p:cNvSpPr>
          <p:nvPr>
            <p:ph type="body" sz="quarter" idx="10"/>
          </p:nvPr>
        </p:nvSpPr>
        <p:spPr>
          <a:xfrm>
            <a:off x="0" y="2271353"/>
            <a:ext cx="2268000" cy="1864229"/>
          </a:xfrm>
        </p:spPr>
        <p:txBody>
          <a:bodyPr/>
          <a:lstStyle/>
          <a:p>
            <a:r>
              <a:rPr lang="en-US" dirty="0">
                <a:solidFill>
                  <a:schemeClr val="accent5"/>
                </a:solidFill>
              </a:rPr>
              <a:t>00</a:t>
            </a:r>
          </a:p>
        </p:txBody>
      </p:sp>
      <p:sp>
        <p:nvSpPr>
          <p:cNvPr id="3" name="Textplatzhalter 2">
            <a:extLst>
              <a:ext uri="{FF2B5EF4-FFF2-40B4-BE49-F238E27FC236}">
                <a16:creationId xmlns:a16="http://schemas.microsoft.com/office/drawing/2014/main" id="{D963BDDA-5837-FDCE-0CEC-B9C83B84E22A}"/>
              </a:ext>
            </a:extLst>
          </p:cNvPr>
          <p:cNvSpPr>
            <a:spLocks noGrp="1"/>
          </p:cNvSpPr>
          <p:nvPr>
            <p:ph type="body" sz="quarter" idx="11"/>
          </p:nvPr>
        </p:nvSpPr>
        <p:spPr>
          <a:xfrm>
            <a:off x="2657801" y="2648379"/>
            <a:ext cx="4878359" cy="996646"/>
          </a:xfrm>
          <a:solidFill>
            <a:schemeClr val="bg1">
              <a:lumMod val="95000"/>
              <a:alpha val="44000"/>
            </a:schemeClr>
          </a:solidFill>
        </p:spPr>
        <p:txBody>
          <a:bodyPr/>
          <a:lstStyle/>
          <a:p>
            <a:r>
              <a:rPr lang="ja-JP" altLang="en-US" sz="6600" dirty="0">
                <a:solidFill>
                  <a:schemeClr val="accent5"/>
                </a:solidFill>
                <a:latin typeface="BIZ UDPゴシック" panose="020B0400000000000000" pitchFamily="50" charset="-128"/>
                <a:ea typeface="BIZ UDPゴシック" panose="020B0400000000000000" pitchFamily="50" charset="-128"/>
              </a:rPr>
              <a:t>訓練の開始</a:t>
            </a:r>
            <a:endParaRPr lang="en-US" altLang="ja-JP" sz="6600" dirty="0">
              <a:solidFill>
                <a:schemeClr val="accent5"/>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48901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発災１時間内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発災直後の報道">
            <a:hlinkClick r:id="" action="ppaction://media"/>
            <a:extLst>
              <a:ext uri="{FF2B5EF4-FFF2-40B4-BE49-F238E27FC236}">
                <a16:creationId xmlns:a16="http://schemas.microsoft.com/office/drawing/2014/main" id="{BAD8AD11-375F-F466-EF95-5572527A0F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14166"/>
            <a:ext cx="10025192" cy="5639170"/>
          </a:xfrm>
          <a:prstGeom prst="rect">
            <a:avLst/>
          </a:prstGeom>
        </p:spPr>
      </p:pic>
      <p:grpSp>
        <p:nvGrpSpPr>
          <p:cNvPr id="6" name="グループ化 5">
            <a:extLst>
              <a:ext uri="{FF2B5EF4-FFF2-40B4-BE49-F238E27FC236}">
                <a16:creationId xmlns:a16="http://schemas.microsoft.com/office/drawing/2014/main" id="{522786EB-002A-A075-FA72-19D42C6A3B7D}"/>
              </a:ext>
            </a:extLst>
          </p:cNvPr>
          <p:cNvGrpSpPr/>
          <p:nvPr/>
        </p:nvGrpSpPr>
        <p:grpSpPr>
          <a:xfrm>
            <a:off x="1487488" y="908720"/>
            <a:ext cx="8403342" cy="1594460"/>
            <a:chOff x="1119709" y="4439282"/>
            <a:chExt cx="8403342" cy="1594460"/>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19709" y="4448999"/>
              <a:ext cx="8403342" cy="1106921"/>
              <a:chOff x="1119709" y="4448999"/>
              <a:chExt cx="8403342" cy="110692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19709" y="4448999"/>
                <a:ext cx="8403342" cy="110692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02637" y="4510747"/>
                <a:ext cx="27363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996123" y="4439282"/>
              <a:ext cx="4680520" cy="1594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kumimoji="1" lang="zh-TW" altLang="en-US" sz="2400" b="1" dirty="0">
                  <a:solidFill>
                    <a:schemeClr val="bg1"/>
                  </a:solidFill>
                  <a:effectLst>
                    <a:outerShdw blurRad="38100" dist="38100" dir="2700000" algn="tl">
                      <a:srgbClr val="000000">
                        <a:alpha val="43137"/>
                      </a:srgbClr>
                    </a:outerShdw>
                  </a:effectLst>
                </a:rPr>
                <a:t>特別災害情報</a:t>
              </a:r>
              <a:r>
                <a:rPr kumimoji="1" lang="ja-JP" altLang="en-US" sz="2400" b="1" dirty="0">
                  <a:solidFill>
                    <a:schemeClr val="bg1"/>
                  </a:solidFill>
                  <a:effectLst>
                    <a:outerShdw blurRad="38100" dist="38100" dir="2700000" algn="tl">
                      <a:srgbClr val="000000">
                        <a:alpha val="43137"/>
                      </a:srgbClr>
                    </a:outerShdw>
                  </a:effectLst>
                </a:rPr>
                <a:t>　大津波警報を発表</a:t>
              </a:r>
            </a:p>
          </p:txBody>
        </p:sp>
      </p:grpSp>
      <p:pic>
        <p:nvPicPr>
          <p:cNvPr id="11" name="Picture 6" descr="津波警報の発表 巨大地震発生時のイメージ">
            <a:extLst>
              <a:ext uri="{FF2B5EF4-FFF2-40B4-BE49-F238E27FC236}">
                <a16:creationId xmlns:a16="http://schemas.microsoft.com/office/drawing/2014/main" id="{367F5794-13FF-A432-EB85-76A5C005F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08168" y="4670288"/>
            <a:ext cx="3315580" cy="1106921"/>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CF112FB1-29B0-BED1-F5DF-21C587402C00}"/>
              </a:ext>
            </a:extLst>
          </p:cNvPr>
          <p:cNvPicPr>
            <a:picLocks noChangeAspect="1"/>
          </p:cNvPicPr>
          <p:nvPr/>
        </p:nvPicPr>
        <p:blipFill>
          <a:blip r:embed="rId7"/>
          <a:stretch>
            <a:fillRect/>
          </a:stretch>
        </p:blipFill>
        <p:spPr>
          <a:xfrm>
            <a:off x="7619607" y="3017730"/>
            <a:ext cx="3275805" cy="1630962"/>
          </a:xfrm>
          <a:prstGeom prst="rect">
            <a:avLst/>
          </a:prstGeom>
        </p:spPr>
      </p:pic>
      <p:sp>
        <p:nvSpPr>
          <p:cNvPr id="3" name="テキスト ボックス 2">
            <a:extLst>
              <a:ext uri="{FF2B5EF4-FFF2-40B4-BE49-F238E27FC236}">
                <a16:creationId xmlns:a16="http://schemas.microsoft.com/office/drawing/2014/main" id="{FF12F656-7E01-805C-B35F-0B3C7D943216}"/>
              </a:ext>
            </a:extLst>
          </p:cNvPr>
          <p:cNvSpPr txBox="1"/>
          <p:nvPr/>
        </p:nvSpPr>
        <p:spPr>
          <a:xfrm>
            <a:off x="3556765" y="1459728"/>
            <a:ext cx="5245664" cy="492443"/>
          </a:xfrm>
          <a:prstGeom prst="rect">
            <a:avLst/>
          </a:prstGeom>
          <a:noFill/>
        </p:spPr>
        <p:txBody>
          <a:bodyPr wrap="square" lIns="0" tIns="0" rIns="0" bIns="0" rtlCol="0">
            <a:spAutoFit/>
          </a:bodyPr>
          <a:lstStyle/>
          <a:p>
            <a:pPr defTabSz="914400">
              <a:defRPr/>
            </a:pP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和歌山・三重で震度７　</a:t>
            </a:r>
            <a:endParaRPr lang="en-US" altLang="ja-JP" sz="2000"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704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発災１時間内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87488" y="908720"/>
            <a:ext cx="8403342" cy="1594460"/>
            <a:chOff x="1119709" y="4439282"/>
            <a:chExt cx="8403342" cy="1594460"/>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19709" y="4448999"/>
              <a:ext cx="8403342" cy="1106921"/>
              <a:chOff x="1119709" y="4448999"/>
              <a:chExt cx="8403342" cy="110692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19709" y="4448999"/>
                <a:ext cx="8403342" cy="110692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02637" y="4510747"/>
                <a:ext cx="27363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996123" y="4439282"/>
              <a:ext cx="4680520" cy="1594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kumimoji="1" lang="zh-TW" altLang="en-US" sz="2400" b="1" dirty="0">
                  <a:solidFill>
                    <a:schemeClr val="bg1"/>
                  </a:solidFill>
                  <a:effectLst>
                    <a:outerShdw blurRad="38100" dist="38100" dir="2700000" algn="tl">
                      <a:srgbClr val="000000">
                        <a:alpha val="43137"/>
                      </a:srgbClr>
                    </a:outerShdw>
                  </a:effectLst>
                </a:rPr>
                <a:t>特別災害情報</a:t>
              </a:r>
              <a:r>
                <a:rPr kumimoji="1" lang="ja-JP" altLang="en-US" sz="2400" b="1" dirty="0">
                  <a:solidFill>
                    <a:schemeClr val="bg1"/>
                  </a:solidFill>
                  <a:effectLst>
                    <a:outerShdw blurRad="38100" dist="38100" dir="2700000" algn="tl">
                      <a:srgbClr val="000000">
                        <a:alpha val="43137"/>
                      </a:srgbClr>
                    </a:outerShdw>
                  </a:effectLst>
                </a:rPr>
                <a:t>　大津波警報を発表</a:t>
              </a:r>
            </a:p>
          </p:txBody>
        </p:sp>
      </p:grpSp>
      <p:pic>
        <p:nvPicPr>
          <p:cNvPr id="13" name="図 12">
            <a:extLst>
              <a:ext uri="{FF2B5EF4-FFF2-40B4-BE49-F238E27FC236}">
                <a16:creationId xmlns:a16="http://schemas.microsoft.com/office/drawing/2014/main" id="{CF112FB1-29B0-BED1-F5DF-21C587402C00}"/>
              </a:ext>
            </a:extLst>
          </p:cNvPr>
          <p:cNvPicPr>
            <a:picLocks noChangeAspect="1"/>
          </p:cNvPicPr>
          <p:nvPr/>
        </p:nvPicPr>
        <p:blipFill>
          <a:blip r:embed="rId3"/>
          <a:stretch>
            <a:fillRect/>
          </a:stretch>
        </p:blipFill>
        <p:spPr>
          <a:xfrm>
            <a:off x="7662299" y="2192439"/>
            <a:ext cx="3275805" cy="1630962"/>
          </a:xfrm>
          <a:prstGeom prst="rect">
            <a:avLst/>
          </a:prstGeom>
        </p:spPr>
      </p:pic>
      <p:sp>
        <p:nvSpPr>
          <p:cNvPr id="3" name="テキスト ボックス 2">
            <a:extLst>
              <a:ext uri="{FF2B5EF4-FFF2-40B4-BE49-F238E27FC236}">
                <a16:creationId xmlns:a16="http://schemas.microsoft.com/office/drawing/2014/main" id="{FF12F656-7E01-805C-B35F-0B3C7D943216}"/>
              </a:ext>
            </a:extLst>
          </p:cNvPr>
          <p:cNvSpPr txBox="1"/>
          <p:nvPr/>
        </p:nvSpPr>
        <p:spPr>
          <a:xfrm>
            <a:off x="3556765" y="1459728"/>
            <a:ext cx="5245664" cy="492443"/>
          </a:xfrm>
          <a:prstGeom prst="rect">
            <a:avLst/>
          </a:prstGeom>
          <a:noFill/>
        </p:spPr>
        <p:txBody>
          <a:bodyPr wrap="square" lIns="0" tIns="0" rIns="0" bIns="0" rtlCol="0">
            <a:spAutoFit/>
          </a:bodyPr>
          <a:lstStyle/>
          <a:p>
            <a:pPr defTabSz="914400">
              <a:defRPr/>
            </a:pP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和歌山・三重で震度７　</a:t>
            </a:r>
            <a:endParaRPr lang="en-US" altLang="ja-JP" sz="2000"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9989518-695A-F220-7267-F36AEEAE3E88}"/>
              </a:ext>
            </a:extLst>
          </p:cNvPr>
          <p:cNvSpPr txBox="1"/>
          <p:nvPr/>
        </p:nvSpPr>
        <p:spPr>
          <a:xfrm>
            <a:off x="1447578" y="2257470"/>
            <a:ext cx="6088582" cy="3477875"/>
          </a:xfrm>
          <a:prstGeom prst="rect">
            <a:avLst/>
          </a:prstGeom>
          <a:noFill/>
        </p:spPr>
        <p:txBody>
          <a:bodyPr wrap="square">
            <a:spAutoFit/>
          </a:bodyPr>
          <a:lstStyle/>
          <a:p>
            <a:pPr marL="342900" indent="-342900">
              <a:spcBef>
                <a:spcPts val="12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発生概要 日時 本日</a:t>
            </a:r>
            <a:r>
              <a:rPr lang="en-US" altLang="ja-JP" sz="2000" dirty="0">
                <a:latin typeface="BIZ UDPゴシック" panose="020B0400000000000000" pitchFamily="50" charset="-128"/>
                <a:ea typeface="BIZ UDPゴシック" panose="020B0400000000000000" pitchFamily="50" charset="-128"/>
              </a:rPr>
              <a:t>13</a:t>
            </a:r>
            <a:r>
              <a:rPr lang="ja-JP" altLang="en-US" sz="2000" dirty="0">
                <a:latin typeface="BIZ UDPゴシック" panose="020B0400000000000000" pitchFamily="50" charset="-128"/>
                <a:ea typeface="BIZ UDPゴシック" panose="020B0400000000000000" pitchFamily="50" charset="-128"/>
              </a:rPr>
              <a:t>時頃 震源 静岡県沖 規模 </a:t>
            </a:r>
            <a:r>
              <a:rPr lang="en-US" altLang="ja-JP" sz="2000" dirty="0">
                <a:latin typeface="BIZ UDPゴシック" panose="020B0400000000000000" pitchFamily="50" charset="-128"/>
                <a:ea typeface="BIZ UDPゴシック" panose="020B0400000000000000" pitchFamily="50" charset="-128"/>
              </a:rPr>
              <a:t>M8.0 </a:t>
            </a:r>
            <a:r>
              <a:rPr lang="ja-JP" altLang="en-US" sz="2000" dirty="0">
                <a:latin typeface="BIZ UDPゴシック" panose="020B0400000000000000" pitchFamily="50" charset="-128"/>
                <a:ea typeface="BIZ UDPゴシック" panose="020B0400000000000000" pitchFamily="50" charset="-128"/>
              </a:rPr>
              <a:t>推定</a:t>
            </a:r>
          </a:p>
          <a:p>
            <a:pPr marL="342900" indent="-342900">
              <a:spcBef>
                <a:spcPts val="12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被害状況 範囲 静岡県から三重県沿岸部 被害 大規模津波 詳細状況 通信網寸断 多数地域孤立</a:t>
            </a:r>
          </a:p>
          <a:p>
            <a:pPr marL="342900" indent="-342900">
              <a:spcBef>
                <a:spcPts val="12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警報 気象庁 臨時情報 調査中 発表 警戒 今後</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週間 大規模地震に注意</a:t>
            </a:r>
          </a:p>
          <a:p>
            <a:pPr marL="342900" indent="-342900">
              <a:spcBef>
                <a:spcPts val="12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対応 政府総力を挙げて対応中 避難 多くの地域で避難指示発令</a:t>
            </a:r>
          </a:p>
          <a:p>
            <a:pPr marL="342900" indent="-342900">
              <a:spcBef>
                <a:spcPts val="12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警告 必須 安全確保 他地域 警戒継続</a:t>
            </a:r>
          </a:p>
        </p:txBody>
      </p:sp>
      <p:pic>
        <p:nvPicPr>
          <p:cNvPr id="1026" name="Picture 2" descr="半割れ」南海トラフ巨大地震 もう1つの最悪想定 | NHK | WEB特集 | 気象">
            <a:extLst>
              <a:ext uri="{FF2B5EF4-FFF2-40B4-BE49-F238E27FC236}">
                <a16:creationId xmlns:a16="http://schemas.microsoft.com/office/drawing/2014/main" id="{813E8596-9D98-E093-9E1D-9FBF78D3B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298" y="3969960"/>
            <a:ext cx="3277329" cy="183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77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発災後</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時間以内の情報に基づく</a:t>
            </a:r>
            <a:r>
              <a:rPr lang="en-US" altLang="ja-JP" sz="1400" b="1" dirty="0">
                <a:solidFill>
                  <a:schemeClr val="tx1"/>
                </a:solidFill>
                <a:latin typeface="BIZ UDPゴシック" panose="020B0400000000000000" pitchFamily="50" charset="-128"/>
                <a:ea typeface="BIZ UDPゴシック" panose="020B0400000000000000" pitchFamily="50" charset="-128"/>
              </a:rPr>
              <a:t>]</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震源地：静岡県沖</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最大震度：</a:t>
            </a:r>
            <a:r>
              <a:rPr lang="en-US" altLang="ja-JP" sz="1400" b="1" dirty="0">
                <a:solidFill>
                  <a:schemeClr val="tx1"/>
                </a:solidFill>
                <a:latin typeface="BIZ UDPゴシック" panose="020B0400000000000000" pitchFamily="50" charset="-128"/>
                <a:ea typeface="BIZ UDPゴシック" panose="020B0400000000000000" pitchFamily="50" charset="-128"/>
              </a:rPr>
              <a:t>7</a:t>
            </a:r>
            <a:r>
              <a:rPr lang="ja-JP" altLang="en-US" sz="1400" b="1" dirty="0">
                <a:solidFill>
                  <a:schemeClr val="tx1"/>
                </a:solidFill>
                <a:latin typeface="BIZ UDPゴシック" panose="020B0400000000000000" pitchFamily="50" charset="-128"/>
                <a:ea typeface="BIZ UDPゴシック" panose="020B0400000000000000" pitchFamily="50" charset="-128"/>
              </a:rPr>
              <a:t>（和歌山県、三重県の一部）</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大規模な津波被害：静岡県から三重県の沿岸部</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ライフライン：広範囲で機能停止</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交通網：東海地方を中心に陸海空すべてで麻痺状態</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通信状況：被災地との連絡が困難</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避難状況：沿岸部を中心に大規模避難が進行中</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救助・支援活動：開始されるも、アクセス困難により難航</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491786775"/>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不明</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沿岸部を中心に大規模避難が開始。内陸部でも揺れによる被害が報告されている。交通渋滞や避難所の収容能力超過など、二次的な問題も発生。</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439183"/>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全般的に機能不全状態が続いている。一部地域で応急対応が開始されたが、本格的な復旧には至っていない。</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発災１時間内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12" name="図 11" descr="渋滞">
            <a:extLst>
              <a:ext uri="{FF2B5EF4-FFF2-40B4-BE49-F238E27FC236}">
                <a16:creationId xmlns:a16="http://schemas.microsoft.com/office/drawing/2014/main" id="{40E2858E-EE7A-FCEC-90EA-6460DC34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2642274"/>
            <a:ext cx="2922789" cy="1935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Scene of explosions in the city, escaping, shocked, traffic jams, Disaster, end of the world, The background is a building that caught fire">
            <a:extLst>
              <a:ext uri="{FF2B5EF4-FFF2-40B4-BE49-F238E27FC236}">
                <a16:creationId xmlns:a16="http://schemas.microsoft.com/office/drawing/2014/main" id="{DCEBFBDF-FE14-BE4A-784D-695AD3569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805" y="2722400"/>
            <a:ext cx="2526096" cy="141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87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発災3時間後の報道">
            <a:hlinkClick r:id="" action="ppaction://media"/>
            <a:extLst>
              <a:ext uri="{FF2B5EF4-FFF2-40B4-BE49-F238E27FC236}">
                <a16:creationId xmlns:a16="http://schemas.microsoft.com/office/drawing/2014/main" id="{8CE1C666-6E75-6942-9C42-6B54CC30C9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14166"/>
            <a:ext cx="10025192" cy="5639170"/>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発災３時間後　</a:t>
            </a: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87488" y="815607"/>
            <a:ext cx="9217024" cy="2032909"/>
            <a:chOff x="1119709" y="4440724"/>
            <a:chExt cx="9217024" cy="1821304"/>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19709" y="4504986"/>
              <a:ext cx="9217024" cy="1757042"/>
              <a:chOff x="1119709" y="4504986"/>
              <a:chExt cx="9217024" cy="1757042"/>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19709" y="4504986"/>
                <a:ext cx="9217024" cy="1757042"/>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543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711997" y="4440724"/>
              <a:ext cx="6124586"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pic>
        <p:nvPicPr>
          <p:cNvPr id="10" name="Picture 6" descr="津波警報の発表 巨大地震発生時のイメージ">
            <a:extLst>
              <a:ext uri="{FF2B5EF4-FFF2-40B4-BE49-F238E27FC236}">
                <a16:creationId xmlns:a16="http://schemas.microsoft.com/office/drawing/2014/main" id="{307C2FC1-AD31-2FF1-A1D2-B5DB84465F5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37557" y="4783561"/>
            <a:ext cx="3315580" cy="11069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A5F40CA2-F499-017D-7BC8-CE05341C53EC}"/>
              </a:ext>
            </a:extLst>
          </p:cNvPr>
          <p:cNvGrpSpPr/>
          <p:nvPr/>
        </p:nvGrpSpPr>
        <p:grpSpPr>
          <a:xfrm>
            <a:off x="7739418" y="3770779"/>
            <a:ext cx="3222831" cy="900620"/>
            <a:chOff x="5797237" y="5816734"/>
            <a:chExt cx="4092957" cy="900620"/>
          </a:xfrm>
        </p:grpSpPr>
        <p:sp>
          <p:nvSpPr>
            <p:cNvPr id="14" name="正方形/長方形 13">
              <a:extLst>
                <a:ext uri="{FF2B5EF4-FFF2-40B4-BE49-F238E27FC236}">
                  <a16:creationId xmlns:a16="http://schemas.microsoft.com/office/drawing/2014/main" id="{6C6EDAE9-D3F2-469B-3973-537488C595FC}"/>
                </a:ext>
              </a:extLst>
            </p:cNvPr>
            <p:cNvSpPr/>
            <p:nvPr/>
          </p:nvSpPr>
          <p:spPr>
            <a:xfrm>
              <a:off x="5797237" y="6310748"/>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2" name="正方形/長方形 11">
              <a:extLst>
                <a:ext uri="{FF2B5EF4-FFF2-40B4-BE49-F238E27FC236}">
                  <a16:creationId xmlns:a16="http://schemas.microsoft.com/office/drawing/2014/main" id="{64482A36-6E8D-5E57-8B78-69FC833D973C}"/>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3" name="テキスト ボックス 12">
              <a:extLst>
                <a:ext uri="{FF2B5EF4-FFF2-40B4-BE49-F238E27FC236}">
                  <a16:creationId xmlns:a16="http://schemas.microsoft.com/office/drawing/2014/main" id="{64CCBF1F-735A-80D4-4D90-B1A857BE94C2}"/>
                </a:ext>
              </a:extLst>
            </p:cNvPr>
            <p:cNvSpPr txBox="1"/>
            <p:nvPr/>
          </p:nvSpPr>
          <p:spPr>
            <a:xfrm>
              <a:off x="6033598" y="5816734"/>
              <a:ext cx="3856596" cy="82977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a:t>
              </a: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警戒</a:t>
              </a: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a:p>
              <a:pPr>
                <a:lnSpc>
                  <a:spcPct val="150000"/>
                </a:lnSpc>
                <a:spcBef>
                  <a:spcPts val="600"/>
                </a:spcBef>
                <a:spcAft>
                  <a:spcPts val="600"/>
                </a:spcAft>
                <a:buClr>
                  <a:schemeClr val="accent1"/>
                </a:buClr>
              </a:pP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南海トラフ地震臨時情報（注意）</a:t>
              </a:r>
              <a:endPar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grpSp>
      <p:sp>
        <p:nvSpPr>
          <p:cNvPr id="16" name="テキスト ボックス 15">
            <a:extLst>
              <a:ext uri="{FF2B5EF4-FFF2-40B4-BE49-F238E27FC236}">
                <a16:creationId xmlns:a16="http://schemas.microsoft.com/office/drawing/2014/main" id="{4D0ECD73-9D5B-2401-C359-E56AFFA42F34}"/>
              </a:ext>
            </a:extLst>
          </p:cNvPr>
          <p:cNvSpPr txBox="1"/>
          <p:nvPr/>
        </p:nvSpPr>
        <p:spPr>
          <a:xfrm>
            <a:off x="2405640" y="1434845"/>
            <a:ext cx="9130557" cy="1292662"/>
          </a:xfrm>
          <a:prstGeom prst="rect">
            <a:avLst/>
          </a:prstGeom>
          <a:noFill/>
        </p:spPr>
        <p:txBody>
          <a:bodyPr wrap="square" lIns="0" tIns="0" rIns="0" bIns="0" rtlCol="0">
            <a:spAutoFit/>
          </a:bodyPr>
          <a:lstStyle/>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被害拡大</a:t>
            </a:r>
          </a:p>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沿岸部で甚大な津波被害 救助活動難航</a:t>
            </a:r>
            <a:endParaRPr lang="en-US" altLang="ja-JP"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西側での地震発生に厳重警戒 初の臨時情報発表</a:t>
            </a:r>
            <a:endParaRPr lang="en-US" altLang="ja-JP"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5" name="図 4" descr="電子機器の画面&#10;&#10;中程度の精度で自動的に生成された説明">
            <a:extLst>
              <a:ext uri="{FF2B5EF4-FFF2-40B4-BE49-F238E27FC236}">
                <a16:creationId xmlns:a16="http://schemas.microsoft.com/office/drawing/2014/main" id="{96B8AEB4-A323-CC2D-C7D3-C361720521CB}"/>
              </a:ext>
            </a:extLst>
          </p:cNvPr>
          <p:cNvPicPr>
            <a:picLocks noChangeAspect="1"/>
          </p:cNvPicPr>
          <p:nvPr/>
        </p:nvPicPr>
        <p:blipFill>
          <a:blip r:embed="rId7"/>
          <a:stretch>
            <a:fillRect/>
          </a:stretch>
        </p:blipFill>
        <p:spPr>
          <a:xfrm>
            <a:off x="9897671" y="1758391"/>
            <a:ext cx="1937190" cy="2030968"/>
          </a:xfrm>
          <a:prstGeom prst="rect">
            <a:avLst/>
          </a:prstGeom>
        </p:spPr>
      </p:pic>
    </p:spTree>
    <p:extLst>
      <p:ext uri="{BB962C8B-B14F-4D97-AF65-F5344CB8AC3E}">
        <p14:creationId xmlns:p14="http://schemas.microsoft.com/office/powerpoint/2010/main" val="35648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発災３時間後　</a:t>
            </a: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87488" y="815607"/>
            <a:ext cx="9217024" cy="2032909"/>
            <a:chOff x="1119709" y="4440724"/>
            <a:chExt cx="9217024" cy="1821304"/>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19709" y="4504986"/>
              <a:ext cx="9217024" cy="1757042"/>
              <a:chOff x="1119709" y="4504986"/>
              <a:chExt cx="9217024" cy="1757042"/>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19709" y="4504986"/>
                <a:ext cx="9217024" cy="1757042"/>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543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711997" y="4440724"/>
              <a:ext cx="6124586"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sp>
        <p:nvSpPr>
          <p:cNvPr id="16" name="テキスト ボックス 15">
            <a:extLst>
              <a:ext uri="{FF2B5EF4-FFF2-40B4-BE49-F238E27FC236}">
                <a16:creationId xmlns:a16="http://schemas.microsoft.com/office/drawing/2014/main" id="{4D0ECD73-9D5B-2401-C359-E56AFFA42F34}"/>
              </a:ext>
            </a:extLst>
          </p:cNvPr>
          <p:cNvSpPr txBox="1"/>
          <p:nvPr/>
        </p:nvSpPr>
        <p:spPr>
          <a:xfrm>
            <a:off x="2405640" y="1434845"/>
            <a:ext cx="9130557" cy="1292662"/>
          </a:xfrm>
          <a:prstGeom prst="rect">
            <a:avLst/>
          </a:prstGeom>
          <a:noFill/>
        </p:spPr>
        <p:txBody>
          <a:bodyPr wrap="square" lIns="0" tIns="0" rIns="0" bIns="0" rtlCol="0">
            <a:spAutoFit/>
          </a:bodyPr>
          <a:lstStyle/>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被害拡大</a:t>
            </a:r>
          </a:p>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沿岸部で甚大な津波被害 救助活動難航</a:t>
            </a:r>
            <a:endParaRPr lang="en-US" altLang="ja-JP"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西側での地震発生に厳重警戒 初の臨時情報発表</a:t>
            </a:r>
            <a:endParaRPr lang="en-US" altLang="ja-JP"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5" name="図 4" descr="電子機器の画面&#10;&#10;中程度の精度で自動的に生成された説明">
            <a:extLst>
              <a:ext uri="{FF2B5EF4-FFF2-40B4-BE49-F238E27FC236}">
                <a16:creationId xmlns:a16="http://schemas.microsoft.com/office/drawing/2014/main" id="{96B8AEB4-A323-CC2D-C7D3-C361720521CB}"/>
              </a:ext>
            </a:extLst>
          </p:cNvPr>
          <p:cNvPicPr>
            <a:picLocks noChangeAspect="1"/>
          </p:cNvPicPr>
          <p:nvPr/>
        </p:nvPicPr>
        <p:blipFill>
          <a:blip r:embed="rId3"/>
          <a:stretch>
            <a:fillRect/>
          </a:stretch>
        </p:blipFill>
        <p:spPr>
          <a:xfrm>
            <a:off x="9845828" y="2994001"/>
            <a:ext cx="1937190" cy="2030968"/>
          </a:xfrm>
          <a:prstGeom prst="rect">
            <a:avLst/>
          </a:prstGeom>
        </p:spPr>
      </p:pic>
      <p:sp>
        <p:nvSpPr>
          <p:cNvPr id="17" name="テキスト ボックス 16">
            <a:extLst>
              <a:ext uri="{FF2B5EF4-FFF2-40B4-BE49-F238E27FC236}">
                <a16:creationId xmlns:a16="http://schemas.microsoft.com/office/drawing/2014/main" id="{DC833E2F-4506-BE3E-06FE-866C4CF69D81}"/>
              </a:ext>
            </a:extLst>
          </p:cNvPr>
          <p:cNvSpPr txBox="1"/>
          <p:nvPr/>
        </p:nvSpPr>
        <p:spPr>
          <a:xfrm>
            <a:off x="1487488" y="2848516"/>
            <a:ext cx="8358340" cy="3477875"/>
          </a:xfrm>
          <a:prstGeom prst="rect">
            <a:avLst/>
          </a:prstGeom>
          <a:noFill/>
        </p:spPr>
        <p:txBody>
          <a:bodyPr wrap="square">
            <a:spAutoFit/>
          </a:bodyPr>
          <a:lstStyle/>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被害状況 範囲 静岡県から三重県沿岸部 被害 想定超の津波</a:t>
            </a:r>
            <a:r>
              <a:rPr lang="en-US" altLang="ja-JP" sz="2000" dirty="0">
                <a:latin typeface="BIZ UDPゴシック" panose="020B0400000000000000" pitchFamily="50" charset="-128"/>
                <a:ea typeface="BIZ UDPゴシック" panose="020B0400000000000000" pitchFamily="50" charset="-128"/>
              </a:rPr>
              <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多数地域孤立 救助 道路寸断 建物倒壊で難航</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ライフライン 復旧 見通しが立たない 状況 水 食料 医薬品不足 深刻化 避難所 収容能力超過 混乱の拡大</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政府対応 自衛隊 大規模派遣決定 救助活動の本格化へ</a:t>
            </a:r>
            <a:r>
              <a:rPr lang="en-US" altLang="ja-JP" sz="2000" dirty="0">
                <a:latin typeface="BIZ UDPゴシック" panose="020B0400000000000000" pitchFamily="50" charset="-128"/>
                <a:ea typeface="BIZ UDPゴシック" panose="020B0400000000000000" pitchFamily="50" charset="-128"/>
              </a:rPr>
              <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被害全容把握不能</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臨時情報 巨大地震警戒 初発表 対象 西側領域 大規模地震危険性上昇 避難要請 和歌山 徳島 高知 大分 沿岸部</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注意喚起 西日本全域 警戒継続 避難準備 特に配慮すべき者の行動指針 自治体の指示に従い適切に避難</a:t>
            </a:r>
          </a:p>
        </p:txBody>
      </p:sp>
    </p:spTree>
    <p:extLst>
      <p:ext uri="{BB962C8B-B14F-4D97-AF65-F5344CB8AC3E}">
        <p14:creationId xmlns:p14="http://schemas.microsoft.com/office/powerpoint/2010/main" val="4191822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3</a:t>
            </a:r>
            <a:r>
              <a:rPr lang="ja-JP" altLang="en-US" sz="1400" b="1" dirty="0">
                <a:solidFill>
                  <a:schemeClr val="tx1"/>
                </a:solidFill>
                <a:latin typeface="BIZ UDPゴシック" panose="020B0400000000000000" pitchFamily="50" charset="-128"/>
                <a:ea typeface="BIZ UDPゴシック" panose="020B0400000000000000" pitchFamily="50" charset="-128"/>
              </a:rPr>
              <a:t>時間後の状況概要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被害地域：静岡県から三重県の沿岸部を中心に甚大な被害</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津波被害：最大波高</a:t>
            </a:r>
            <a:r>
              <a:rPr lang="en-US" altLang="ja-JP" sz="1400" b="1" dirty="0">
                <a:solidFill>
                  <a:schemeClr val="tx1"/>
                </a:solidFill>
                <a:latin typeface="BIZ UDPゴシック" panose="020B0400000000000000" pitchFamily="50" charset="-128"/>
                <a:ea typeface="BIZ UDPゴシック" panose="020B0400000000000000" pitchFamily="50" charset="-128"/>
              </a:rPr>
              <a:t>10m</a:t>
            </a:r>
            <a:r>
              <a:rPr lang="ja-JP" altLang="en-US" sz="1400" b="1" dirty="0">
                <a:solidFill>
                  <a:schemeClr val="tx1"/>
                </a:solidFill>
                <a:latin typeface="BIZ UDPゴシック" panose="020B0400000000000000" pitchFamily="50" charset="-128"/>
                <a:ea typeface="BIZ UDPゴシック" panose="020B0400000000000000" pitchFamily="50" charset="-128"/>
              </a:rPr>
              <a:t>超の地域あり（観測値）</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人的被害：死傷者多数の見込み、詳細は確認中</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ライフライン：広範囲で機能停止が継続、復旧の見通し立たず</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交通網：東海地方を中心に依然として麻痺状態</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通信状況：一部回復するも、被災地との連絡は依然困難</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避難状況：避難所の収容能力超過、車中泊避難者増加</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救助・支援活動：自衛隊派遣決定、本格的な活動開始へ</a:t>
            </a:r>
          </a:p>
          <a:p>
            <a:pPr marL="357750" lvl="1" indent="-285750">
              <a:lnSpc>
                <a:spcPct val="150000"/>
              </a:lnSpc>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臨時情報：気象庁が南海トラフ地震臨時情報（巨大地震警戒）を発表西側領域での地震発生に警戒を呼びかけ</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1461417866"/>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避難所が各地で開設されているが、想定を上回る避難者により一部で混乱が発生。物資の不足も報告されている。臨時情報を受け、新たな避難の動きも見られる。</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439183"/>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広範囲でインフラの機能不全が発生。被害の詳細は不明だが、復旧には相当の時間を要すると予想される。</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発災３時間後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2050" name="Picture 2" descr="A homeless shelter overcrowded with people seeking refuge">
            <a:extLst>
              <a:ext uri="{FF2B5EF4-FFF2-40B4-BE49-F238E27FC236}">
                <a16:creationId xmlns:a16="http://schemas.microsoft.com/office/drawing/2014/main" id="{95259724-B154-FADF-CCF9-4D26E46B6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648" y="2976855"/>
            <a:ext cx="2557970" cy="1431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図 1" descr="Aerial view of hundreds of tents inhabited by Syrian refugees for years due to the war that destroyed their homes.">
            <a:extLst>
              <a:ext uri="{FF2B5EF4-FFF2-40B4-BE49-F238E27FC236}">
                <a16:creationId xmlns:a16="http://schemas.microsoft.com/office/drawing/2014/main" id="{B090E169-62CD-E874-E96B-14BE7F4A9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292" y="2976855"/>
            <a:ext cx="2554989" cy="1431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641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発災６時間後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発災６時間後の報道">
            <a:hlinkClick r:id="" action="ppaction://media"/>
            <a:extLst>
              <a:ext uri="{FF2B5EF4-FFF2-40B4-BE49-F238E27FC236}">
                <a16:creationId xmlns:a16="http://schemas.microsoft.com/office/drawing/2014/main" id="{09077437-D00C-A2FD-D4E7-26CA315DD6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14166"/>
            <a:ext cx="10025191" cy="5639170"/>
          </a:xfrm>
          <a:prstGeom prst="rect">
            <a:avLst/>
          </a:prstGeom>
        </p:spPr>
      </p:pic>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14166"/>
            <a:ext cx="9422178" cy="1894754"/>
            <a:chOff x="1130579" y="4439282"/>
            <a:chExt cx="9422178" cy="1894754"/>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504986"/>
              <a:ext cx="9422178" cy="1829050"/>
              <a:chOff x="1130579" y="4504986"/>
              <a:chExt cx="9422178" cy="1829050"/>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504986"/>
                <a:ext cx="9422178" cy="1829050"/>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7363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996123" y="4439282"/>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pic>
        <p:nvPicPr>
          <p:cNvPr id="10" name="Picture 6" descr="津波警報の発表 巨大地震発生時のイメージ">
            <a:extLst>
              <a:ext uri="{FF2B5EF4-FFF2-40B4-BE49-F238E27FC236}">
                <a16:creationId xmlns:a16="http://schemas.microsoft.com/office/drawing/2014/main" id="{AF29701F-3514-BD7D-A39C-2C4B94104C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46669" y="4779632"/>
            <a:ext cx="3315580" cy="110692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12E60BD7-D6CF-30B4-37FE-C0F128CA681F}"/>
              </a:ext>
            </a:extLst>
          </p:cNvPr>
          <p:cNvGrpSpPr/>
          <p:nvPr/>
        </p:nvGrpSpPr>
        <p:grpSpPr>
          <a:xfrm>
            <a:off x="7739418" y="3770779"/>
            <a:ext cx="3222831" cy="900620"/>
            <a:chOff x="5797237" y="5816734"/>
            <a:chExt cx="4092957" cy="900620"/>
          </a:xfrm>
        </p:grpSpPr>
        <p:sp>
          <p:nvSpPr>
            <p:cNvPr id="13" name="正方形/長方形 12">
              <a:extLst>
                <a:ext uri="{FF2B5EF4-FFF2-40B4-BE49-F238E27FC236}">
                  <a16:creationId xmlns:a16="http://schemas.microsoft.com/office/drawing/2014/main" id="{89443C45-EDBB-748D-45F0-8945DD131D19}"/>
                </a:ext>
              </a:extLst>
            </p:cNvPr>
            <p:cNvSpPr/>
            <p:nvPr/>
          </p:nvSpPr>
          <p:spPr>
            <a:xfrm>
              <a:off x="5797237" y="6310748"/>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4" name="正方形/長方形 13">
              <a:extLst>
                <a:ext uri="{FF2B5EF4-FFF2-40B4-BE49-F238E27FC236}">
                  <a16:creationId xmlns:a16="http://schemas.microsoft.com/office/drawing/2014/main" id="{80698B51-6E5C-413C-E127-5891F73D6CCD}"/>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5" name="テキスト ボックス 14">
              <a:extLst>
                <a:ext uri="{FF2B5EF4-FFF2-40B4-BE49-F238E27FC236}">
                  <a16:creationId xmlns:a16="http://schemas.microsoft.com/office/drawing/2014/main" id="{BB2AA751-E290-4329-074B-FA5F34558492}"/>
                </a:ext>
              </a:extLst>
            </p:cNvPr>
            <p:cNvSpPr txBox="1"/>
            <p:nvPr/>
          </p:nvSpPr>
          <p:spPr>
            <a:xfrm>
              <a:off x="6033598" y="5816734"/>
              <a:ext cx="3856596" cy="82977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a:t>
              </a: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警戒</a:t>
              </a: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a:p>
              <a:pPr>
                <a:lnSpc>
                  <a:spcPct val="150000"/>
                </a:lnSpc>
                <a:spcBef>
                  <a:spcPts val="600"/>
                </a:spcBef>
                <a:spcAft>
                  <a:spcPts val="600"/>
                </a:spcAft>
                <a:buClr>
                  <a:schemeClr val="accent1"/>
                </a:buClr>
              </a:pP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南海トラフ地震臨時情報（注意）</a:t>
              </a:r>
              <a:endPar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65CD51B5-9F34-FAF6-34A7-23C811D90940}"/>
              </a:ext>
            </a:extLst>
          </p:cNvPr>
          <p:cNvSpPr txBox="1"/>
          <p:nvPr/>
        </p:nvSpPr>
        <p:spPr>
          <a:xfrm>
            <a:off x="1717971" y="1457208"/>
            <a:ext cx="9130557" cy="1107996"/>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想像を絶する被害の全容が明らかに</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確認された死者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人超、負傷者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人以上 被害拡大の恐れ</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西側での巨大地震発生の脅威迫る</a:t>
            </a:r>
          </a:p>
        </p:txBody>
      </p:sp>
    </p:spTree>
    <p:extLst>
      <p:ext uri="{BB962C8B-B14F-4D97-AF65-F5344CB8AC3E}">
        <p14:creationId xmlns:p14="http://schemas.microsoft.com/office/powerpoint/2010/main" val="8856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発災６時間後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14166"/>
            <a:ext cx="9422178" cy="1894754"/>
            <a:chOff x="1130579" y="4439282"/>
            <a:chExt cx="9422178" cy="1894754"/>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504986"/>
              <a:ext cx="9422178" cy="1829050"/>
              <a:chOff x="1130579" y="4504986"/>
              <a:chExt cx="9422178" cy="1829050"/>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504986"/>
                <a:ext cx="9422178" cy="1829050"/>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7363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996123" y="4439282"/>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sp>
        <p:nvSpPr>
          <p:cNvPr id="3" name="テキスト ボックス 2">
            <a:extLst>
              <a:ext uri="{FF2B5EF4-FFF2-40B4-BE49-F238E27FC236}">
                <a16:creationId xmlns:a16="http://schemas.microsoft.com/office/drawing/2014/main" id="{65CD51B5-9F34-FAF6-34A7-23C811D90940}"/>
              </a:ext>
            </a:extLst>
          </p:cNvPr>
          <p:cNvSpPr txBox="1"/>
          <p:nvPr/>
        </p:nvSpPr>
        <p:spPr>
          <a:xfrm>
            <a:off x="1717971" y="1457208"/>
            <a:ext cx="9130557" cy="1107996"/>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想像を絶する被害の全容が明らかに</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確認された死者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人超、負傷者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人以上 被害拡大の恐れ</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西側での巨大地震発生の脅威迫る</a:t>
            </a:r>
          </a:p>
        </p:txBody>
      </p:sp>
      <p:sp>
        <p:nvSpPr>
          <p:cNvPr id="16" name="テキスト ボックス 15">
            <a:extLst>
              <a:ext uri="{FF2B5EF4-FFF2-40B4-BE49-F238E27FC236}">
                <a16:creationId xmlns:a16="http://schemas.microsoft.com/office/drawing/2014/main" id="{E9E0FE49-1650-9CF1-3D1C-A077B877D377}"/>
              </a:ext>
            </a:extLst>
          </p:cNvPr>
          <p:cNvSpPr txBox="1"/>
          <p:nvPr/>
        </p:nvSpPr>
        <p:spPr>
          <a:xfrm>
            <a:off x="1199456" y="2774624"/>
            <a:ext cx="8481553" cy="3477875"/>
          </a:xfrm>
          <a:prstGeom prst="rect">
            <a:avLst/>
          </a:prstGeom>
          <a:noFill/>
        </p:spPr>
        <p:txBody>
          <a:bodyPr wrap="square">
            <a:spAutoFit/>
          </a:bodyPr>
          <a:lstStyle/>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人の被害 死亡者 </a:t>
            </a:r>
            <a:r>
              <a:rPr lang="en-US" altLang="ja-JP" sz="2000" dirty="0">
                <a:latin typeface="BIZ UDPゴシック" panose="020B0400000000000000" pitchFamily="50" charset="-128"/>
                <a:ea typeface="BIZ UDPゴシック" panose="020B0400000000000000" pitchFamily="50" charset="-128"/>
              </a:rPr>
              <a:t>100 </a:t>
            </a:r>
            <a:r>
              <a:rPr lang="ja-JP" altLang="en-US" sz="2000" dirty="0">
                <a:latin typeface="BIZ UDPゴシック" panose="020B0400000000000000" pitchFamily="50" charset="-128"/>
                <a:ea typeface="BIZ UDPゴシック" panose="020B0400000000000000" pitchFamily="50" charset="-128"/>
              </a:rPr>
              <a:t>人超 負傷者 </a:t>
            </a:r>
            <a:r>
              <a:rPr lang="en-US" altLang="ja-JP" sz="2000" dirty="0">
                <a:latin typeface="BIZ UDPゴシック" panose="020B0400000000000000" pitchFamily="50" charset="-128"/>
                <a:ea typeface="BIZ UDPゴシック" panose="020B0400000000000000" pitchFamily="50" charset="-128"/>
              </a:rPr>
              <a:t>1000 </a:t>
            </a:r>
            <a:r>
              <a:rPr lang="ja-JP" altLang="en-US" sz="2000" dirty="0">
                <a:latin typeface="BIZ UDPゴシック" panose="020B0400000000000000" pitchFamily="50" charset="-128"/>
                <a:ea typeface="BIZ UDPゴシック" panose="020B0400000000000000" pitchFamily="50" charset="-128"/>
              </a:rPr>
              <a:t>人以上 専門家による警告 実際はさらに多くの可能性があります</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地域別被害 静岡県 </a:t>
            </a:r>
            <a:r>
              <a:rPr lang="en-US" altLang="ja-JP" sz="2000" dirty="0">
                <a:latin typeface="BIZ UDPゴシック" panose="020B0400000000000000" pitchFamily="50" charset="-128"/>
                <a:ea typeface="BIZ UDPゴシック" panose="020B0400000000000000" pitchFamily="50" charset="-128"/>
              </a:rPr>
              <a:t>10m</a:t>
            </a:r>
            <a:r>
              <a:rPr lang="ja-JP" altLang="en-US" sz="2000" dirty="0">
                <a:latin typeface="BIZ UDPゴシック" panose="020B0400000000000000" pitchFamily="50" charset="-128"/>
                <a:ea typeface="BIZ UDPゴシック" panose="020B0400000000000000" pitchFamily="50" charset="-128"/>
              </a:rPr>
              <a:t>超津波 沿岸部壊滅 愛知県 低地帯広範囲浸水 三重県 コンビナート大規模火災</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救助活動状況 自衛隊 消防 警察 懸命の活動 多くの地域 孤立状態継続 上空からの救助 悪天候で限定的</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避難所状況 収容能力 限界超え 物資 水 食料 医薬品不足 深刻化 ライフライン 復旧見通し立たず</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警戒情報 気象庁 臨時情報</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巨大地震警戒</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継続 西側地域 大地震発生の可能性切迫 和歌山 徳島 高知 大分 即時避難要請</a:t>
            </a:r>
          </a:p>
        </p:txBody>
      </p:sp>
      <p:pic>
        <p:nvPicPr>
          <p:cNvPr id="2060" name="Picture 12" descr="石油コンビナート火災 | rinakou | Flickr">
            <a:extLst>
              <a:ext uri="{FF2B5EF4-FFF2-40B4-BE49-F238E27FC236}">
                <a16:creationId xmlns:a16="http://schemas.microsoft.com/office/drawing/2014/main" id="{2407A437-7C9C-CB95-C717-9D23B40FA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392" y="3340620"/>
            <a:ext cx="1968283" cy="1242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医療・福祉の専門知識を活用した避難所運営 | 日本財団">
            <a:extLst>
              <a:ext uri="{FF2B5EF4-FFF2-40B4-BE49-F238E27FC236}">
                <a16:creationId xmlns:a16="http://schemas.microsoft.com/office/drawing/2014/main" id="{18624E43-695C-CC92-82A2-FD1182CA0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3966" y="4629637"/>
            <a:ext cx="1866983" cy="1242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410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6</a:t>
            </a:r>
            <a:r>
              <a:rPr lang="ja-JP" altLang="en-US" sz="1400" b="1" dirty="0">
                <a:solidFill>
                  <a:schemeClr val="tx1"/>
                </a:solidFill>
                <a:latin typeface="BIZ UDPゴシック" panose="020B0400000000000000" pitchFamily="50" charset="-128"/>
                <a:ea typeface="BIZ UDPゴシック" panose="020B0400000000000000" pitchFamily="50" charset="-128"/>
              </a:rPr>
              <a:t>時間後の状況概要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被害地域：東海地方を中心に西日本広域に拡大</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津波被害：最大波高</a:t>
            </a:r>
            <a:r>
              <a:rPr lang="en-US" altLang="ja-JP" sz="1400" b="1" dirty="0">
                <a:solidFill>
                  <a:schemeClr val="tx1"/>
                </a:solidFill>
                <a:latin typeface="BIZ UDPゴシック" panose="020B0400000000000000" pitchFamily="50" charset="-128"/>
                <a:ea typeface="BIZ UDPゴシック" panose="020B0400000000000000" pitchFamily="50" charset="-128"/>
              </a:rPr>
              <a:t>12m</a:t>
            </a:r>
            <a:r>
              <a:rPr lang="ja-JP" altLang="en-US" sz="1400" b="1" dirty="0">
                <a:solidFill>
                  <a:schemeClr val="tx1"/>
                </a:solidFill>
                <a:latin typeface="BIZ UDPゴシック" panose="020B0400000000000000" pitchFamily="50" charset="-128"/>
                <a:ea typeface="BIZ UDPゴシック" panose="020B0400000000000000" pitchFamily="50" charset="-128"/>
              </a:rPr>
              <a:t>超の地域を確認（静岡県）</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a:t>
            </a:r>
            <a:r>
              <a:rPr lang="en-US" altLang="ja-JP" sz="1400" b="1" dirty="0">
                <a:solidFill>
                  <a:schemeClr val="tx1"/>
                </a:solidFill>
                <a:latin typeface="BIZ UDPゴシック" panose="020B0400000000000000" pitchFamily="50" charset="-128"/>
                <a:ea typeface="BIZ UDPゴシック" panose="020B0400000000000000" pitchFamily="50" charset="-128"/>
              </a:rPr>
              <a:t>100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名以上、負傷者</a:t>
            </a:r>
            <a:r>
              <a:rPr lang="en-US" altLang="ja-JP" sz="1400" b="1" dirty="0">
                <a:solidFill>
                  <a:schemeClr val="tx1"/>
                </a:solidFill>
                <a:latin typeface="BIZ UDPゴシック" panose="020B0400000000000000" pitchFamily="50" charset="-128"/>
                <a:ea typeface="BIZ UDPゴシック" panose="020B0400000000000000" pitchFamily="50" charset="-128"/>
              </a:rPr>
              <a:t>1000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名以上、詳細確認中</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建物被害：全壊・半壊多数、沿岸部で広範囲な浸水被害</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ライフライン：一部地域で復旧開始も、広範囲で機能停止継続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交通網：幹線道路で緊急車両の通行確保進む、鉄道は依然不通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通信状況：携帯電話の輻輳緩和、固定電話とインターネットは回復遅れ</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a:t>
            </a:r>
            <a:r>
              <a:rPr lang="en-US" altLang="ja-JP" sz="1400" b="1" dirty="0">
                <a:solidFill>
                  <a:schemeClr val="tx1"/>
                </a:solidFill>
                <a:latin typeface="BIZ UDPゴシック" panose="020B0400000000000000" pitchFamily="50" charset="-128"/>
                <a:ea typeface="BIZ UDPゴシック" panose="020B0400000000000000" pitchFamily="50" charset="-128"/>
              </a:rPr>
              <a:t>50</a:t>
            </a:r>
            <a:r>
              <a:rPr lang="ja-JP" altLang="en-US" sz="1400" b="1" dirty="0">
                <a:solidFill>
                  <a:schemeClr val="tx1"/>
                </a:solidFill>
                <a:latin typeface="BIZ UDPゴシック" panose="020B0400000000000000" pitchFamily="50" charset="-128"/>
                <a:ea typeface="BIZ UDPゴシック" panose="020B0400000000000000" pitchFamily="50" charset="-128"/>
              </a:rPr>
              <a:t>万人超、物資不足深刻化</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救助・支援活動：自衛隊</a:t>
            </a:r>
            <a:r>
              <a:rPr lang="en-US" altLang="ja-JP" sz="1400" b="1" dirty="0">
                <a:solidFill>
                  <a:schemeClr val="tx1"/>
                </a:solidFill>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万人態勢、救助活動本格化も難航</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臨時情報：気象庁が南海トラフ地震臨時情報（巨大地震警戒）を発表西側領域での地震発生の可能性に警戒呼びかけ西側領域での地震発生に警戒を呼びかけ</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避難所の混雑状態が継続。物資不足や衛生状態の悪化が報告される。帰宅困難者の滞留も問題化。臨時情報を受け、新たな避難の動きも。</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439183"/>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一部で復旧の兆しが見られるものの、依然として広範囲で機能不全が継続。復旧作業は各所で難航。</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発災６時間後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4098" name="Picture 2" descr="大地震で乱れる首都圏の鉄道網 JR路線案内 異常時案内用ディスプレイ（2021年10月7日）">
            <a:extLst>
              <a:ext uri="{FF2B5EF4-FFF2-40B4-BE49-F238E27FC236}">
                <a16:creationId xmlns:a16="http://schemas.microsoft.com/office/drawing/2014/main" id="{ED316CC0-7FFD-C06A-7069-362FF7601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269" y="2238754"/>
            <a:ext cx="2057125" cy="1371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図 6" descr="東名高速道路 の 秦野中井 の 上り線 は 有名 な 渋滞 ポイント 【 道路渋滞 の イメージ 】&#10;                        ">
            <a:extLst>
              <a:ext uri="{FF2B5EF4-FFF2-40B4-BE49-F238E27FC236}">
                <a16:creationId xmlns:a16="http://schemas.microsoft.com/office/drawing/2014/main" id="{A5E01576-5693-9ACF-A33D-E7F1B0D7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344" y="3276320"/>
            <a:ext cx="2232248" cy="1477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図 7" descr="死なないためのオフィス防災【後編】～帰宅困難者となった際、命を守る準備のポイント～ - まいにちdoda - はたらくヒントをお届け">
            <a:extLst>
              <a:ext uri="{FF2B5EF4-FFF2-40B4-BE49-F238E27FC236}">
                <a16:creationId xmlns:a16="http://schemas.microsoft.com/office/drawing/2014/main" id="{F3D9C685-F737-442B-D6BF-B9A427350BE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540163" y="2245740"/>
            <a:ext cx="1768305" cy="13105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96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発災12時間後の報道">
            <a:hlinkClick r:id="" action="ppaction://media"/>
            <a:extLst>
              <a:ext uri="{FF2B5EF4-FFF2-40B4-BE49-F238E27FC236}">
                <a16:creationId xmlns:a16="http://schemas.microsoft.com/office/drawing/2014/main" id="{43139274-C35E-1E32-8439-0B8D4022C8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0" y="813391"/>
            <a:ext cx="10025189" cy="5639169"/>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発災１２時間後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15480" y="879870"/>
            <a:ext cx="9350170" cy="1829050"/>
            <a:chOff x="1211667" y="4504986"/>
            <a:chExt cx="9341090" cy="1829050"/>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504986"/>
              <a:ext cx="9341090" cy="1829050"/>
              <a:chOff x="1211667" y="4504986"/>
              <a:chExt cx="9341090" cy="1829050"/>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504986"/>
                <a:ext cx="9341090" cy="1829050"/>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83605" y="4582212"/>
                <a:ext cx="2373956" cy="383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811037" y="4504986"/>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pic>
        <p:nvPicPr>
          <p:cNvPr id="10" name="Picture 6" descr="津波警報の発表 巨大地震発生時のイメージ">
            <a:extLst>
              <a:ext uri="{FF2B5EF4-FFF2-40B4-BE49-F238E27FC236}">
                <a16:creationId xmlns:a16="http://schemas.microsoft.com/office/drawing/2014/main" id="{AF29701F-3514-BD7D-A39C-2C4B94104C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38219" y="4761213"/>
            <a:ext cx="3315580" cy="110692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12E60BD7-D6CF-30B4-37FE-C0F128CA681F}"/>
              </a:ext>
            </a:extLst>
          </p:cNvPr>
          <p:cNvGrpSpPr/>
          <p:nvPr/>
        </p:nvGrpSpPr>
        <p:grpSpPr>
          <a:xfrm>
            <a:off x="7739418" y="3770779"/>
            <a:ext cx="3222831" cy="900620"/>
            <a:chOff x="5797237" y="5816734"/>
            <a:chExt cx="4092957" cy="900620"/>
          </a:xfrm>
        </p:grpSpPr>
        <p:sp>
          <p:nvSpPr>
            <p:cNvPr id="13" name="正方形/長方形 12">
              <a:extLst>
                <a:ext uri="{FF2B5EF4-FFF2-40B4-BE49-F238E27FC236}">
                  <a16:creationId xmlns:a16="http://schemas.microsoft.com/office/drawing/2014/main" id="{89443C45-EDBB-748D-45F0-8945DD131D19}"/>
                </a:ext>
              </a:extLst>
            </p:cNvPr>
            <p:cNvSpPr/>
            <p:nvPr/>
          </p:nvSpPr>
          <p:spPr>
            <a:xfrm>
              <a:off x="5797237" y="6310748"/>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4" name="正方形/長方形 13">
              <a:extLst>
                <a:ext uri="{FF2B5EF4-FFF2-40B4-BE49-F238E27FC236}">
                  <a16:creationId xmlns:a16="http://schemas.microsoft.com/office/drawing/2014/main" id="{80698B51-6E5C-413C-E127-5891F73D6CCD}"/>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5" name="テキスト ボックス 14">
              <a:extLst>
                <a:ext uri="{FF2B5EF4-FFF2-40B4-BE49-F238E27FC236}">
                  <a16:creationId xmlns:a16="http://schemas.microsoft.com/office/drawing/2014/main" id="{BB2AA751-E290-4329-074B-FA5F34558492}"/>
                </a:ext>
              </a:extLst>
            </p:cNvPr>
            <p:cNvSpPr txBox="1"/>
            <p:nvPr/>
          </p:nvSpPr>
          <p:spPr>
            <a:xfrm>
              <a:off x="6033598" y="5816734"/>
              <a:ext cx="3856596" cy="82977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a:t>
              </a: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警戒</a:t>
              </a: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a:p>
              <a:pPr>
                <a:lnSpc>
                  <a:spcPct val="150000"/>
                </a:lnSpc>
                <a:spcBef>
                  <a:spcPts val="600"/>
                </a:spcBef>
                <a:spcAft>
                  <a:spcPts val="600"/>
                </a:spcAft>
                <a:buClr>
                  <a:schemeClr val="accent1"/>
                </a:buClr>
              </a:pP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南海トラフ地震臨時情報（注意）</a:t>
              </a:r>
              <a:endPar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grpSp>
      <p:sp>
        <p:nvSpPr>
          <p:cNvPr id="5" name="テキスト ボックス 4">
            <a:extLst>
              <a:ext uri="{FF2B5EF4-FFF2-40B4-BE49-F238E27FC236}">
                <a16:creationId xmlns:a16="http://schemas.microsoft.com/office/drawing/2014/main" id="{EA68AE93-4055-BFA6-E94B-AE570ACE132D}"/>
              </a:ext>
            </a:extLst>
          </p:cNvPr>
          <p:cNvSpPr txBox="1"/>
          <p:nvPr/>
        </p:nvSpPr>
        <p:spPr>
          <a:xfrm>
            <a:off x="1991544" y="1473102"/>
            <a:ext cx="8421347" cy="1107996"/>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被害拡大の一途 死者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人超える</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コンビナート火災猛威 避難者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万人突破</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西側での連動地震に厳重警戒</a:t>
            </a:r>
          </a:p>
        </p:txBody>
      </p:sp>
    </p:spTree>
    <p:extLst>
      <p:ext uri="{BB962C8B-B14F-4D97-AF65-F5344CB8AC3E}">
        <p14:creationId xmlns:p14="http://schemas.microsoft.com/office/powerpoint/2010/main" val="29811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68B36-FB83-8463-C7C6-1159A94F52B5}"/>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社会インフラの被害</a:t>
            </a:r>
            <a:endParaRPr kumimoji="1" lang="ja-JP" altLang="en-US" dirty="0">
              <a:latin typeface="BIZ UDPゴシック" panose="020B0400000000000000" pitchFamily="50" charset="-128"/>
              <a:ea typeface="BIZ UDPゴシック" panose="020B0400000000000000" pitchFamily="50" charset="-128"/>
            </a:endParaRPr>
          </a:p>
        </p:txBody>
      </p:sp>
      <p:graphicFrame>
        <p:nvGraphicFramePr>
          <p:cNvPr id="3" name="表 6">
            <a:extLst>
              <a:ext uri="{FF2B5EF4-FFF2-40B4-BE49-F238E27FC236}">
                <a16:creationId xmlns:a16="http://schemas.microsoft.com/office/drawing/2014/main" id="{D625501C-440E-AE42-4D0A-EF8990339243}"/>
              </a:ext>
            </a:extLst>
          </p:cNvPr>
          <p:cNvGraphicFramePr>
            <a:graphicFrameLocks noGrp="1"/>
          </p:cNvGraphicFramePr>
          <p:nvPr/>
        </p:nvGraphicFramePr>
        <p:xfrm>
          <a:off x="426000" y="899999"/>
          <a:ext cx="11340000" cy="5316001"/>
        </p:xfrm>
        <a:graphic>
          <a:graphicData uri="http://schemas.openxmlformats.org/drawingml/2006/table">
            <a:tbl>
              <a:tblPr firstRow="1" bandRow="1"/>
              <a:tblGrid>
                <a:gridCol w="1061488">
                  <a:extLst>
                    <a:ext uri="{9D8B030D-6E8A-4147-A177-3AD203B41FA5}">
                      <a16:colId xmlns:a16="http://schemas.microsoft.com/office/drawing/2014/main" val="3883409635"/>
                    </a:ext>
                  </a:extLst>
                </a:gridCol>
                <a:gridCol w="10278512">
                  <a:extLst>
                    <a:ext uri="{9D8B030D-6E8A-4147-A177-3AD203B41FA5}">
                      <a16:colId xmlns:a16="http://schemas.microsoft.com/office/drawing/2014/main" val="526244442"/>
                    </a:ext>
                  </a:extLst>
                </a:gridCol>
              </a:tblGrid>
              <a:tr h="662009">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800" b="1" dirty="0">
                          <a:latin typeface="BIZ UDPゴシック" panose="020B0400000000000000" pitchFamily="50" charset="-128"/>
                          <a:ea typeface="BIZ UDPゴシック" panose="020B0400000000000000" pitchFamily="50" charset="-128"/>
                        </a:rPr>
                        <a:t>電力</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千葉・東京・神奈川・長野・静岡・愛知・三重・大阪・兵庫で供給支障</a:t>
                      </a:r>
                      <a:endPar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発災後</a:t>
                      </a:r>
                      <a:r>
                        <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rPr>
                        <a:t>3</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日で多くの地域で復旧するが、長野・静岡・愛知・三重の一部で供給支障が残る</a:t>
                      </a:r>
                      <a:endPar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342900" indent="-342900">
                        <a:buFont typeface="Arial" panose="020B0604020202020204" pitchFamily="34" charset="0"/>
                        <a:buChar char="•"/>
                      </a:pP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２か月後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にはほぼ全域で復旧</a:t>
                      </a:r>
                      <a:endParaRPr kumimoji="1" lang="ja-JP" altLang="en-US" sz="2000" dirty="0">
                        <a:latin typeface="BIZ UDPゴシック" panose="020B0400000000000000" pitchFamily="50" charset="-128"/>
                        <a:ea typeface="BIZ UDPゴシック" panose="020B0400000000000000" pitchFamily="50" charset="-128"/>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7443923"/>
                  </a:ext>
                </a:extLst>
              </a:tr>
              <a:tr h="781332">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800" b="1" dirty="0">
                          <a:latin typeface="BIZ UDPゴシック" panose="020B0400000000000000" pitchFamily="50" charset="-128"/>
                          <a:ea typeface="BIZ UDPゴシック" panose="020B0400000000000000" pitchFamily="50" charset="-128"/>
                        </a:rPr>
                        <a:t>通信</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固定電話・携帯電話とも、発災直後は通信障害が発生、</a:t>
                      </a:r>
                      <a:r>
                        <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rPr>
                        <a:t>1</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日後には概ね通話可能になるが、一部地域では障害が残る</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１か月後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にはほぼ全域で復旧</a:t>
                      </a:r>
                      <a:endParaRPr kumimoji="1" lang="ja-JP" altLang="en-US" sz="2000" dirty="0">
                        <a:latin typeface="BIZ UDPゴシック" panose="020B0400000000000000" pitchFamily="50" charset="-128"/>
                        <a:ea typeface="BIZ UDPゴシック" panose="020B0400000000000000" pitchFamily="50" charset="-128"/>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897528"/>
                  </a:ext>
                </a:extLst>
              </a:tr>
              <a:tr h="730081">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800" b="1" dirty="0">
                          <a:latin typeface="BIZ UDPゴシック" panose="020B0400000000000000" pitchFamily="50" charset="-128"/>
                          <a:ea typeface="BIZ UDPゴシック" panose="020B0400000000000000" pitchFamily="50" charset="-128"/>
                        </a:rPr>
                        <a:t>水道</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千葉・東京・神奈川・長野・静岡・愛知・三重・大阪・兵庫・和歌山・徳島・愛媛・高知で断水</a:t>
                      </a:r>
                      <a:endPar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342900" indent="-342900">
                        <a:buFont typeface="Arial" panose="020B0604020202020204" pitchFamily="34" charset="0"/>
                        <a:buChar char="•"/>
                      </a:pPr>
                      <a:r>
                        <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rPr>
                        <a:t>3</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日後に千葉・東京・神奈川・大阪・兵庫の一部で断水解消、</a:t>
                      </a:r>
                      <a:r>
                        <a:rPr kumimoji="1" lang="en-US" altLang="ja-JP" sz="2000" b="1" i="0" kern="1200" dirty="0">
                          <a:solidFill>
                            <a:schemeClr val="tx1"/>
                          </a:solidFill>
                          <a:effectLst/>
                          <a:latin typeface="BIZ UDPゴシック" panose="020B0400000000000000" pitchFamily="50" charset="-128"/>
                          <a:ea typeface="BIZ UDPゴシック" panose="020B0400000000000000" pitchFamily="50" charset="-128"/>
                          <a:cs typeface="+mn-cs"/>
                        </a:rPr>
                        <a:t>2</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か月後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にはほぼ全域で復旧</a:t>
                      </a:r>
                      <a:endParaRPr kumimoji="1" lang="ja-JP" altLang="en-US" sz="2000" dirty="0">
                        <a:latin typeface="BIZ UDPゴシック" panose="020B0400000000000000" pitchFamily="50" charset="-128"/>
                        <a:ea typeface="BIZ UDPゴシック" panose="020B0400000000000000" pitchFamily="50" charset="-128"/>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1056762"/>
                  </a:ext>
                </a:extLst>
              </a:tr>
              <a:tr h="1091868">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800" b="1" dirty="0">
                          <a:latin typeface="BIZ UDPゴシック" panose="020B0400000000000000" pitchFamily="50" charset="-128"/>
                          <a:ea typeface="BIZ UDPゴシック" panose="020B0400000000000000" pitchFamily="50" charset="-128"/>
                        </a:rPr>
                        <a:t>交通</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静岡・愛知・三重で新幹線・在来線とも不通、</a:t>
                      </a:r>
                      <a:r>
                        <a:rPr kumimoji="1" lang="en-US" altLang="ja-JP" sz="2000" b="1" i="0" kern="1200" dirty="0">
                          <a:solidFill>
                            <a:schemeClr val="tx1"/>
                          </a:solidFill>
                          <a:effectLst/>
                          <a:latin typeface="BIZ UDPゴシック" panose="020B0400000000000000" pitchFamily="50" charset="-128"/>
                          <a:ea typeface="BIZ UDPゴシック" panose="020B0400000000000000" pitchFamily="50" charset="-128"/>
                          <a:cs typeface="+mn-cs"/>
                        </a:rPr>
                        <a:t>2</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か月後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にはほぼ全線で運転再開</a:t>
                      </a:r>
                      <a:endPar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高速道路・幹線道路の通行止め多数</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２週間後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に主要路線の大半が通行可能、</a:t>
                      </a:r>
                      <a:r>
                        <a:rPr kumimoji="1" lang="en-US" altLang="ja-JP" sz="2000" b="1" i="0" kern="1200" dirty="0">
                          <a:solidFill>
                            <a:schemeClr val="tx1"/>
                          </a:solidFill>
                          <a:effectLst/>
                          <a:latin typeface="BIZ UDPゴシック" panose="020B0400000000000000" pitchFamily="50" charset="-128"/>
                          <a:ea typeface="BIZ UDPゴシック" panose="020B0400000000000000" pitchFamily="50" charset="-128"/>
                          <a:cs typeface="+mn-cs"/>
                        </a:rPr>
                        <a:t>1</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か月後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にはほぼ全線で通行可能</a:t>
                      </a:r>
                      <a:endParaRPr kumimoji="1" lang="ja-JP" altLang="en-US" sz="2000" b="0" dirty="0">
                        <a:latin typeface="BIZ UDPゴシック" panose="020B0400000000000000" pitchFamily="50" charset="-128"/>
                        <a:ea typeface="BIZ UDPゴシック" panose="020B0400000000000000" pitchFamily="50" charset="-128"/>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770829"/>
                  </a:ext>
                </a:extLst>
              </a:tr>
              <a:tr h="663597">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800" b="1" dirty="0">
                          <a:latin typeface="BIZ UDPゴシック" panose="020B0400000000000000" pitchFamily="50" charset="-128"/>
                          <a:ea typeface="BIZ UDPゴシック" panose="020B0400000000000000" pitchFamily="50" charset="-128"/>
                        </a:rPr>
                        <a:t>港湾</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清水港・名古屋港・四日市港で被害甚大、</a:t>
                      </a:r>
                      <a:r>
                        <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rPr>
                        <a:t>1</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週間後にコンテナ荷役再開・本格復旧着手</a:t>
                      </a:r>
                      <a:endPar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342900" indent="-342900">
                        <a:buFont typeface="Arial" panose="020B0604020202020204" pitchFamily="34" charset="0"/>
                        <a:buChar char="•"/>
                      </a:pPr>
                      <a:r>
                        <a:rPr kumimoji="1" lang="en-US" altLang="ja-JP" sz="2000" b="1" i="0" kern="1200" dirty="0">
                          <a:solidFill>
                            <a:schemeClr val="tx1"/>
                          </a:solidFill>
                          <a:effectLst/>
                          <a:latin typeface="BIZ UDPゴシック" panose="020B0400000000000000" pitchFamily="50" charset="-128"/>
                          <a:ea typeface="BIZ UDPゴシック" panose="020B0400000000000000" pitchFamily="50" charset="-128"/>
                          <a:cs typeface="+mn-cs"/>
                        </a:rPr>
                        <a:t>2</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か月後</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に静岡・愛知・三重の港湾ほぼ復旧</a:t>
                      </a:r>
                      <a:endParaRPr kumimoji="1" lang="ja-JP" altLang="en-US" sz="2000" dirty="0">
                        <a:latin typeface="BIZ UDPゴシック" panose="020B0400000000000000" pitchFamily="50" charset="-128"/>
                        <a:ea typeface="BIZ UDPゴシック" panose="020B0400000000000000" pitchFamily="50" charset="-128"/>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0558678"/>
                  </a:ext>
                </a:extLst>
              </a:tr>
              <a:tr h="995521">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800" b="1" dirty="0">
                          <a:latin typeface="BIZ UDPゴシック" panose="020B0400000000000000" pitchFamily="50" charset="-128"/>
                          <a:ea typeface="BIZ UDPゴシック" panose="020B0400000000000000" pitchFamily="50" charset="-128"/>
                        </a:rPr>
                        <a:t>燃料</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342900" indent="-342900">
                        <a:buFont typeface="Arial" panose="020B0604020202020204" pitchFamily="34" charset="0"/>
                        <a:buChar char="•"/>
                      </a:pP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静岡（富士石油）、愛知（コスモ石油四日市製油所、</a:t>
                      </a:r>
                      <a:r>
                        <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rPr>
                        <a:t>ENEOS</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知多製油所）の石油コンビナートで</a:t>
                      </a:r>
                      <a:r>
                        <a:rPr kumimoji="1" lang="ja-JP" altLang="en-US" sz="2000" b="1" i="0" kern="1200" dirty="0">
                          <a:solidFill>
                            <a:schemeClr val="tx1"/>
                          </a:solidFill>
                          <a:effectLst/>
                          <a:latin typeface="BIZ UDPゴシック" panose="020B0400000000000000" pitchFamily="50" charset="-128"/>
                          <a:ea typeface="BIZ UDPゴシック" panose="020B0400000000000000" pitchFamily="50" charset="-128"/>
                          <a:cs typeface="+mn-cs"/>
                        </a:rPr>
                        <a:t>大規模火災</a:t>
                      </a:r>
                      <a:r>
                        <a:rPr kumimoji="1" lang="ja-JP" altLang="en-US" sz="2000" b="0" i="0" kern="1200" dirty="0">
                          <a:solidFill>
                            <a:schemeClr val="tx1"/>
                          </a:solidFill>
                          <a:effectLst/>
                          <a:latin typeface="BIZ UDPゴシック" panose="020B0400000000000000" pitchFamily="50" charset="-128"/>
                          <a:ea typeface="BIZ UDPゴシック" panose="020B0400000000000000" pitchFamily="50" charset="-128"/>
                          <a:cs typeface="+mn-cs"/>
                        </a:rPr>
                        <a:t>が起こり、非常用発電用の重油を含め、軽油、ガソリン等の供給困難</a:t>
                      </a:r>
                      <a:endParaRPr kumimoji="1" lang="en-US" altLang="ja-JP" sz="200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342900" indent="-342900">
                        <a:buFont typeface="Arial" panose="020B0604020202020204" pitchFamily="34" charset="0"/>
                        <a:buChar char="•"/>
                      </a:pPr>
                      <a:r>
                        <a:rPr kumimoji="1" lang="ja-JP" altLang="en-US" sz="2000" dirty="0">
                          <a:latin typeface="BIZ UDPゴシック" panose="020B0400000000000000" pitchFamily="50" charset="-128"/>
                          <a:ea typeface="BIZ UDPゴシック" panose="020B0400000000000000" pitchFamily="50" charset="-128"/>
                        </a:rPr>
                        <a:t>燃料関連施設の完全な復旧には期間が指定できないほどの時間を要する</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0775506"/>
                  </a:ext>
                </a:extLst>
              </a:tr>
            </a:tbl>
          </a:graphicData>
        </a:graphic>
      </p:graphicFrame>
    </p:spTree>
    <p:extLst>
      <p:ext uri="{BB962C8B-B14F-4D97-AF65-F5344CB8AC3E}">
        <p14:creationId xmlns:p14="http://schemas.microsoft.com/office/powerpoint/2010/main" val="2196795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発災１２時間後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15480" y="879870"/>
            <a:ext cx="9350170" cy="1829050"/>
            <a:chOff x="1211667" y="4504986"/>
            <a:chExt cx="9341090" cy="1829050"/>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504986"/>
              <a:ext cx="9341090" cy="1829050"/>
              <a:chOff x="1211667" y="4504986"/>
              <a:chExt cx="9341090" cy="1829050"/>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504986"/>
                <a:ext cx="9341090" cy="1829050"/>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83605" y="4582212"/>
                <a:ext cx="2373956" cy="383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811037" y="4504986"/>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sp>
        <p:nvSpPr>
          <p:cNvPr id="5" name="テキスト ボックス 4">
            <a:extLst>
              <a:ext uri="{FF2B5EF4-FFF2-40B4-BE49-F238E27FC236}">
                <a16:creationId xmlns:a16="http://schemas.microsoft.com/office/drawing/2014/main" id="{EA68AE93-4055-BFA6-E94B-AE570ACE132D}"/>
              </a:ext>
            </a:extLst>
          </p:cNvPr>
          <p:cNvSpPr txBox="1"/>
          <p:nvPr/>
        </p:nvSpPr>
        <p:spPr>
          <a:xfrm>
            <a:off x="1991544" y="1473102"/>
            <a:ext cx="8421347" cy="1107996"/>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被害拡大の一途 死者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人超える</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コンビナート火災猛威 避難者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万人突破</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西側での連動地震に厳重警戒</a:t>
            </a:r>
          </a:p>
        </p:txBody>
      </p:sp>
      <p:pic>
        <p:nvPicPr>
          <p:cNvPr id="3" name="Picture 2" descr="災害派遣 - Wikipedia">
            <a:extLst>
              <a:ext uri="{FF2B5EF4-FFF2-40B4-BE49-F238E27FC236}">
                <a16:creationId xmlns:a16="http://schemas.microsoft.com/office/drawing/2014/main" id="{4695510D-A599-651B-4A08-57551439F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318" y="3059899"/>
            <a:ext cx="1898694" cy="1220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267F2CF5-17F0-BC5C-07DA-38E8D065D07A}"/>
              </a:ext>
            </a:extLst>
          </p:cNvPr>
          <p:cNvSpPr txBox="1"/>
          <p:nvPr/>
        </p:nvSpPr>
        <p:spPr>
          <a:xfrm>
            <a:off x="1271464" y="2780980"/>
            <a:ext cx="8357810" cy="3477875"/>
          </a:xfrm>
          <a:prstGeom prst="rect">
            <a:avLst/>
          </a:prstGeom>
          <a:noFill/>
        </p:spPr>
        <p:txBody>
          <a:bodyPr wrap="square">
            <a:spAutoFit/>
          </a:bodyPr>
          <a:lstStyle/>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人の被害 死亡者</a:t>
            </a:r>
            <a:r>
              <a:rPr lang="en-US" altLang="ja-JP" sz="2000" dirty="0">
                <a:latin typeface="BIZ UDPゴシック" panose="020B0400000000000000" pitchFamily="50" charset="-128"/>
                <a:ea typeface="BIZ UDPゴシック" panose="020B0400000000000000" pitchFamily="50" charset="-128"/>
              </a:rPr>
              <a:t>1000</a:t>
            </a:r>
            <a:r>
              <a:rPr lang="ja-JP" altLang="en-US" sz="2000" dirty="0">
                <a:latin typeface="BIZ UDPゴシック" panose="020B0400000000000000" pitchFamily="50" charset="-128"/>
                <a:ea typeface="BIZ UDPゴシック" panose="020B0400000000000000" pitchFamily="50" charset="-128"/>
              </a:rPr>
              <a:t>人超 負傷者</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万人以上 建物被害全半壊</a:t>
            </a:r>
            <a:r>
              <a:rPr lang="en-US" altLang="ja-JP" sz="2000" dirty="0">
                <a:latin typeface="BIZ UDPゴシック" panose="020B0400000000000000" pitchFamily="50" charset="-128"/>
                <a:ea typeface="BIZ UDPゴシック" panose="020B0400000000000000" pitchFamily="50" charset="-128"/>
              </a:rPr>
              <a:t>20</a:t>
            </a:r>
            <a:r>
              <a:rPr lang="ja-JP" altLang="en-US" sz="2000" dirty="0">
                <a:latin typeface="BIZ UDPゴシック" panose="020B0400000000000000" pitchFamily="50" charset="-128"/>
                <a:ea typeface="BIZ UDPゴシック" panose="020B0400000000000000" pitchFamily="50" charset="-128"/>
              </a:rPr>
              <a:t>万棟超</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地域別被害 静岡</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三重 沿岸部壊滅の被害 静岡県 最大波高</a:t>
            </a:r>
            <a:r>
              <a:rPr lang="en-US" altLang="ja-JP" sz="2000" dirty="0">
                <a:latin typeface="BIZ UDPゴシック" panose="020B0400000000000000" pitchFamily="50" charset="-128"/>
                <a:ea typeface="BIZ UDPゴシック" panose="020B0400000000000000" pitchFamily="50" charset="-128"/>
              </a:rPr>
              <a:t>15m</a:t>
            </a:r>
            <a:r>
              <a:rPr lang="ja-JP" altLang="en-US" sz="2000" dirty="0">
                <a:latin typeface="BIZ UDPゴシック" panose="020B0400000000000000" pitchFamily="50" charset="-128"/>
                <a:ea typeface="BIZ UDPゴシック" panose="020B0400000000000000" pitchFamily="50" charset="-128"/>
              </a:rPr>
              <a:t>超の津波 愛知県 コンビナート大規模火災</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避難状況 避難者数 </a:t>
            </a:r>
            <a:r>
              <a:rPr lang="en-US" altLang="ja-JP" sz="2000" dirty="0">
                <a:latin typeface="BIZ UDPゴシック" panose="020B0400000000000000" pitchFamily="50" charset="-128"/>
                <a:ea typeface="BIZ UDPゴシック" panose="020B0400000000000000" pitchFamily="50" charset="-128"/>
              </a:rPr>
              <a:t>100</a:t>
            </a:r>
            <a:r>
              <a:rPr lang="ja-JP" altLang="en-US" sz="2000" dirty="0">
                <a:latin typeface="BIZ UDPゴシック" panose="020B0400000000000000" pitchFamily="50" charset="-128"/>
                <a:ea typeface="BIZ UDPゴシック" panose="020B0400000000000000" pitchFamily="50" charset="-128"/>
              </a:rPr>
              <a:t>万人突破 避難所 不足と物資枯渇の深刻化 ライフライン 広範囲で機能不全継続</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救助活動 自衛隊 </a:t>
            </a:r>
            <a:r>
              <a:rPr lang="en-US" altLang="ja-JP" sz="2000" dirty="0">
                <a:latin typeface="BIZ UDPゴシック" panose="020B0400000000000000" pitchFamily="50" charset="-128"/>
                <a:ea typeface="BIZ UDPゴシック" panose="020B0400000000000000" pitchFamily="50" charset="-128"/>
              </a:rPr>
              <a:t>5</a:t>
            </a:r>
            <a:r>
              <a:rPr lang="ja-JP" altLang="en-US" sz="2000" dirty="0">
                <a:latin typeface="BIZ UDPゴシック" panose="020B0400000000000000" pitchFamily="50" charset="-128"/>
                <a:ea typeface="BIZ UDPゴシック" panose="020B0400000000000000" pitchFamily="50" charset="-128"/>
              </a:rPr>
              <a:t>万人態勢で対応 </a:t>
            </a:r>
            <a:r>
              <a:rPr lang="en-US" altLang="ja-JP" sz="2000" dirty="0">
                <a:latin typeface="BIZ UDPゴシック" panose="020B0400000000000000" pitchFamily="50" charset="-128"/>
                <a:ea typeface="BIZ UDPゴシック" panose="020B0400000000000000" pitchFamily="50" charset="-128"/>
              </a:rPr>
              <a:t>24</a:t>
            </a:r>
            <a:r>
              <a:rPr lang="ja-JP" altLang="en-US" sz="2000" dirty="0">
                <a:latin typeface="BIZ UDPゴシック" panose="020B0400000000000000" pitchFamily="50" charset="-128"/>
                <a:ea typeface="BIZ UDPゴシック" panose="020B0400000000000000" pitchFamily="50" charset="-128"/>
              </a:rPr>
              <a:t>時間体制継続 道路寸断 建物倒壊で難航</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警戒情報 気象庁 臨時情報</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巨大地震警戒</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継続 西側地域 大地震発生の可能性高 和歌山 徳島 高知 大分 避難継続要請</a:t>
            </a:r>
          </a:p>
        </p:txBody>
      </p:sp>
      <p:grpSp>
        <p:nvGrpSpPr>
          <p:cNvPr id="22" name="グループ化 21">
            <a:extLst>
              <a:ext uri="{FF2B5EF4-FFF2-40B4-BE49-F238E27FC236}">
                <a16:creationId xmlns:a16="http://schemas.microsoft.com/office/drawing/2014/main" id="{3D960671-8168-E39D-7593-4C9DE425A7FB}"/>
              </a:ext>
            </a:extLst>
          </p:cNvPr>
          <p:cNvGrpSpPr/>
          <p:nvPr/>
        </p:nvGrpSpPr>
        <p:grpSpPr>
          <a:xfrm>
            <a:off x="9610318" y="4865750"/>
            <a:ext cx="2147826" cy="1220589"/>
            <a:chOff x="9642931" y="5027202"/>
            <a:chExt cx="2394050" cy="1360516"/>
          </a:xfrm>
        </p:grpSpPr>
        <p:pic>
          <p:nvPicPr>
            <p:cNvPr id="20" name="図 19">
              <a:extLst>
                <a:ext uri="{FF2B5EF4-FFF2-40B4-BE49-F238E27FC236}">
                  <a16:creationId xmlns:a16="http://schemas.microsoft.com/office/drawing/2014/main" id="{45452FFB-34F2-CB0C-C089-8BBAF6A9E704}"/>
                </a:ext>
              </a:extLst>
            </p:cNvPr>
            <p:cNvPicPr>
              <a:picLocks noChangeAspect="1"/>
            </p:cNvPicPr>
            <p:nvPr/>
          </p:nvPicPr>
          <p:blipFill>
            <a:blip r:embed="rId4"/>
            <a:stretch>
              <a:fillRect/>
            </a:stretch>
          </p:blipFill>
          <p:spPr>
            <a:xfrm>
              <a:off x="9642931" y="5027202"/>
              <a:ext cx="2394050" cy="1360516"/>
            </a:xfrm>
            <a:prstGeom prst="rect">
              <a:avLst/>
            </a:prstGeom>
          </p:spPr>
        </p:pic>
        <p:sp>
          <p:nvSpPr>
            <p:cNvPr id="21" name="テキスト ボックス 20">
              <a:extLst>
                <a:ext uri="{FF2B5EF4-FFF2-40B4-BE49-F238E27FC236}">
                  <a16:creationId xmlns:a16="http://schemas.microsoft.com/office/drawing/2014/main" id="{3BD6F62A-7B2C-DDFD-F81E-51C2E0F86B03}"/>
                </a:ext>
              </a:extLst>
            </p:cNvPr>
            <p:cNvSpPr txBox="1"/>
            <p:nvPr/>
          </p:nvSpPr>
          <p:spPr>
            <a:xfrm>
              <a:off x="11136560" y="5445224"/>
              <a:ext cx="432048" cy="153888"/>
            </a:xfrm>
            <a:prstGeom prst="rect">
              <a:avLst/>
            </a:prstGeom>
            <a:noFill/>
          </p:spPr>
          <p:txBody>
            <a:bodyPr wrap="square" lIns="0" tIns="0" rIns="0" bIns="0" rtlCol="0">
              <a:spAutoFit/>
            </a:bodyPr>
            <a:lstStyle/>
            <a:p>
              <a:pPr>
                <a:spcBef>
                  <a:spcPts val="600"/>
                </a:spcBef>
                <a:buClr>
                  <a:schemeClr val="accent1"/>
                </a:buClr>
              </a:pPr>
              <a:r>
                <a:rPr kumimoji="1" lang="ja-JP" altLang="en-US" sz="1000" noProof="0" dirty="0">
                  <a:ln>
                    <a:solidFill>
                      <a:schemeClr val="accent1">
                        <a:lumMod val="60000"/>
                        <a:lumOff val="40000"/>
                      </a:schemeClr>
                    </a:solidFill>
                  </a:ln>
                  <a:solidFill>
                    <a:schemeClr val="bg1"/>
                  </a:solidFill>
                  <a:effectLst>
                    <a:outerShdw blurRad="38100" dist="38100" dir="2700000" algn="tl">
                      <a:srgbClr val="000000">
                        <a:alpha val="43137"/>
                      </a:srgbClr>
                    </a:outerShdw>
                  </a:effectLst>
                </a:rPr>
                <a:t>警戒</a:t>
              </a:r>
            </a:p>
          </p:txBody>
        </p:sp>
      </p:grpSp>
    </p:spTree>
    <p:extLst>
      <p:ext uri="{BB962C8B-B14F-4D97-AF65-F5344CB8AC3E}">
        <p14:creationId xmlns:p14="http://schemas.microsoft.com/office/powerpoint/2010/main" val="3186745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12</a:t>
            </a:r>
            <a:r>
              <a:rPr lang="ja-JP" altLang="en-US" sz="1400" b="1" dirty="0">
                <a:solidFill>
                  <a:schemeClr val="tx1"/>
                </a:solidFill>
                <a:latin typeface="BIZ UDPゴシック" panose="020B0400000000000000" pitchFamily="50" charset="-128"/>
                <a:ea typeface="BIZ UDPゴシック" panose="020B0400000000000000" pitchFamily="50" charset="-128"/>
              </a:rPr>
              <a:t>時間後の状況概要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被害地域：東海地方を中心に西日本広域に拡大</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津波被害：最大波高</a:t>
            </a:r>
            <a:r>
              <a:rPr lang="en-US" altLang="ja-JP" sz="1400" b="1" dirty="0">
                <a:solidFill>
                  <a:schemeClr val="tx1"/>
                </a:solidFill>
                <a:latin typeface="BIZ UDPゴシック" panose="020B0400000000000000" pitchFamily="50" charset="-128"/>
                <a:ea typeface="BIZ UDPゴシック" panose="020B0400000000000000" pitchFamily="50" charset="-128"/>
              </a:rPr>
              <a:t>15m</a:t>
            </a:r>
            <a:r>
              <a:rPr lang="ja-JP" altLang="en-US" sz="1400" b="1" dirty="0">
                <a:solidFill>
                  <a:schemeClr val="tx1"/>
                </a:solidFill>
                <a:latin typeface="BIZ UDPゴシック" panose="020B0400000000000000" pitchFamily="50" charset="-128"/>
                <a:ea typeface="BIZ UDPゴシック" panose="020B0400000000000000" pitchFamily="50" charset="-128"/>
              </a:rPr>
              <a:t>超の地域を確認（静岡県）</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a:t>
            </a:r>
            <a:r>
              <a:rPr lang="en-US" altLang="ja-JP" sz="1400" b="1" dirty="0">
                <a:solidFill>
                  <a:schemeClr val="tx1"/>
                </a:solidFill>
                <a:latin typeface="BIZ UDPゴシック" panose="020B0400000000000000" pitchFamily="50" charset="-128"/>
                <a:ea typeface="BIZ UDPゴシック" panose="020B0400000000000000" pitchFamily="50" charset="-128"/>
              </a:rPr>
              <a:t>1000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名以上、負傷者</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万名以上、詳細確認中</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a:t>
            </a:r>
            <a:r>
              <a:rPr lang="en-US" altLang="ja-JP" sz="1400" b="1" dirty="0">
                <a:solidFill>
                  <a:schemeClr val="tx1"/>
                </a:solidFill>
                <a:latin typeface="BIZ UDPゴシック" panose="020B0400000000000000" pitchFamily="50" charset="-128"/>
                <a:ea typeface="BIZ UDPゴシック" panose="020B0400000000000000" pitchFamily="50" charset="-128"/>
              </a:rPr>
              <a:t>20</a:t>
            </a:r>
            <a:r>
              <a:rPr lang="ja-JP" altLang="en-US" sz="1400" b="1" dirty="0">
                <a:solidFill>
                  <a:schemeClr val="tx1"/>
                </a:solidFill>
                <a:latin typeface="BIZ UDPゴシック" panose="020B0400000000000000" pitchFamily="50" charset="-128"/>
                <a:ea typeface="BIZ UDPゴシック" panose="020B0400000000000000" pitchFamily="50" charset="-128"/>
              </a:rPr>
              <a:t>万棟以上、沿岸部で広範囲な浸水被害継続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コンビナート火災：愛知県で大規模火災発生、周辺地域に避難指示</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ライフライン：一部地域で復旧進むも、広範囲で機能停止継続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交通網：幹線道路の啓開進むも、鉄道は依然広範囲で不通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通信状況：携帯電話はほぼ復旧、固定電話インターネットは回復遅れ</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a:t>
            </a:r>
            <a:r>
              <a:rPr lang="en-US" altLang="ja-JP" sz="1400" b="1" dirty="0">
                <a:solidFill>
                  <a:schemeClr val="tx1"/>
                </a:solidFill>
                <a:latin typeface="BIZ UDPゴシック" panose="020B0400000000000000" pitchFamily="50" charset="-128"/>
                <a:ea typeface="BIZ UDPゴシック" panose="020B0400000000000000" pitchFamily="50" charset="-128"/>
              </a:rPr>
              <a:t>100</a:t>
            </a:r>
            <a:r>
              <a:rPr lang="ja-JP" altLang="en-US" sz="1400" b="1" dirty="0">
                <a:solidFill>
                  <a:schemeClr val="tx1"/>
                </a:solidFill>
                <a:latin typeface="BIZ UDPゴシック" panose="020B0400000000000000" pitchFamily="50" charset="-128"/>
                <a:ea typeface="BIZ UDPゴシック" panose="020B0400000000000000" pitchFamily="50" charset="-128"/>
              </a:rPr>
              <a:t>万人超、避難所不足・物資不足深刻化</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救助・支援活動：自衛隊</a:t>
            </a:r>
            <a:r>
              <a:rPr lang="en-US" altLang="ja-JP" sz="1400" b="1" dirty="0">
                <a:solidFill>
                  <a:schemeClr val="tx1"/>
                </a:solidFill>
                <a:latin typeface="BIZ UDPゴシック" panose="020B0400000000000000" pitchFamily="50" charset="-128"/>
                <a:ea typeface="BIZ UDPゴシック" panose="020B0400000000000000" pitchFamily="50" charset="-128"/>
              </a:rPr>
              <a:t>5</a:t>
            </a:r>
            <a:r>
              <a:rPr lang="ja-JP" altLang="en-US" sz="1400" b="1" dirty="0">
                <a:solidFill>
                  <a:schemeClr val="tx1"/>
                </a:solidFill>
                <a:latin typeface="BIZ UDPゴシック" panose="020B0400000000000000" pitchFamily="50" charset="-128"/>
                <a:ea typeface="BIZ UDPゴシック" panose="020B0400000000000000" pitchFamily="50" charset="-128"/>
              </a:rPr>
              <a:t>万人態勢、救助活動</a:t>
            </a:r>
            <a:r>
              <a:rPr lang="en-US" altLang="ja-JP" sz="1400" b="1" dirty="0">
                <a:solidFill>
                  <a:schemeClr val="tx1"/>
                </a:solidFill>
                <a:latin typeface="BIZ UDPゴシック" panose="020B0400000000000000" pitchFamily="50" charset="-128"/>
                <a:ea typeface="BIZ UDPゴシック" panose="020B0400000000000000" pitchFamily="50" charset="-128"/>
              </a:rPr>
              <a:t>24</a:t>
            </a:r>
            <a:r>
              <a:rPr lang="ja-JP" altLang="en-US" sz="1400" b="1" dirty="0">
                <a:solidFill>
                  <a:schemeClr val="tx1"/>
                </a:solidFill>
                <a:latin typeface="BIZ UDPゴシック" panose="020B0400000000000000" pitchFamily="50" charset="-128"/>
                <a:ea typeface="BIZ UDPゴシック" panose="020B0400000000000000" pitchFamily="50" charset="-128"/>
              </a:rPr>
              <a:t>時間体制で継続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臨時情報：気象庁が引き続き南海トラフ地震臨時情報（巨大地震警戒）を発表。西側領域での地震発生の可能性に警戒呼びかけ継続</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避難所の過密状態が深刻化。物資不足、衛生状態の悪化が顕著に。帰宅困難者の滞留も長期化。</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439183"/>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一部地域で復旧が進むも、被災地を中心に依然として広範囲で機能不全が継続。</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a:t>
            </a:r>
            <a:r>
              <a:rPr lang="en-US" altLang="ja-JP" dirty="0">
                <a:solidFill>
                  <a:srgbClr val="002060"/>
                </a:solidFill>
                <a:latin typeface="BIZ UDPゴシック" panose="020B0400000000000000" pitchFamily="50" charset="-128"/>
                <a:ea typeface="BIZ UDPゴシック" panose="020B0400000000000000" pitchFamily="50" charset="-128"/>
              </a:rPr>
              <a:t>12</a:t>
            </a:r>
            <a:r>
              <a:rPr lang="ja-JP" altLang="en-US" dirty="0">
                <a:solidFill>
                  <a:srgbClr val="002060"/>
                </a:solidFill>
                <a:latin typeface="BIZ UDPゴシック" panose="020B0400000000000000" pitchFamily="50" charset="-128"/>
                <a:ea typeface="BIZ UDPゴシック" panose="020B0400000000000000" pitchFamily="50" charset="-128"/>
              </a:rPr>
              <a:t>時間後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9" name="図 8" descr="Decaying abandoned homes with neglected toilets A detailed look. Concept Abandoned Homes, Neglected Toilets, Decay, Detailed Exploration, Urban Exploration">
            <a:extLst>
              <a:ext uri="{FF2B5EF4-FFF2-40B4-BE49-F238E27FC236}">
                <a16:creationId xmlns:a16="http://schemas.microsoft.com/office/drawing/2014/main" id="{930EC021-2981-A6A4-B2B7-2105CDF2E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825" y="3429000"/>
            <a:ext cx="3004353" cy="1492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図 9" descr="３１１　東日本大震災　津波被害（南三陸）">
            <a:extLst>
              <a:ext uri="{FF2B5EF4-FFF2-40B4-BE49-F238E27FC236}">
                <a16:creationId xmlns:a16="http://schemas.microsoft.com/office/drawing/2014/main" id="{004019B7-B26E-78C7-78D7-0459DCF75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289" y="2074853"/>
            <a:ext cx="2261039" cy="1492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図 11" descr="日本の災害のイメージ写真（地震・地面の亀裂・復興・救助・崩壊）">
            <a:extLst>
              <a:ext uri="{FF2B5EF4-FFF2-40B4-BE49-F238E27FC236}">
                <a16:creationId xmlns:a16="http://schemas.microsoft.com/office/drawing/2014/main" id="{686C29D8-4126-4FED-71DA-76A3BB076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2002" y="2074853"/>
            <a:ext cx="2254820" cy="1492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597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発災１日後の報道">
            <a:hlinkClick r:id="" action="ppaction://media"/>
            <a:extLst>
              <a:ext uri="{FF2B5EF4-FFF2-40B4-BE49-F238E27FC236}">
                <a16:creationId xmlns:a16="http://schemas.microsoft.com/office/drawing/2014/main" id="{B008A880-0DF2-5DF4-5FE3-290D6C48D4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14164"/>
            <a:ext cx="10025191" cy="5639170"/>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発災１日後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8167"/>
            <a:ext cx="9422178" cy="1735039"/>
            <a:chOff x="1130579" y="4497089"/>
            <a:chExt cx="9422178" cy="2279351"/>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525600"/>
              <a:ext cx="9422178" cy="2250840"/>
              <a:chOff x="1130579" y="4525600"/>
              <a:chExt cx="9422178" cy="2250840"/>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525600"/>
                <a:ext cx="9422178" cy="2250840"/>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2"/>
                <a:ext cx="2213148" cy="498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540894" y="4497089"/>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pic>
        <p:nvPicPr>
          <p:cNvPr id="10" name="Picture 6" descr="津波警報の発表 巨大地震発生時のイメージ">
            <a:extLst>
              <a:ext uri="{FF2B5EF4-FFF2-40B4-BE49-F238E27FC236}">
                <a16:creationId xmlns:a16="http://schemas.microsoft.com/office/drawing/2014/main" id="{AF29701F-3514-BD7D-A39C-2C4B94104C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93043" y="4797152"/>
            <a:ext cx="3315580" cy="110692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12E60BD7-D6CF-30B4-37FE-C0F128CA681F}"/>
              </a:ext>
            </a:extLst>
          </p:cNvPr>
          <p:cNvGrpSpPr/>
          <p:nvPr/>
        </p:nvGrpSpPr>
        <p:grpSpPr>
          <a:xfrm>
            <a:off x="7739418" y="3770779"/>
            <a:ext cx="3222831" cy="900620"/>
            <a:chOff x="5797237" y="5816734"/>
            <a:chExt cx="4092957" cy="900620"/>
          </a:xfrm>
        </p:grpSpPr>
        <p:sp>
          <p:nvSpPr>
            <p:cNvPr id="13" name="正方形/長方形 12">
              <a:extLst>
                <a:ext uri="{FF2B5EF4-FFF2-40B4-BE49-F238E27FC236}">
                  <a16:creationId xmlns:a16="http://schemas.microsoft.com/office/drawing/2014/main" id="{89443C45-EDBB-748D-45F0-8945DD131D19}"/>
                </a:ext>
              </a:extLst>
            </p:cNvPr>
            <p:cNvSpPr/>
            <p:nvPr/>
          </p:nvSpPr>
          <p:spPr>
            <a:xfrm>
              <a:off x="5797237" y="6310748"/>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4" name="正方形/長方形 13">
              <a:extLst>
                <a:ext uri="{FF2B5EF4-FFF2-40B4-BE49-F238E27FC236}">
                  <a16:creationId xmlns:a16="http://schemas.microsoft.com/office/drawing/2014/main" id="{80698B51-6E5C-413C-E127-5891F73D6CCD}"/>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5" name="テキスト ボックス 14">
              <a:extLst>
                <a:ext uri="{FF2B5EF4-FFF2-40B4-BE49-F238E27FC236}">
                  <a16:creationId xmlns:a16="http://schemas.microsoft.com/office/drawing/2014/main" id="{BB2AA751-E290-4329-074B-FA5F34558492}"/>
                </a:ext>
              </a:extLst>
            </p:cNvPr>
            <p:cNvSpPr txBox="1"/>
            <p:nvPr/>
          </p:nvSpPr>
          <p:spPr>
            <a:xfrm>
              <a:off x="6033598" y="5816734"/>
              <a:ext cx="3856596" cy="82977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a:t>
              </a: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警戒</a:t>
              </a: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a:p>
              <a:pPr>
                <a:lnSpc>
                  <a:spcPct val="150000"/>
                </a:lnSpc>
                <a:spcBef>
                  <a:spcPts val="600"/>
                </a:spcBef>
                <a:spcAft>
                  <a:spcPts val="600"/>
                </a:spcAft>
                <a:buClr>
                  <a:schemeClr val="accent1"/>
                </a:buClr>
              </a:pP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南海トラフ地震臨時情報（注意）</a:t>
              </a:r>
              <a:endPar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grpSp>
      <p:sp>
        <p:nvSpPr>
          <p:cNvPr id="18" name="テキスト ボックス 17">
            <a:extLst>
              <a:ext uri="{FF2B5EF4-FFF2-40B4-BE49-F238E27FC236}">
                <a16:creationId xmlns:a16="http://schemas.microsoft.com/office/drawing/2014/main" id="{82ED8846-2804-398C-D4BC-DE1F8CCA2878}"/>
              </a:ext>
            </a:extLst>
          </p:cNvPr>
          <p:cNvSpPr txBox="1"/>
          <p:nvPr/>
        </p:nvSpPr>
        <p:spPr>
          <a:xfrm>
            <a:off x="1775520" y="1389713"/>
            <a:ext cx="8856984" cy="1107996"/>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惨状深まる一方 死者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人超え、</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避難者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150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万人突破</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コンビナート火災制御不能 西側での巨大地震発生の脅威迫る</a:t>
            </a:r>
            <a:endParaRPr kumimoji="1" lang="ja-JP" altLang="en-US" sz="2400" noProof="0" dirty="0" err="1"/>
          </a:p>
        </p:txBody>
      </p:sp>
    </p:spTree>
    <p:extLst>
      <p:ext uri="{BB962C8B-B14F-4D97-AF65-F5344CB8AC3E}">
        <p14:creationId xmlns:p14="http://schemas.microsoft.com/office/powerpoint/2010/main" val="255479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発災１日後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8167"/>
            <a:ext cx="9422178" cy="1735039"/>
            <a:chOff x="1130579" y="4497089"/>
            <a:chExt cx="9422178" cy="2279351"/>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525600"/>
              <a:ext cx="9422178" cy="2250840"/>
              <a:chOff x="1130579" y="4525600"/>
              <a:chExt cx="9422178" cy="2250840"/>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525600"/>
                <a:ext cx="9422178" cy="2250840"/>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2"/>
                <a:ext cx="2213148" cy="498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540894" y="4497089"/>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kumimoji="1" lang="ja-JP" altLang="en-US" sz="2400" b="1" dirty="0">
                  <a:solidFill>
                    <a:schemeClr val="bg1"/>
                  </a:solidFill>
                  <a:effectLst>
                    <a:outerShdw blurRad="38100" dist="38100" dir="2700000" algn="tl">
                      <a:srgbClr val="000000">
                        <a:alpha val="43137"/>
                      </a:srgbClr>
                    </a:outerShdw>
                  </a:effectLst>
                </a:rPr>
                <a:t>大津波警報発表中</a:t>
              </a:r>
            </a:p>
          </p:txBody>
        </p:sp>
      </p:grpSp>
      <p:sp>
        <p:nvSpPr>
          <p:cNvPr id="18" name="テキスト ボックス 17">
            <a:extLst>
              <a:ext uri="{FF2B5EF4-FFF2-40B4-BE49-F238E27FC236}">
                <a16:creationId xmlns:a16="http://schemas.microsoft.com/office/drawing/2014/main" id="{82ED8846-2804-398C-D4BC-DE1F8CCA2878}"/>
              </a:ext>
            </a:extLst>
          </p:cNvPr>
          <p:cNvSpPr txBox="1"/>
          <p:nvPr/>
        </p:nvSpPr>
        <p:spPr>
          <a:xfrm>
            <a:off x="1775520" y="1389713"/>
            <a:ext cx="8856984" cy="1107996"/>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惨状深まる一方 死者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2000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人超え、</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避難者</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150</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万人突破</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コンビナート火災制御不能 西側での巨大地震発生の脅威迫る</a:t>
            </a:r>
            <a:endParaRPr kumimoji="1" lang="ja-JP" altLang="en-US" sz="2400" noProof="0" dirty="0" err="1"/>
          </a:p>
        </p:txBody>
      </p:sp>
      <p:sp>
        <p:nvSpPr>
          <p:cNvPr id="11" name="テキスト ボックス 10">
            <a:extLst>
              <a:ext uri="{FF2B5EF4-FFF2-40B4-BE49-F238E27FC236}">
                <a16:creationId xmlns:a16="http://schemas.microsoft.com/office/drawing/2014/main" id="{5190840F-7FB5-8637-84BE-D23B00E19E29}"/>
              </a:ext>
            </a:extLst>
          </p:cNvPr>
          <p:cNvSpPr txBox="1"/>
          <p:nvPr/>
        </p:nvSpPr>
        <p:spPr>
          <a:xfrm>
            <a:off x="1343472" y="2742748"/>
            <a:ext cx="9577064" cy="1938992"/>
          </a:xfrm>
          <a:prstGeom prst="rect">
            <a:avLst/>
          </a:prstGeom>
          <a:noFill/>
        </p:spPr>
        <p:txBody>
          <a:bodyPr wrap="square">
            <a:spAutoFit/>
          </a:bodyPr>
          <a:lstStyle/>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人・物の被害 死亡者</a:t>
            </a:r>
            <a:r>
              <a:rPr lang="en-US" altLang="ja-JP" sz="2000" dirty="0">
                <a:latin typeface="BIZ UDPゴシック" panose="020B0400000000000000" pitchFamily="50" charset="-128"/>
                <a:ea typeface="BIZ UDPゴシック" panose="020B0400000000000000" pitchFamily="50" charset="-128"/>
              </a:rPr>
              <a:t>2000</a:t>
            </a:r>
            <a:r>
              <a:rPr lang="ja-JP" altLang="en-US" sz="2000" dirty="0">
                <a:latin typeface="BIZ UDPゴシック" panose="020B0400000000000000" pitchFamily="50" charset="-128"/>
                <a:ea typeface="BIZ UDPゴシック" panose="020B0400000000000000" pitchFamily="50" charset="-128"/>
              </a:rPr>
              <a:t>人超 負傷者</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万人以上 建物全半壊</a:t>
            </a:r>
            <a:r>
              <a:rPr lang="en-US" altLang="ja-JP" sz="2000" dirty="0">
                <a:latin typeface="BIZ UDPゴシック" panose="020B0400000000000000" pitchFamily="50" charset="-128"/>
                <a:ea typeface="BIZ UDPゴシック" panose="020B0400000000000000" pitchFamily="50" charset="-128"/>
              </a:rPr>
              <a:t>30</a:t>
            </a:r>
            <a:r>
              <a:rPr lang="ja-JP" altLang="en-US" sz="2000" dirty="0">
                <a:latin typeface="BIZ UDPゴシック" panose="020B0400000000000000" pitchFamily="50" charset="-128"/>
                <a:ea typeface="BIZ UDPゴシック" panose="020B0400000000000000" pitchFamily="50" charset="-128"/>
              </a:rPr>
              <a:t>万棟超</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被災地状況 静岡</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三重沿岸部壊滅 愛知県コンビナート火災継続</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避難状況 避難者</a:t>
            </a:r>
            <a:r>
              <a:rPr lang="en-US" altLang="ja-JP" sz="2000" dirty="0">
                <a:latin typeface="BIZ UDPゴシック" panose="020B0400000000000000" pitchFamily="50" charset="-128"/>
                <a:ea typeface="BIZ UDPゴシック" panose="020B0400000000000000" pitchFamily="50" charset="-128"/>
              </a:rPr>
              <a:t>150</a:t>
            </a:r>
            <a:r>
              <a:rPr lang="ja-JP" altLang="en-US" sz="2000" dirty="0">
                <a:latin typeface="BIZ UDPゴシック" panose="020B0400000000000000" pitchFamily="50" charset="-128"/>
                <a:ea typeface="BIZ UDPゴシック" panose="020B0400000000000000" pitchFamily="50" charset="-128"/>
              </a:rPr>
              <a:t>万人超 避難所限界状態</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救助・ライフライン自衛隊</a:t>
            </a:r>
            <a:r>
              <a:rPr lang="en-US" altLang="ja-JP" sz="2000" dirty="0">
                <a:latin typeface="BIZ UDPゴシック" panose="020B0400000000000000" pitchFamily="50" charset="-128"/>
                <a:ea typeface="BIZ UDPゴシック" panose="020B0400000000000000" pitchFamily="50" charset="-128"/>
              </a:rPr>
              <a:t>7</a:t>
            </a:r>
            <a:r>
              <a:rPr lang="ja-JP" altLang="en-US" sz="2000" dirty="0">
                <a:latin typeface="BIZ UDPゴシック" panose="020B0400000000000000" pitchFamily="50" charset="-128"/>
                <a:ea typeface="BIZ UDPゴシック" panose="020B0400000000000000" pitchFamily="50" charset="-128"/>
              </a:rPr>
              <a:t>万人体制で対応 広範囲で機能不全継続</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警戒情報 臨時情報</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巨大地震警戒</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継続 西側で大地震発生の可能性</a:t>
            </a:r>
          </a:p>
        </p:txBody>
      </p:sp>
      <p:pic>
        <p:nvPicPr>
          <p:cNvPr id="4098" name="Picture 2" descr="第１０部・津波火災（下）もろさ／油大量流出、炎広がる海 | 河北新報オンライン">
            <a:extLst>
              <a:ext uri="{FF2B5EF4-FFF2-40B4-BE49-F238E27FC236}">
                <a16:creationId xmlns:a16="http://schemas.microsoft.com/office/drawing/2014/main" id="{974938F2-E0A3-CD61-7639-A050B7B60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269" y="4708542"/>
            <a:ext cx="2476500" cy="1685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東京湾内の災害活動体制を強固にする！東京湾相互応援協定に基づく合同消防訓練 | 消防・レスキューの専門サイト「Jレスキュー」">
            <a:extLst>
              <a:ext uri="{FF2B5EF4-FFF2-40B4-BE49-F238E27FC236}">
                <a16:creationId xmlns:a16="http://schemas.microsoft.com/office/drawing/2014/main" id="{7ACFAA2B-8539-5FCE-2775-1AB5CDF93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090" y="4681739"/>
            <a:ext cx="2476499" cy="1642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93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24</a:t>
            </a:r>
            <a:r>
              <a:rPr lang="ja-JP" altLang="en-US" sz="1400" b="1" dirty="0">
                <a:solidFill>
                  <a:schemeClr val="tx1"/>
                </a:solidFill>
                <a:latin typeface="BIZ UDPゴシック" panose="020B0400000000000000" pitchFamily="50" charset="-128"/>
                <a:ea typeface="BIZ UDPゴシック" panose="020B0400000000000000" pitchFamily="50" charset="-128"/>
              </a:rPr>
              <a:t>時間後の状況概要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被害地域：東海地方を中心に西日本広域に拡大</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a:t>
            </a:r>
            <a:r>
              <a:rPr lang="en-US" altLang="ja-JP" sz="1400" b="1" dirty="0">
                <a:solidFill>
                  <a:schemeClr val="tx1"/>
                </a:solidFill>
                <a:latin typeface="BIZ UDPゴシック" panose="020B0400000000000000" pitchFamily="50" charset="-128"/>
                <a:ea typeface="BIZ UDPゴシック" panose="020B0400000000000000" pitchFamily="50" charset="-128"/>
              </a:rPr>
              <a:t>2000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名以上、負傷者</a:t>
            </a:r>
            <a:r>
              <a:rPr lang="en-US" altLang="ja-JP" sz="1400" b="1" dirty="0">
                <a:solidFill>
                  <a:schemeClr val="tx1"/>
                </a:solidFill>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万名以上、詳細確認中</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a:t>
            </a:r>
            <a:r>
              <a:rPr lang="en-US" altLang="ja-JP" sz="1400" b="1" dirty="0">
                <a:solidFill>
                  <a:schemeClr val="tx1"/>
                </a:solidFill>
                <a:latin typeface="BIZ UDPゴシック" panose="020B0400000000000000" pitchFamily="50" charset="-128"/>
                <a:ea typeface="BIZ UDPゴシック" panose="020B0400000000000000" pitchFamily="50" charset="-128"/>
              </a:rPr>
              <a:t>30</a:t>
            </a:r>
            <a:r>
              <a:rPr lang="ja-JP" altLang="en-US" sz="1400" b="1" dirty="0">
                <a:solidFill>
                  <a:schemeClr val="tx1"/>
                </a:solidFill>
                <a:latin typeface="BIZ UDPゴシック" panose="020B0400000000000000" pitchFamily="50" charset="-128"/>
                <a:ea typeface="BIZ UDPゴシック" panose="020B0400000000000000" pitchFamily="50" charset="-128"/>
              </a:rPr>
              <a:t>万棟以上、沿岸部で広範囲な浸水被害継続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コンビナート火災：愛知県で大規模火災継続、周辺地域に避難指示</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ライフライン：被災地で広範囲の機能停止継続、一部地域でわずかに回復の兆し</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交通網：一部幹線道路で緊急車両の通行確保、鉄道は依然広範囲で不通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通信状況：携帯電話の輻輳緩和、固定電話とインターネットは回復遅れ</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a:t>
            </a:r>
            <a:r>
              <a:rPr lang="en-US" altLang="ja-JP" sz="1400" b="1" dirty="0">
                <a:solidFill>
                  <a:schemeClr val="tx1"/>
                </a:solidFill>
                <a:latin typeface="BIZ UDPゴシック" panose="020B0400000000000000" pitchFamily="50" charset="-128"/>
                <a:ea typeface="BIZ UDPゴシック" panose="020B0400000000000000" pitchFamily="50" charset="-128"/>
              </a:rPr>
              <a:t>150</a:t>
            </a:r>
            <a:r>
              <a:rPr lang="ja-JP" altLang="en-US" sz="1400" b="1" dirty="0">
                <a:solidFill>
                  <a:schemeClr val="tx1"/>
                </a:solidFill>
                <a:latin typeface="BIZ UDPゴシック" panose="020B0400000000000000" pitchFamily="50" charset="-128"/>
                <a:ea typeface="BIZ UDPゴシック" panose="020B0400000000000000" pitchFamily="50" charset="-128"/>
              </a:rPr>
              <a:t>万人超、避難所の長期化対策急務</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救助・支援活動：自衛隊</a:t>
            </a:r>
            <a:r>
              <a:rPr lang="en-US" altLang="ja-JP" sz="1400" b="1" dirty="0">
                <a:solidFill>
                  <a:schemeClr val="tx1"/>
                </a:solidFill>
                <a:latin typeface="BIZ UDPゴシック" panose="020B0400000000000000" pitchFamily="50" charset="-128"/>
                <a:ea typeface="BIZ UDPゴシック" panose="020B0400000000000000" pitchFamily="50" charset="-128"/>
              </a:rPr>
              <a:t>7</a:t>
            </a:r>
            <a:r>
              <a:rPr lang="ja-JP" altLang="en-US" sz="1400" b="1" dirty="0">
                <a:solidFill>
                  <a:schemeClr val="tx1"/>
                </a:solidFill>
                <a:latin typeface="BIZ UDPゴシック" panose="020B0400000000000000" pitchFamily="50" charset="-128"/>
                <a:ea typeface="BIZ UDPゴシック" panose="020B0400000000000000" pitchFamily="50" charset="-128"/>
              </a:rPr>
              <a:t>万人態勢、救助活動</a:t>
            </a:r>
            <a:r>
              <a:rPr lang="en-US" altLang="ja-JP" sz="1400" b="1" dirty="0">
                <a:solidFill>
                  <a:schemeClr val="tx1"/>
                </a:solidFill>
                <a:latin typeface="BIZ UDPゴシック" panose="020B0400000000000000" pitchFamily="50" charset="-128"/>
                <a:ea typeface="BIZ UDPゴシック" panose="020B0400000000000000" pitchFamily="50" charset="-128"/>
              </a:rPr>
              <a:t>24</a:t>
            </a:r>
            <a:r>
              <a:rPr lang="ja-JP" altLang="en-US" sz="1400" b="1" dirty="0">
                <a:solidFill>
                  <a:schemeClr val="tx1"/>
                </a:solidFill>
                <a:latin typeface="BIZ UDPゴシック" panose="020B0400000000000000" pitchFamily="50" charset="-128"/>
                <a:ea typeface="BIZ UDPゴシック" panose="020B0400000000000000" pitchFamily="50" charset="-128"/>
              </a:rPr>
              <a:t>時間体制で継続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臨時情報：気象庁が引き続き南海トラフ地震臨時情報（巨大地震警戒）を発表</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避難所の長期化対策が急務。物資不足、衛生状態の悪化が顕著に。帰宅困難者の一部は徒歩での帰宅開始。</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654172"/>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被災地を中心に依然として広範囲で機能不全が継続。一部地域でわずかに回復の兆しがあるが、本格的な復旧には長期間を要する見込み。</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a:t>
            </a:r>
            <a:r>
              <a:rPr lang="en-US" altLang="ja-JP" dirty="0">
                <a:solidFill>
                  <a:srgbClr val="002060"/>
                </a:solidFill>
                <a:latin typeface="BIZ UDPゴシック" panose="020B0400000000000000" pitchFamily="50" charset="-128"/>
                <a:ea typeface="BIZ UDPゴシック" panose="020B0400000000000000" pitchFamily="50" charset="-128"/>
              </a:rPr>
              <a:t>1</a:t>
            </a:r>
            <a:r>
              <a:rPr lang="ja-JP" altLang="en-US" dirty="0">
                <a:solidFill>
                  <a:srgbClr val="002060"/>
                </a:solidFill>
                <a:latin typeface="BIZ UDPゴシック" panose="020B0400000000000000" pitchFamily="50" charset="-128"/>
                <a:ea typeface="BIZ UDPゴシック" panose="020B0400000000000000" pitchFamily="50" charset="-128"/>
              </a:rPr>
              <a:t>日後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2" name="図 1" descr="「物資不足」と書かれたニュースの見出し">
            <a:extLst>
              <a:ext uri="{FF2B5EF4-FFF2-40B4-BE49-F238E27FC236}">
                <a16:creationId xmlns:a16="http://schemas.microsoft.com/office/drawing/2014/main" id="{E3EFD27F-743D-1AED-16E3-4584A1B59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655" y="2780162"/>
            <a:ext cx="2058062" cy="1533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図 6" descr="Illegal migrants crossing USA border at night creating immigration issues. Concept Border Security, Immigration Crisis, USA-Mexico Border, Illegal Crossing, Immigration Policy">
            <a:extLst>
              <a:ext uri="{FF2B5EF4-FFF2-40B4-BE49-F238E27FC236}">
                <a16:creationId xmlns:a16="http://schemas.microsoft.com/office/drawing/2014/main" id="{E6B25A31-3AA2-B47E-8A40-11AE9C785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280" y="2756349"/>
            <a:ext cx="3087092" cy="1533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53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発災３日後の報道">
            <a:hlinkClick r:id="" action="ppaction://media"/>
            <a:extLst>
              <a:ext uri="{FF2B5EF4-FFF2-40B4-BE49-F238E27FC236}">
                <a16:creationId xmlns:a16="http://schemas.microsoft.com/office/drawing/2014/main" id="{B4CE4521-5FEF-2A45-2ED4-ED9D55804F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31583"/>
            <a:ext cx="10025191" cy="5639170"/>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発災３日後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5764"/>
            <a:ext cx="9422178" cy="1627093"/>
            <a:chOff x="1130579" y="4493930"/>
            <a:chExt cx="9422178" cy="2137540"/>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525598"/>
              <a:ext cx="9422178" cy="2105872"/>
              <a:chOff x="1130579" y="4525598"/>
              <a:chExt cx="9422178" cy="2105872"/>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525598"/>
                <a:ext cx="9422178" cy="2105872"/>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13148"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444855" y="4493930"/>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grpSp>
        <p:nvGrpSpPr>
          <p:cNvPr id="12" name="グループ化 11">
            <a:extLst>
              <a:ext uri="{FF2B5EF4-FFF2-40B4-BE49-F238E27FC236}">
                <a16:creationId xmlns:a16="http://schemas.microsoft.com/office/drawing/2014/main" id="{12E60BD7-D6CF-30B4-37FE-C0F128CA681F}"/>
              </a:ext>
            </a:extLst>
          </p:cNvPr>
          <p:cNvGrpSpPr/>
          <p:nvPr/>
        </p:nvGrpSpPr>
        <p:grpSpPr>
          <a:xfrm>
            <a:off x="7768446" y="2926115"/>
            <a:ext cx="3231727" cy="1465330"/>
            <a:chOff x="5775208" y="5155396"/>
            <a:chExt cx="4104255" cy="1465330"/>
          </a:xfrm>
        </p:grpSpPr>
        <p:sp>
          <p:nvSpPr>
            <p:cNvPr id="13" name="正方形/長方形 12">
              <a:extLst>
                <a:ext uri="{FF2B5EF4-FFF2-40B4-BE49-F238E27FC236}">
                  <a16:creationId xmlns:a16="http://schemas.microsoft.com/office/drawing/2014/main" id="{89443C45-EDBB-748D-45F0-8945DD131D19}"/>
                </a:ext>
              </a:extLst>
            </p:cNvPr>
            <p:cNvSpPr/>
            <p:nvPr/>
          </p:nvSpPr>
          <p:spPr>
            <a:xfrm>
              <a:off x="5797237" y="6214120"/>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4" name="正方形/長方形 13">
              <a:extLst>
                <a:ext uri="{FF2B5EF4-FFF2-40B4-BE49-F238E27FC236}">
                  <a16:creationId xmlns:a16="http://schemas.microsoft.com/office/drawing/2014/main" id="{80698B51-6E5C-413C-E127-5891F73D6CCD}"/>
                </a:ext>
              </a:extLst>
            </p:cNvPr>
            <p:cNvSpPr/>
            <p:nvPr/>
          </p:nvSpPr>
          <p:spPr>
            <a:xfrm>
              <a:off x="5775208" y="5684758"/>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5" name="テキスト ボックス 14">
              <a:extLst>
                <a:ext uri="{FF2B5EF4-FFF2-40B4-BE49-F238E27FC236}">
                  <a16:creationId xmlns:a16="http://schemas.microsoft.com/office/drawing/2014/main" id="{BB2AA751-E290-4329-074B-FA5F34558492}"/>
                </a:ext>
              </a:extLst>
            </p:cNvPr>
            <p:cNvSpPr txBox="1"/>
            <p:nvPr/>
          </p:nvSpPr>
          <p:spPr>
            <a:xfrm>
              <a:off x="6022866" y="5684272"/>
              <a:ext cx="3856596" cy="82977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a:t>
              </a: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警戒</a:t>
              </a: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a:p>
              <a:pPr>
                <a:lnSpc>
                  <a:spcPct val="150000"/>
                </a:lnSpc>
                <a:spcBef>
                  <a:spcPts val="600"/>
                </a:spcBef>
                <a:spcAft>
                  <a:spcPts val="600"/>
                </a:spcAft>
                <a:buClr>
                  <a:schemeClr val="accent1"/>
                </a:buClr>
              </a:pP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南海トラフ地震臨時情報（注意）</a:t>
              </a:r>
              <a:endPar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C627C3E3-89A8-40E3-349F-0113BF25DF8C}"/>
                </a:ext>
              </a:extLst>
            </p:cNvPr>
            <p:cNvSpPr/>
            <p:nvPr/>
          </p:nvSpPr>
          <p:spPr>
            <a:xfrm>
              <a:off x="5797237" y="5155396"/>
              <a:ext cx="4082226"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1" name="テキスト ボックス 10">
              <a:extLst>
                <a:ext uri="{FF2B5EF4-FFF2-40B4-BE49-F238E27FC236}">
                  <a16:creationId xmlns:a16="http://schemas.microsoft.com/office/drawing/2014/main" id="{6C67CB5C-1BB7-1377-2BE0-2069509EC3E9}"/>
                </a:ext>
              </a:extLst>
            </p:cNvPr>
            <p:cNvSpPr txBox="1"/>
            <p:nvPr/>
          </p:nvSpPr>
          <p:spPr>
            <a:xfrm>
              <a:off x="6022867" y="5155396"/>
              <a:ext cx="3856596" cy="30655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南海トラフ地震臨時情報（調査中）</a:t>
              </a:r>
            </a:p>
          </p:txBody>
        </p:sp>
      </p:grpSp>
      <p:pic>
        <p:nvPicPr>
          <p:cNvPr id="18" name="図 17">
            <a:extLst>
              <a:ext uri="{FF2B5EF4-FFF2-40B4-BE49-F238E27FC236}">
                <a16:creationId xmlns:a16="http://schemas.microsoft.com/office/drawing/2014/main" id="{96DF217B-7335-3B2E-AA2E-D123AA19D9A9}"/>
              </a:ext>
            </a:extLst>
          </p:cNvPr>
          <p:cNvPicPr>
            <a:picLocks noChangeAspect="1"/>
          </p:cNvPicPr>
          <p:nvPr/>
        </p:nvPicPr>
        <p:blipFill>
          <a:blip r:embed="rId6"/>
          <a:stretch>
            <a:fillRect/>
          </a:stretch>
        </p:blipFill>
        <p:spPr>
          <a:xfrm>
            <a:off x="8058327" y="4436313"/>
            <a:ext cx="2683916" cy="1509703"/>
          </a:xfrm>
          <a:prstGeom prst="rect">
            <a:avLst/>
          </a:prstGeom>
        </p:spPr>
      </p:pic>
      <p:sp>
        <p:nvSpPr>
          <p:cNvPr id="10" name="テキスト ボックス 9">
            <a:extLst>
              <a:ext uri="{FF2B5EF4-FFF2-40B4-BE49-F238E27FC236}">
                <a16:creationId xmlns:a16="http://schemas.microsoft.com/office/drawing/2014/main" id="{6D011832-62A2-D936-BF66-BA321FD7FE8A}"/>
              </a:ext>
            </a:extLst>
          </p:cNvPr>
          <p:cNvSpPr txBox="1"/>
          <p:nvPr/>
        </p:nvSpPr>
        <p:spPr>
          <a:xfrm>
            <a:off x="2927648" y="1372766"/>
            <a:ext cx="8424936" cy="984885"/>
          </a:xfrm>
          <a:prstGeom prst="rect">
            <a:avLst/>
          </a:prstGeom>
          <a:noFill/>
        </p:spPr>
        <p:txBody>
          <a:bodyPr wrap="square" lIns="0" tIns="0" rIns="0" bIns="0" rtlCol="0">
            <a:spAutoFit/>
          </a:bodyPr>
          <a:lstStyle/>
          <a:p>
            <a:pPr defTabSz="914400">
              <a:defRPr/>
            </a:pP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被害拡大と新たな脅威</a:t>
            </a:r>
          </a:p>
          <a:p>
            <a:pPr defTabSz="914400">
              <a:defRPr/>
            </a:pP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日向灘で震度</a:t>
            </a:r>
            <a:r>
              <a:rPr lang="en-US" altLang="ja-JP"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弱の地震発生警戒続く</a:t>
            </a:r>
          </a:p>
        </p:txBody>
      </p:sp>
    </p:spTree>
    <p:extLst>
      <p:ext uri="{BB962C8B-B14F-4D97-AF65-F5344CB8AC3E}">
        <p14:creationId xmlns:p14="http://schemas.microsoft.com/office/powerpoint/2010/main" val="31436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発災３日後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5764"/>
            <a:ext cx="9422178" cy="1627093"/>
            <a:chOff x="1130579" y="4493930"/>
            <a:chExt cx="9422178" cy="2137540"/>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525598"/>
              <a:ext cx="9422178" cy="2105872"/>
              <a:chOff x="1130579" y="4525598"/>
              <a:chExt cx="9422178" cy="2105872"/>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525598"/>
                <a:ext cx="9422178" cy="2105872"/>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13148"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444855" y="4493930"/>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18" name="図 17">
            <a:extLst>
              <a:ext uri="{FF2B5EF4-FFF2-40B4-BE49-F238E27FC236}">
                <a16:creationId xmlns:a16="http://schemas.microsoft.com/office/drawing/2014/main" id="{96DF217B-7335-3B2E-AA2E-D123AA19D9A9}"/>
              </a:ext>
            </a:extLst>
          </p:cNvPr>
          <p:cNvPicPr>
            <a:picLocks noChangeAspect="1"/>
          </p:cNvPicPr>
          <p:nvPr/>
        </p:nvPicPr>
        <p:blipFill>
          <a:blip r:embed="rId3"/>
          <a:stretch>
            <a:fillRect/>
          </a:stretch>
        </p:blipFill>
        <p:spPr>
          <a:xfrm>
            <a:off x="4982039" y="4741326"/>
            <a:ext cx="2683916" cy="1509703"/>
          </a:xfrm>
          <a:prstGeom prst="rect">
            <a:avLst/>
          </a:prstGeom>
        </p:spPr>
      </p:pic>
      <p:sp>
        <p:nvSpPr>
          <p:cNvPr id="10" name="テキスト ボックス 9">
            <a:extLst>
              <a:ext uri="{FF2B5EF4-FFF2-40B4-BE49-F238E27FC236}">
                <a16:creationId xmlns:a16="http://schemas.microsoft.com/office/drawing/2014/main" id="{6D011832-62A2-D936-BF66-BA321FD7FE8A}"/>
              </a:ext>
            </a:extLst>
          </p:cNvPr>
          <p:cNvSpPr txBox="1"/>
          <p:nvPr/>
        </p:nvSpPr>
        <p:spPr>
          <a:xfrm>
            <a:off x="2927648" y="1372766"/>
            <a:ext cx="8424936" cy="984885"/>
          </a:xfrm>
          <a:prstGeom prst="rect">
            <a:avLst/>
          </a:prstGeom>
          <a:noFill/>
        </p:spPr>
        <p:txBody>
          <a:bodyPr wrap="square" lIns="0" tIns="0" rIns="0" bIns="0" rtlCol="0">
            <a:spAutoFit/>
          </a:bodyPr>
          <a:lstStyle/>
          <a:p>
            <a:pPr defTabSz="914400">
              <a:defRPr/>
            </a:pP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被害拡大と新たな脅威</a:t>
            </a:r>
          </a:p>
          <a:p>
            <a:pPr defTabSz="914400">
              <a:defRPr/>
            </a:pP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日向灘で震度</a:t>
            </a:r>
            <a:r>
              <a:rPr lang="en-US" altLang="ja-JP"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lang="ja-JP" altLang="en-US" sz="32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弱の地震発生警戒続く</a:t>
            </a:r>
          </a:p>
        </p:txBody>
      </p:sp>
      <p:sp>
        <p:nvSpPr>
          <p:cNvPr id="17" name="テキスト ボックス 16">
            <a:extLst>
              <a:ext uri="{FF2B5EF4-FFF2-40B4-BE49-F238E27FC236}">
                <a16:creationId xmlns:a16="http://schemas.microsoft.com/office/drawing/2014/main" id="{7242F192-55FC-508C-0B54-D9AD8451B5CD}"/>
              </a:ext>
            </a:extLst>
          </p:cNvPr>
          <p:cNvSpPr txBox="1"/>
          <p:nvPr/>
        </p:nvSpPr>
        <p:spPr>
          <a:xfrm>
            <a:off x="1343472" y="2708920"/>
            <a:ext cx="9793088" cy="1938992"/>
          </a:xfrm>
          <a:prstGeom prst="rect">
            <a:avLst/>
          </a:prstGeom>
          <a:noFill/>
        </p:spPr>
        <p:txBody>
          <a:bodyPr wrap="square">
            <a:spAutoFit/>
          </a:bodyPr>
          <a:lstStyle/>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人・物の被害 死亡者</a:t>
            </a:r>
            <a:r>
              <a:rPr lang="en-US" altLang="ja-JP" sz="2000" dirty="0">
                <a:latin typeface="BIZ UDPゴシック" panose="020B0400000000000000" pitchFamily="50" charset="-128"/>
                <a:ea typeface="BIZ UDPゴシック" panose="020B0400000000000000" pitchFamily="50" charset="-128"/>
              </a:rPr>
              <a:t>5000</a:t>
            </a:r>
            <a:r>
              <a:rPr lang="ja-JP" altLang="en-US" sz="2000" dirty="0">
                <a:latin typeface="BIZ UDPゴシック" panose="020B0400000000000000" pitchFamily="50" charset="-128"/>
                <a:ea typeface="BIZ UDPゴシック" panose="020B0400000000000000" pitchFamily="50" charset="-128"/>
              </a:rPr>
              <a:t>人超 負傷者</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万人以上 建物全半壊</a:t>
            </a:r>
            <a:r>
              <a:rPr lang="en-US" altLang="ja-JP" sz="2000" dirty="0">
                <a:latin typeface="BIZ UDPゴシック" panose="020B0400000000000000" pitchFamily="50" charset="-128"/>
                <a:ea typeface="BIZ UDPゴシック" panose="020B0400000000000000" pitchFamily="50" charset="-128"/>
              </a:rPr>
              <a:t>40</a:t>
            </a:r>
            <a:r>
              <a:rPr lang="ja-JP" altLang="en-US" sz="2000" dirty="0">
                <a:latin typeface="BIZ UDPゴシック" panose="020B0400000000000000" pitchFamily="50" charset="-128"/>
                <a:ea typeface="BIZ UDPゴシック" panose="020B0400000000000000" pitchFamily="50" charset="-128"/>
              </a:rPr>
              <a:t>万棟超</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避難状況 避難者</a:t>
            </a:r>
            <a:r>
              <a:rPr lang="en-US" altLang="ja-JP" sz="2000" dirty="0">
                <a:latin typeface="BIZ UDPゴシック" panose="020B0400000000000000" pitchFamily="50" charset="-128"/>
                <a:ea typeface="BIZ UDPゴシック" panose="020B0400000000000000" pitchFamily="50" charset="-128"/>
              </a:rPr>
              <a:t>200</a:t>
            </a:r>
            <a:r>
              <a:rPr lang="ja-JP" altLang="en-US" sz="2000" dirty="0">
                <a:latin typeface="BIZ UDPゴシック" panose="020B0400000000000000" pitchFamily="50" charset="-128"/>
                <a:ea typeface="BIZ UDPゴシック" panose="020B0400000000000000" pitchFamily="50" charset="-128"/>
              </a:rPr>
              <a:t>万人突破 避難所で感染症蔓延の脅威</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ライフライン・交通広範囲で停電継続 交通網寸断 多くの地域が孤立</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新たな脅威 日向灘で震度</a:t>
            </a:r>
            <a:r>
              <a:rPr lang="en-US" altLang="ja-JP" sz="2000" dirty="0">
                <a:latin typeface="BIZ UDPゴシック" panose="020B0400000000000000" pitchFamily="50" charset="-128"/>
                <a:ea typeface="BIZ UDPゴシック" panose="020B0400000000000000" pitchFamily="50" charset="-128"/>
              </a:rPr>
              <a:t>5</a:t>
            </a:r>
            <a:r>
              <a:rPr lang="ja-JP" altLang="en-US" sz="2000" dirty="0">
                <a:latin typeface="BIZ UDPゴシック" panose="020B0400000000000000" pitchFamily="50" charset="-128"/>
                <a:ea typeface="BIZ UDPゴシック" panose="020B0400000000000000" pitchFamily="50" charset="-128"/>
              </a:rPr>
              <a:t>弱の地震発生 臨時情報</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調査中</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発表 警戒継続</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救助・復旧活動 自衛隊</a:t>
            </a:r>
            <a:r>
              <a:rPr lang="en-US" altLang="ja-JP" sz="2000" dirty="0">
                <a:latin typeface="BIZ UDPゴシック" panose="020B0400000000000000" pitchFamily="50" charset="-128"/>
                <a:ea typeface="BIZ UDPゴシック" panose="020B0400000000000000" pitchFamily="50" charset="-128"/>
              </a:rPr>
              <a:t>10</a:t>
            </a:r>
            <a:r>
              <a:rPr lang="ja-JP" altLang="en-US" sz="2000" dirty="0">
                <a:latin typeface="BIZ UDPゴシック" panose="020B0400000000000000" pitchFamily="50" charset="-128"/>
                <a:ea typeface="BIZ UDPゴシック" panose="020B0400000000000000" pitchFamily="50" charset="-128"/>
              </a:rPr>
              <a:t>万人体制で対応 コンビナート火災鎮火も環境汚染リスク</a:t>
            </a:r>
          </a:p>
        </p:txBody>
      </p:sp>
      <p:pic>
        <p:nvPicPr>
          <p:cNvPr id="19" name="図 18">
            <a:extLst>
              <a:ext uri="{FF2B5EF4-FFF2-40B4-BE49-F238E27FC236}">
                <a16:creationId xmlns:a16="http://schemas.microsoft.com/office/drawing/2014/main" id="{7DF92868-986D-F5CE-66AC-CB698A5B5C96}"/>
              </a:ext>
            </a:extLst>
          </p:cNvPr>
          <p:cNvPicPr>
            <a:picLocks noChangeAspect="1"/>
          </p:cNvPicPr>
          <p:nvPr/>
        </p:nvPicPr>
        <p:blipFill>
          <a:blip r:embed="rId4"/>
          <a:stretch>
            <a:fillRect/>
          </a:stretch>
        </p:blipFill>
        <p:spPr>
          <a:xfrm>
            <a:off x="7929881" y="4730382"/>
            <a:ext cx="2120730" cy="1520647"/>
          </a:xfrm>
          <a:prstGeom prst="rect">
            <a:avLst/>
          </a:prstGeom>
          <a:ln>
            <a:noFill/>
          </a:ln>
          <a:effectLst>
            <a:softEdge rad="112500"/>
          </a:effectLst>
        </p:spPr>
      </p:pic>
    </p:spTree>
    <p:extLst>
      <p:ext uri="{BB962C8B-B14F-4D97-AF65-F5344CB8AC3E}">
        <p14:creationId xmlns:p14="http://schemas.microsoft.com/office/powerpoint/2010/main" val="899012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72</a:t>
            </a:r>
            <a:r>
              <a:rPr lang="ja-JP" altLang="en-US" sz="1400" b="1" dirty="0">
                <a:solidFill>
                  <a:schemeClr val="tx1"/>
                </a:solidFill>
                <a:latin typeface="BIZ UDPゴシック" panose="020B0400000000000000" pitchFamily="50" charset="-128"/>
                <a:ea typeface="BIZ UDPゴシック" panose="020B0400000000000000" pitchFamily="50" charset="-128"/>
              </a:rPr>
              <a:t>時間後の状況概要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a:t>
            </a:r>
            <a:r>
              <a:rPr lang="en-US" altLang="ja-JP" sz="1400" b="1" dirty="0">
                <a:solidFill>
                  <a:schemeClr val="tx1"/>
                </a:solidFill>
                <a:latin typeface="BIZ UDPゴシック" panose="020B0400000000000000" pitchFamily="50" charset="-128"/>
                <a:ea typeface="BIZ UDPゴシック" panose="020B0400000000000000" pitchFamily="50" charset="-128"/>
              </a:rPr>
              <a:t>5000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名以上、負傷者</a:t>
            </a:r>
            <a:r>
              <a:rPr lang="en-US" altLang="ja-JP" sz="1400" b="1" dirty="0">
                <a:solidFill>
                  <a:schemeClr val="tx1"/>
                </a:solidFill>
                <a:latin typeface="BIZ UDPゴシック" panose="020B0400000000000000" pitchFamily="50" charset="-128"/>
                <a:ea typeface="BIZ UDPゴシック" panose="020B0400000000000000" pitchFamily="50" charset="-128"/>
              </a:rPr>
              <a:t>3</a:t>
            </a:r>
            <a:r>
              <a:rPr lang="ja-JP" altLang="en-US" sz="1400" b="1" dirty="0">
                <a:solidFill>
                  <a:schemeClr val="tx1"/>
                </a:solidFill>
                <a:latin typeface="BIZ UDPゴシック" panose="020B0400000000000000" pitchFamily="50" charset="-128"/>
                <a:ea typeface="BIZ UDPゴシック" panose="020B0400000000000000" pitchFamily="50" charset="-128"/>
              </a:rPr>
              <a:t>万名以上、詳細確認中</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a:t>
            </a:r>
            <a:r>
              <a:rPr lang="en-US" altLang="ja-JP" sz="1400" b="1" dirty="0">
                <a:solidFill>
                  <a:schemeClr val="tx1"/>
                </a:solidFill>
                <a:latin typeface="BIZ UDPゴシック" panose="020B0400000000000000" pitchFamily="50" charset="-128"/>
                <a:ea typeface="BIZ UDPゴシック" panose="020B0400000000000000" pitchFamily="50" charset="-128"/>
              </a:rPr>
              <a:t>40</a:t>
            </a:r>
            <a:r>
              <a:rPr lang="ja-JP" altLang="en-US" sz="1400" b="1" dirty="0">
                <a:solidFill>
                  <a:schemeClr val="tx1"/>
                </a:solidFill>
                <a:latin typeface="BIZ UDPゴシック" panose="020B0400000000000000" pitchFamily="50" charset="-128"/>
                <a:ea typeface="BIZ UDPゴシック" panose="020B0400000000000000" pitchFamily="50" charset="-128"/>
              </a:rPr>
              <a:t>万棟以上、沿岸部で浸水被害継続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余震状況：東海地方で余震継続、</a:t>
            </a:r>
            <a:r>
              <a:rPr lang="ja-JP" altLang="en-US" sz="1400" b="1" dirty="0">
                <a:solidFill>
                  <a:srgbClr val="FF0000"/>
                </a:solidFill>
                <a:latin typeface="BIZ UDPゴシック" panose="020B0400000000000000" pitchFamily="50" charset="-128"/>
                <a:ea typeface="BIZ UDPゴシック" panose="020B0400000000000000" pitchFamily="50" charset="-128"/>
              </a:rPr>
              <a:t>日向灘で震度</a:t>
            </a:r>
            <a:r>
              <a:rPr lang="en-US" altLang="ja-JP" sz="1400" b="1" dirty="0">
                <a:solidFill>
                  <a:srgbClr val="FF0000"/>
                </a:solidFill>
                <a:latin typeface="BIZ UDPゴシック" panose="020B0400000000000000" pitchFamily="50" charset="-128"/>
                <a:ea typeface="BIZ UDPゴシック" panose="020B0400000000000000" pitchFamily="50" charset="-128"/>
              </a:rPr>
              <a:t>5</a:t>
            </a:r>
            <a:r>
              <a:rPr lang="ja-JP" altLang="en-US" sz="1400" b="1" dirty="0">
                <a:solidFill>
                  <a:srgbClr val="FF0000"/>
                </a:solidFill>
                <a:latin typeface="BIZ UDPゴシック" panose="020B0400000000000000" pitchFamily="50" charset="-128"/>
                <a:ea typeface="BIZ UDPゴシック" panose="020B0400000000000000" pitchFamily="50" charset="-128"/>
              </a:rPr>
              <a:t>弱の地震発生</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コンビナート火災：鎮火するも環境汚染の懸念</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ライフライン：被災地で機能停止継続、一部地域で徐々に復旧</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交通網：幹線道路の啓開進展、鉄道は一部で運転再開も広範囲で不通継続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通信状況：携帯電話は輻輳緩和も一部不通、固定電話とインターネットは広範囲で障害継続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a:t>
            </a:r>
            <a:r>
              <a:rPr lang="en-US" altLang="ja-JP" sz="1400" b="1" dirty="0">
                <a:solidFill>
                  <a:schemeClr val="tx1"/>
                </a:solidFill>
                <a:latin typeface="BIZ UDPゴシック" panose="020B0400000000000000" pitchFamily="50" charset="-128"/>
                <a:ea typeface="BIZ UDPゴシック" panose="020B0400000000000000" pitchFamily="50" charset="-128"/>
              </a:rPr>
              <a:t>200</a:t>
            </a:r>
            <a:r>
              <a:rPr lang="ja-JP" altLang="en-US" sz="1400" b="1" dirty="0">
                <a:solidFill>
                  <a:schemeClr val="tx1"/>
                </a:solidFill>
                <a:latin typeface="BIZ UDPゴシック" panose="020B0400000000000000" pitchFamily="50" charset="-128"/>
                <a:ea typeface="BIZ UDPゴシック" panose="020B0400000000000000" pitchFamily="50" charset="-128"/>
              </a:rPr>
              <a:t>万人超、避難所の衛生状態悪化</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救助・支援活動：自衛隊</a:t>
            </a:r>
            <a:r>
              <a:rPr lang="en-US" altLang="ja-JP" sz="1400" b="1" dirty="0">
                <a:solidFill>
                  <a:schemeClr val="tx1"/>
                </a:solidFill>
                <a:latin typeface="BIZ UDPゴシック" panose="020B0400000000000000" pitchFamily="50" charset="-128"/>
                <a:ea typeface="BIZ UDPゴシック" panose="020B0400000000000000" pitchFamily="50" charset="-128"/>
              </a:rPr>
              <a:t>10</a:t>
            </a:r>
            <a:r>
              <a:rPr lang="ja-JP" altLang="en-US" sz="1400" b="1" dirty="0">
                <a:solidFill>
                  <a:schemeClr val="tx1"/>
                </a:solidFill>
                <a:latin typeface="BIZ UDPゴシック" panose="020B0400000000000000" pitchFamily="50" charset="-128"/>
                <a:ea typeface="BIZ UDPゴシック" panose="020B0400000000000000" pitchFamily="50" charset="-128"/>
              </a:rPr>
              <a:t>万人態勢、救助活動継続</a:t>
            </a:r>
          </a:p>
          <a:p>
            <a:pPr marL="357750" lvl="1" indent="-285750">
              <a:spcBef>
                <a:spcPts val="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臨時情報：気象庁が南海トラフ地震臨時情報（調査中）を発表、状況を注視</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避難所の過密状態が継続。衛生状態の悪化による感染症リスクが高まる。物資不足も依然として深刻</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654172"/>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被災地を中心に機能不全が継続。一部地域で復旧が進むも、本格的な回復には時間を要する見込み。被災地で機能停止継続。特に中部電力管内では広範囲の停電が続く。他地域では一部で徐々に復旧。</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発災３日後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8" name="図 7" descr="ゴミ袋が山積みされる道路">
            <a:extLst>
              <a:ext uri="{FF2B5EF4-FFF2-40B4-BE49-F238E27FC236}">
                <a16:creationId xmlns:a16="http://schemas.microsoft.com/office/drawing/2014/main" id="{489AD6F3-FD6B-AD93-5CBA-56207ACD6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2081709"/>
            <a:ext cx="2975000" cy="1654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図 8" descr="Kidnapping and human trafficking, violence against women, human slavery, forced prostitution, sexual abuse with the aim of exploiting them for profit">
            <a:extLst>
              <a:ext uri="{FF2B5EF4-FFF2-40B4-BE49-F238E27FC236}">
                <a16:creationId xmlns:a16="http://schemas.microsoft.com/office/drawing/2014/main" id="{F8A426F8-4A42-40F7-8F91-CDC420D4E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248" y="3500897"/>
            <a:ext cx="3515789" cy="1397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図 9" descr="工場火災のイメージ">
            <a:extLst>
              <a:ext uri="{FF2B5EF4-FFF2-40B4-BE49-F238E27FC236}">
                <a16:creationId xmlns:a16="http://schemas.microsoft.com/office/drawing/2014/main" id="{A8C487C9-3C6B-1699-8746-05DB3BB0A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2797" y="2127830"/>
            <a:ext cx="2718751" cy="151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389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発災１週間後の報道">
            <a:hlinkClick r:id="" action="ppaction://media"/>
            <a:extLst>
              <a:ext uri="{FF2B5EF4-FFF2-40B4-BE49-F238E27FC236}">
                <a16:creationId xmlns:a16="http://schemas.microsoft.com/office/drawing/2014/main" id="{A0D73BF3-E9EF-DC77-89A3-A24428EE0D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1" y="814166"/>
            <a:ext cx="10025191" cy="5639170"/>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a:t>
            </a:r>
            <a:r>
              <a:rPr lang="en-US" altLang="ja-JP" dirty="0">
                <a:solidFill>
                  <a:srgbClr val="002060"/>
                </a:solidFill>
                <a:latin typeface="BIZ UDPゴシック" panose="020B0400000000000000" pitchFamily="50" charset="-128"/>
                <a:ea typeface="BIZ UDPゴシック" panose="020B0400000000000000" pitchFamily="50" charset="-128"/>
              </a:rPr>
              <a:t>1</a:t>
            </a:r>
            <a:r>
              <a:rPr lang="ja-JP" altLang="en-US" dirty="0">
                <a:solidFill>
                  <a:srgbClr val="002060"/>
                </a:solidFill>
                <a:latin typeface="BIZ UDPゴシック" panose="020B0400000000000000" pitchFamily="50" charset="-128"/>
                <a:ea typeface="BIZ UDPゴシック" panose="020B0400000000000000" pitchFamily="50" charset="-128"/>
              </a:rPr>
              <a:t>週間後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24560" y="852123"/>
            <a:ext cx="9341090" cy="1511993"/>
            <a:chOff x="1211667" y="4489148"/>
            <a:chExt cx="9341090" cy="1986332"/>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489149"/>
              <a:ext cx="9341090" cy="1986331"/>
              <a:chOff x="1211667" y="4489149"/>
              <a:chExt cx="9341090" cy="198633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489149"/>
                <a:ext cx="9341090" cy="198633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13148"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434835" y="4489148"/>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grpSp>
        <p:nvGrpSpPr>
          <p:cNvPr id="12" name="グループ化 11">
            <a:extLst>
              <a:ext uri="{FF2B5EF4-FFF2-40B4-BE49-F238E27FC236}">
                <a16:creationId xmlns:a16="http://schemas.microsoft.com/office/drawing/2014/main" id="{12E60BD7-D6CF-30B4-37FE-C0F128CA681F}"/>
              </a:ext>
            </a:extLst>
          </p:cNvPr>
          <p:cNvGrpSpPr/>
          <p:nvPr/>
        </p:nvGrpSpPr>
        <p:grpSpPr>
          <a:xfrm>
            <a:off x="7747866" y="3689317"/>
            <a:ext cx="3214381" cy="406606"/>
            <a:chOff x="5807968" y="5816734"/>
            <a:chExt cx="4082226" cy="406606"/>
          </a:xfrm>
        </p:grpSpPr>
        <p:sp>
          <p:nvSpPr>
            <p:cNvPr id="14" name="正方形/長方形 13">
              <a:extLst>
                <a:ext uri="{FF2B5EF4-FFF2-40B4-BE49-F238E27FC236}">
                  <a16:creationId xmlns:a16="http://schemas.microsoft.com/office/drawing/2014/main" id="{80698B51-6E5C-413C-E127-5891F73D6CCD}"/>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5" name="テキスト ボックス 14">
              <a:extLst>
                <a:ext uri="{FF2B5EF4-FFF2-40B4-BE49-F238E27FC236}">
                  <a16:creationId xmlns:a16="http://schemas.microsoft.com/office/drawing/2014/main" id="{BB2AA751-E290-4329-074B-FA5F34558492}"/>
                </a:ext>
              </a:extLst>
            </p:cNvPr>
            <p:cNvSpPr txBox="1"/>
            <p:nvPr/>
          </p:nvSpPr>
          <p:spPr>
            <a:xfrm>
              <a:off x="6033598" y="5816734"/>
              <a:ext cx="3856596" cy="30655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南海トラフ地震臨時情報（注意）</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grpSp>
      <p:pic>
        <p:nvPicPr>
          <p:cNvPr id="3074" name="Picture 2" descr="南海トラフ地震の臨時情報】複雑な仕組みと判断に迷いそうな発表文 なぜ「臨時情報」が生まれたのか、背景も解説 | 特集 | MBSニュース">
            <a:extLst>
              <a:ext uri="{FF2B5EF4-FFF2-40B4-BE49-F238E27FC236}">
                <a16:creationId xmlns:a16="http://schemas.microsoft.com/office/drawing/2014/main" id="{9E24AF6F-7B8F-EBE4-D0B9-75472EFC9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7334" y="4117627"/>
            <a:ext cx="3115444" cy="17503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E8CC5A8-CF33-760D-5AE0-1F8F831DD4DF}"/>
              </a:ext>
            </a:extLst>
          </p:cNvPr>
          <p:cNvSpPr txBox="1"/>
          <p:nvPr/>
        </p:nvSpPr>
        <p:spPr>
          <a:xfrm>
            <a:off x="1775520" y="1490361"/>
            <a:ext cx="8856984" cy="615553"/>
          </a:xfrm>
          <a:prstGeom prst="rect">
            <a:avLst/>
          </a:prstGeom>
          <a:noFill/>
        </p:spPr>
        <p:txBody>
          <a:bodyPr wrap="square" lIns="0" tIns="0" rIns="0" bIns="0" rtlCol="0">
            <a:spAutoFit/>
          </a:bodyPr>
          <a:lstStyle/>
          <a:p>
            <a:pPr defTabSz="914400">
              <a:defRPr/>
            </a:pP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 死者</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万人超、復興への険しい道のり</a:t>
            </a:r>
            <a:endPar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臨時情報「</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週間警戒」から「</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週間注意」へ 西側での地震リスクは依然継続</a:t>
            </a:r>
          </a:p>
        </p:txBody>
      </p:sp>
    </p:spTree>
    <p:extLst>
      <p:ext uri="{BB962C8B-B14F-4D97-AF65-F5344CB8AC3E}">
        <p14:creationId xmlns:p14="http://schemas.microsoft.com/office/powerpoint/2010/main" val="20341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a:t>
            </a:r>
            <a:r>
              <a:rPr lang="en-US" altLang="ja-JP" dirty="0">
                <a:solidFill>
                  <a:srgbClr val="002060"/>
                </a:solidFill>
                <a:latin typeface="BIZ UDPゴシック" panose="020B0400000000000000" pitchFamily="50" charset="-128"/>
                <a:ea typeface="BIZ UDPゴシック" panose="020B0400000000000000" pitchFamily="50" charset="-128"/>
              </a:rPr>
              <a:t>1</a:t>
            </a:r>
            <a:r>
              <a:rPr lang="ja-JP" altLang="en-US" dirty="0">
                <a:solidFill>
                  <a:srgbClr val="002060"/>
                </a:solidFill>
                <a:latin typeface="BIZ UDPゴシック" panose="020B0400000000000000" pitchFamily="50" charset="-128"/>
                <a:ea typeface="BIZ UDPゴシック" panose="020B0400000000000000" pitchFamily="50" charset="-128"/>
              </a:rPr>
              <a:t>週間後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24560" y="852123"/>
            <a:ext cx="9341090" cy="1511993"/>
            <a:chOff x="1211667" y="4489148"/>
            <a:chExt cx="9341090" cy="1986332"/>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489149"/>
              <a:ext cx="9341090" cy="1986331"/>
              <a:chOff x="1211667" y="4489149"/>
              <a:chExt cx="9341090" cy="198633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489149"/>
                <a:ext cx="9341090" cy="198633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13148"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434835" y="4489148"/>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3074" name="Picture 2" descr="南海トラフ地震の臨時情報】複雑な仕組みと判断に迷いそうな発表文 なぜ「臨時情報」が生まれたのか、背景も解説 | 特集 | MBSニュース">
            <a:extLst>
              <a:ext uri="{FF2B5EF4-FFF2-40B4-BE49-F238E27FC236}">
                <a16:creationId xmlns:a16="http://schemas.microsoft.com/office/drawing/2014/main" id="{9E24AF6F-7B8F-EBE4-D0B9-75472EFC9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076" y="4404311"/>
            <a:ext cx="3115444" cy="17503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E8CC5A8-CF33-760D-5AE0-1F8F831DD4DF}"/>
              </a:ext>
            </a:extLst>
          </p:cNvPr>
          <p:cNvSpPr txBox="1"/>
          <p:nvPr/>
        </p:nvSpPr>
        <p:spPr>
          <a:xfrm>
            <a:off x="1775520" y="1490361"/>
            <a:ext cx="8856984" cy="615553"/>
          </a:xfrm>
          <a:prstGeom prst="rect">
            <a:avLst/>
          </a:prstGeom>
          <a:noFill/>
        </p:spPr>
        <p:txBody>
          <a:bodyPr wrap="square" lIns="0" tIns="0" rIns="0" bIns="0" rtlCol="0">
            <a:spAutoFit/>
          </a:bodyPr>
          <a:lstStyle/>
          <a:p>
            <a:pPr defTabSz="914400">
              <a:defRPr/>
            </a:pP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 死者</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万人超、復興への険しい道のり</a:t>
            </a:r>
            <a:endPar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defTabSz="914400">
              <a:defRPr/>
            </a:pP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臨時情報「</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週間警戒」から「</a:t>
            </a:r>
            <a:r>
              <a:rPr lang="en-US" altLang="ja-JP"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0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週間注意」へ 西側での地震リスクは依然継続</a:t>
            </a:r>
          </a:p>
        </p:txBody>
      </p:sp>
      <p:sp>
        <p:nvSpPr>
          <p:cNvPr id="11" name="テキスト ボックス 10">
            <a:extLst>
              <a:ext uri="{FF2B5EF4-FFF2-40B4-BE49-F238E27FC236}">
                <a16:creationId xmlns:a16="http://schemas.microsoft.com/office/drawing/2014/main" id="{0BD550E6-C870-D8FF-B438-3448BC3B5EBC}"/>
              </a:ext>
            </a:extLst>
          </p:cNvPr>
          <p:cNvSpPr txBox="1"/>
          <p:nvPr/>
        </p:nvSpPr>
        <p:spPr>
          <a:xfrm>
            <a:off x="1415480" y="2462560"/>
            <a:ext cx="9497298" cy="1938992"/>
          </a:xfrm>
          <a:prstGeom prst="rect">
            <a:avLst/>
          </a:prstGeom>
          <a:noFill/>
        </p:spPr>
        <p:txBody>
          <a:bodyPr wrap="square">
            <a:spAutoFit/>
          </a:bodyPr>
          <a:lstStyle/>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人の被害死亡者 </a:t>
            </a:r>
            <a:r>
              <a:rPr lang="en-US" altLang="ja-JP" sz="2000" dirty="0">
                <a:latin typeface="BIZ UDPゴシック" panose="020B0400000000000000" pitchFamily="50" charset="-128"/>
                <a:ea typeface="BIZ UDPゴシック" panose="020B0400000000000000" pitchFamily="50" charset="-128"/>
              </a:rPr>
              <a:t>1 </a:t>
            </a:r>
            <a:r>
              <a:rPr lang="ja-JP" altLang="en-US" sz="2000" dirty="0">
                <a:latin typeface="BIZ UDPゴシック" panose="020B0400000000000000" pitchFamily="50" charset="-128"/>
                <a:ea typeface="BIZ UDPゴシック" panose="020B0400000000000000" pitchFamily="50" charset="-128"/>
              </a:rPr>
              <a:t>万人超 </a:t>
            </a:r>
            <a:r>
              <a:rPr lang="en-US" altLang="ja-JP" sz="2000" dirty="0">
                <a:latin typeface="BIZ UDPゴシック" panose="020B0400000000000000" pitchFamily="50" charset="-128"/>
                <a:ea typeface="BIZ UDPゴシック" panose="020B0400000000000000" pitchFamily="50" charset="-128"/>
              </a:rPr>
              <a:t>4000 </a:t>
            </a:r>
            <a:r>
              <a:rPr lang="ja-JP" altLang="en-US" sz="2000" dirty="0">
                <a:latin typeface="BIZ UDPゴシック" panose="020B0400000000000000" pitchFamily="50" charset="-128"/>
                <a:ea typeface="BIZ UDPゴシック" panose="020B0400000000000000" pitchFamily="50" charset="-128"/>
              </a:rPr>
              <a:t>人以上の安否不明</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被災地状況 静岡</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三重沿岸部 壊滅の被害継続 </a:t>
            </a:r>
            <a:r>
              <a:rPr lang="en-US" altLang="ja-JP" sz="2000" dirty="0">
                <a:latin typeface="BIZ UDPゴシック" panose="020B0400000000000000" pitchFamily="50" charset="-128"/>
                <a:ea typeface="BIZ UDPゴシック" panose="020B0400000000000000" pitchFamily="50" charset="-128"/>
              </a:rPr>
              <a:t>20</a:t>
            </a:r>
            <a:r>
              <a:rPr lang="ja-JP" altLang="en-US" sz="2000" dirty="0">
                <a:latin typeface="BIZ UDPゴシック" panose="020B0400000000000000" pitchFamily="50" charset="-128"/>
                <a:ea typeface="BIZ UDPゴシック" panose="020B0400000000000000" pitchFamily="50" charset="-128"/>
              </a:rPr>
              <a:t>万世帯 停電 水道復旧遅延</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避難状況 避難者</a:t>
            </a:r>
            <a:r>
              <a:rPr lang="en-US" altLang="ja-JP" sz="2000" dirty="0">
                <a:latin typeface="BIZ UDPゴシック" panose="020B0400000000000000" pitchFamily="50" charset="-128"/>
                <a:ea typeface="BIZ UDPゴシック" panose="020B0400000000000000" pitchFamily="50" charset="-128"/>
              </a:rPr>
              <a:t>150</a:t>
            </a:r>
            <a:r>
              <a:rPr lang="ja-JP" altLang="en-US" sz="2000" dirty="0">
                <a:latin typeface="BIZ UDPゴシック" panose="020B0400000000000000" pitchFamily="50" charset="-128"/>
                <a:ea typeface="BIZ UDPゴシック" panose="020B0400000000000000" pitchFamily="50" charset="-128"/>
              </a:rPr>
              <a:t>万人超 避難所で感染症集団発生</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警戒情報 臨時情報「</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週間注意」に更新 西側大規模地震の可能性低下も警戒継続</a:t>
            </a:r>
          </a:p>
          <a:p>
            <a:pPr marL="342900" indent="-342900">
              <a:spcBef>
                <a:spcPts val="600"/>
              </a:spcBef>
              <a:buFont typeface="+mj-lt"/>
              <a:buAutoNum type="arabicPeriod"/>
            </a:pPr>
            <a:r>
              <a:rPr lang="ja-JP" altLang="en-US" sz="2000" dirty="0">
                <a:latin typeface="BIZ UDPゴシック" panose="020B0400000000000000" pitchFamily="50" charset="-128"/>
                <a:ea typeface="BIZ UDPゴシック" panose="020B0400000000000000" pitchFamily="50" charset="-128"/>
              </a:rPr>
              <a:t>復旧・復興の長期化が確実 政府・自治体・支援団体が総力対応</a:t>
            </a:r>
          </a:p>
        </p:txBody>
      </p:sp>
    </p:spTree>
    <p:extLst>
      <p:ext uri="{BB962C8B-B14F-4D97-AF65-F5344CB8AC3E}">
        <p14:creationId xmlns:p14="http://schemas.microsoft.com/office/powerpoint/2010/main" val="2330338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CEC3BC70-20F3-6986-A64D-274B633FB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50"/>
          <a:stretch/>
        </p:blipFill>
        <p:spPr bwMode="auto">
          <a:xfrm>
            <a:off x="0" y="0"/>
            <a:ext cx="122233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a:extLst>
              <a:ext uri="{FF2B5EF4-FFF2-40B4-BE49-F238E27FC236}">
                <a16:creationId xmlns:a16="http://schemas.microsoft.com/office/drawing/2014/main" id="{CD7AF5C1-F631-8DB4-1BC7-7A86F159FC5C}"/>
              </a:ext>
            </a:extLst>
          </p:cNvPr>
          <p:cNvSpPr txBox="1">
            <a:spLocks/>
          </p:cNvSpPr>
          <p:nvPr/>
        </p:nvSpPr>
        <p:spPr>
          <a:xfrm>
            <a:off x="1715087" y="1988840"/>
            <a:ext cx="8761826" cy="2421283"/>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kern="1200">
                <a:solidFill>
                  <a:srgbClr val="02295E"/>
                </a:solidFill>
                <a:latin typeface="+mj-lt"/>
                <a:ea typeface="+mj-ea"/>
                <a:cs typeface="+mj-cs"/>
              </a:defRPr>
            </a:lvl1pPr>
          </a:lstStyle>
          <a:p>
            <a:pPr algn="ctr">
              <a:defRPr/>
            </a:pPr>
            <a:r>
              <a:rPr lang="ja-JP" altLang="en-US" sz="5400" dirty="0">
                <a:solidFill>
                  <a:srgbClr val="FF0000"/>
                </a:solidFill>
              </a:rPr>
              <a:t>今から訓練の世界に入ります。</a:t>
            </a:r>
          </a:p>
        </p:txBody>
      </p:sp>
    </p:spTree>
    <p:extLst>
      <p:ext uri="{BB962C8B-B14F-4D97-AF65-F5344CB8AC3E}">
        <p14:creationId xmlns:p14="http://schemas.microsoft.com/office/powerpoint/2010/main" val="2720988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週間後の状況概要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万名以上、行方不明者</a:t>
            </a:r>
            <a:r>
              <a:rPr lang="en-US" altLang="ja-JP" sz="1400" b="1" dirty="0">
                <a:solidFill>
                  <a:schemeClr val="tx1"/>
                </a:solidFill>
                <a:latin typeface="BIZ UDPゴシック" panose="020B0400000000000000" pitchFamily="50" charset="-128"/>
                <a:ea typeface="BIZ UDPゴシック" panose="020B0400000000000000" pitchFamily="50" charset="-128"/>
              </a:rPr>
              <a:t>4000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a:t>
            </a:r>
            <a:r>
              <a:rPr lang="en-US" altLang="ja-JP" sz="1400" b="1" dirty="0">
                <a:solidFill>
                  <a:schemeClr val="tx1"/>
                </a:solidFill>
                <a:latin typeface="BIZ UDPゴシック" panose="020B0400000000000000" pitchFamily="50" charset="-128"/>
                <a:ea typeface="BIZ UDPゴシック" panose="020B0400000000000000" pitchFamily="50" charset="-128"/>
              </a:rPr>
              <a:t>50</a:t>
            </a:r>
            <a:r>
              <a:rPr lang="ja-JP" altLang="en-US" sz="1400" b="1" dirty="0">
                <a:solidFill>
                  <a:schemeClr val="tx1"/>
                </a:solidFill>
                <a:latin typeface="BIZ UDPゴシック" panose="020B0400000000000000" pitchFamily="50" charset="-128"/>
                <a:ea typeface="BIZ UDPゴシック" panose="020B0400000000000000" pitchFamily="50" charset="-128"/>
              </a:rPr>
              <a:t>万棟以上、沿岸部で広範囲な浸水被害跡</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余震状況：頻度は減少傾向だが、震度</a:t>
            </a:r>
            <a:r>
              <a:rPr lang="en-US" altLang="ja-JP" sz="1400" b="1" dirty="0">
                <a:solidFill>
                  <a:schemeClr val="tx1"/>
                </a:solidFill>
                <a:latin typeface="BIZ UDPゴシック" panose="020B0400000000000000" pitchFamily="50" charset="-128"/>
                <a:ea typeface="BIZ UDPゴシック" panose="020B0400000000000000" pitchFamily="50" charset="-128"/>
              </a:rPr>
              <a:t>4</a:t>
            </a:r>
            <a:r>
              <a:rPr lang="ja-JP" altLang="en-US" sz="1400" b="1" dirty="0">
                <a:solidFill>
                  <a:schemeClr val="tx1"/>
                </a:solidFill>
                <a:latin typeface="BIZ UDPゴシック" panose="020B0400000000000000" pitchFamily="50" charset="-128"/>
                <a:ea typeface="BIZ UDPゴシック" panose="020B0400000000000000" pitchFamily="50" charset="-128"/>
              </a:rPr>
              <a:t>以上の余震が時折発生</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ライフライン：被災地で機能停止継続、一部地域で徐々に復旧</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電力：中部電力管内で約</a:t>
            </a:r>
            <a:r>
              <a:rPr lang="en-US" altLang="ja-JP" sz="1400" b="1" dirty="0">
                <a:solidFill>
                  <a:schemeClr val="tx1"/>
                </a:solidFill>
                <a:latin typeface="BIZ UDPゴシック" panose="020B0400000000000000" pitchFamily="50" charset="-128"/>
                <a:ea typeface="BIZ UDPゴシック" panose="020B0400000000000000" pitchFamily="50" charset="-128"/>
              </a:rPr>
              <a:t>100</a:t>
            </a:r>
            <a:r>
              <a:rPr lang="ja-JP" altLang="en-US" sz="1400" b="1" dirty="0">
                <a:solidFill>
                  <a:schemeClr val="tx1"/>
                </a:solidFill>
                <a:latin typeface="BIZ UDPゴシック" panose="020B0400000000000000" pitchFamily="50" charset="-128"/>
                <a:ea typeface="BIZ UDPゴシック" panose="020B0400000000000000" pitchFamily="50" charset="-128"/>
              </a:rPr>
              <a:t>万世帯が依然停電中</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水道：静岡・愛知・三重を中心に広範囲で断水継続</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交通網：幹線道路はほぼ復旧、鉄道は一部で運転再開も広範囲で不通継続</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通信状況：固定電話は一部復旧も、インターネットは広範囲で不通継続</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a:t>
            </a:r>
            <a:r>
              <a:rPr lang="en-US" altLang="ja-JP" sz="1400" b="1" dirty="0">
                <a:solidFill>
                  <a:schemeClr val="tx1"/>
                </a:solidFill>
                <a:latin typeface="BIZ UDPゴシック" panose="020B0400000000000000" pitchFamily="50" charset="-128"/>
                <a:ea typeface="BIZ UDPゴシック" panose="020B0400000000000000" pitchFamily="50" charset="-128"/>
              </a:rPr>
              <a:t>150</a:t>
            </a:r>
            <a:r>
              <a:rPr lang="ja-JP" altLang="en-US" sz="1400" b="1" dirty="0">
                <a:solidFill>
                  <a:schemeClr val="tx1"/>
                </a:solidFill>
                <a:latin typeface="BIZ UDPゴシック" panose="020B0400000000000000" pitchFamily="50" charset="-128"/>
                <a:ea typeface="BIZ UDPゴシック" panose="020B0400000000000000" pitchFamily="50" charset="-128"/>
              </a:rPr>
              <a:t>万人超、避難所の一部で感染症集団発生</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救助・支援活動：自衛隊</a:t>
            </a:r>
            <a:r>
              <a:rPr lang="en-US" altLang="ja-JP" sz="1400" b="1" dirty="0">
                <a:solidFill>
                  <a:schemeClr val="tx1"/>
                </a:solidFill>
                <a:latin typeface="BIZ UDPゴシック" panose="020B0400000000000000" pitchFamily="50" charset="-128"/>
                <a:ea typeface="BIZ UDPゴシック" panose="020B0400000000000000" pitchFamily="50" charset="-128"/>
              </a:rPr>
              <a:t>15</a:t>
            </a:r>
            <a:r>
              <a:rPr lang="ja-JP" altLang="en-US" sz="1400" b="1" dirty="0">
                <a:solidFill>
                  <a:schemeClr val="tx1"/>
                </a:solidFill>
                <a:latin typeface="BIZ UDPゴシック" panose="020B0400000000000000" pitchFamily="50" charset="-128"/>
                <a:ea typeface="BIZ UDPゴシック" panose="020B0400000000000000" pitchFamily="50" charset="-128"/>
              </a:rPr>
              <a:t>万人態勢、各地からボランティア続々</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復興：一部地域で瓦礫撤去開始、仮設住宅建設に着手</a:t>
            </a:r>
          </a:p>
          <a:p>
            <a:pPr marL="357750" lvl="1" indent="-285750">
              <a:buFont typeface="Arial" panose="020B0604020202020204" pitchFamily="34" charset="0"/>
              <a:buChar char="•"/>
              <a:defRPr/>
            </a:pPr>
            <a:r>
              <a:rPr lang="ja-JP" altLang="en-US" sz="1400" b="1" dirty="0">
                <a:solidFill>
                  <a:srgbClr val="FF0000"/>
                </a:solidFill>
                <a:latin typeface="BIZ UDPゴシック" panose="020B0400000000000000" pitchFamily="50" charset="-128"/>
                <a:ea typeface="BIZ UDPゴシック" panose="020B0400000000000000" pitchFamily="50" charset="-128"/>
              </a:rPr>
              <a:t>臨時情報：「</a:t>
            </a:r>
            <a:r>
              <a:rPr lang="en-US" altLang="ja-JP" sz="1400" b="1" dirty="0">
                <a:solidFill>
                  <a:srgbClr val="FF0000"/>
                </a:solidFill>
                <a:latin typeface="BIZ UDPゴシック" panose="020B0400000000000000" pitchFamily="50" charset="-128"/>
                <a:ea typeface="BIZ UDPゴシック" panose="020B0400000000000000" pitchFamily="50" charset="-128"/>
              </a:rPr>
              <a:t>1</a:t>
            </a:r>
            <a:r>
              <a:rPr lang="ja-JP" altLang="en-US" sz="1400" b="1" dirty="0">
                <a:solidFill>
                  <a:srgbClr val="FF0000"/>
                </a:solidFill>
                <a:latin typeface="BIZ UDPゴシック" panose="020B0400000000000000" pitchFamily="50" charset="-128"/>
                <a:ea typeface="BIZ UDPゴシック" panose="020B0400000000000000" pitchFamily="50" charset="-128"/>
              </a:rPr>
              <a:t>週間警戒」から「</a:t>
            </a:r>
            <a:r>
              <a:rPr lang="en-US" altLang="ja-JP" sz="1400" b="1" dirty="0">
                <a:solidFill>
                  <a:srgbClr val="FF0000"/>
                </a:solidFill>
                <a:latin typeface="BIZ UDPゴシック" panose="020B0400000000000000" pitchFamily="50" charset="-128"/>
                <a:ea typeface="BIZ UDPゴシック" panose="020B0400000000000000" pitchFamily="50" charset="-128"/>
              </a:rPr>
              <a:t>1</a:t>
            </a:r>
            <a:r>
              <a:rPr lang="ja-JP" altLang="en-US" sz="1400" b="1" dirty="0">
                <a:solidFill>
                  <a:srgbClr val="FF0000"/>
                </a:solidFill>
                <a:latin typeface="BIZ UDPゴシック" panose="020B0400000000000000" pitchFamily="50" charset="-128"/>
                <a:ea typeface="BIZ UDPゴシック" panose="020B0400000000000000" pitchFamily="50" charset="-128"/>
              </a:rPr>
              <a:t>週間注意」へ移行</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ー</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避難所生活の長期化に伴い、心身の健康悪化が深刻化。仮設住宅建設も資材不足により遅延。</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36614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被災地を中心に依然として広範囲で機能不全が継続。復旧作業は人員不足と資材不足により難航。</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発災１週間後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10" name="図 9" descr="Unity Against Infection: A striking depiction of unity as many individuals wear medical masks, symbolizing a collective front against infection">
            <a:extLst>
              <a:ext uri="{FF2B5EF4-FFF2-40B4-BE49-F238E27FC236}">
                <a16:creationId xmlns:a16="http://schemas.microsoft.com/office/drawing/2014/main" id="{20B0B27B-4D65-8341-FC4E-1F03AE015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2028122"/>
            <a:ext cx="3452813"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図 11" descr="a water scarcity issue in hot region">
            <a:extLst>
              <a:ext uri="{FF2B5EF4-FFF2-40B4-BE49-F238E27FC236}">
                <a16:creationId xmlns:a16="http://schemas.microsoft.com/office/drawing/2014/main" id="{F3AD684F-028E-E232-A4E0-92BA87F81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474" y="2988642"/>
            <a:ext cx="2785864" cy="1844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975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発災２週間後の報道">
            <a:hlinkClick r:id="" action="ppaction://media"/>
            <a:extLst>
              <a:ext uri="{FF2B5EF4-FFF2-40B4-BE49-F238E27FC236}">
                <a16:creationId xmlns:a16="http://schemas.microsoft.com/office/drawing/2014/main" id="{95245741-FB43-DDF5-F750-3C03A50B33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14164"/>
            <a:ext cx="10025193" cy="5639171"/>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a:t>
            </a:r>
            <a:r>
              <a:rPr lang="en-US" altLang="ja-JP" dirty="0">
                <a:solidFill>
                  <a:srgbClr val="002060"/>
                </a:solidFill>
                <a:latin typeface="BIZ UDPゴシック" panose="020B0400000000000000" pitchFamily="50" charset="-128"/>
                <a:ea typeface="BIZ UDPゴシック" panose="020B0400000000000000" pitchFamily="50" charset="-128"/>
              </a:rPr>
              <a:t>2</a:t>
            </a:r>
            <a:r>
              <a:rPr lang="ja-JP" altLang="en-US" dirty="0">
                <a:solidFill>
                  <a:srgbClr val="002060"/>
                </a:solidFill>
                <a:latin typeface="BIZ UDPゴシック" panose="020B0400000000000000" pitchFamily="50" charset="-128"/>
                <a:ea typeface="BIZ UDPゴシック" panose="020B0400000000000000" pitchFamily="50" charset="-128"/>
              </a:rPr>
              <a:t>週間後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1319"/>
            <a:ext cx="9422178" cy="1512794"/>
            <a:chOff x="1130579" y="4488094"/>
            <a:chExt cx="9422178" cy="1987385"/>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488094"/>
              <a:ext cx="9422178" cy="1987385"/>
              <a:chOff x="1130579" y="4488094"/>
              <a:chExt cx="9422178" cy="1987385"/>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488094"/>
                <a:ext cx="9422178" cy="1987385"/>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13148"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434835" y="4489148"/>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grpSp>
        <p:nvGrpSpPr>
          <p:cNvPr id="12" name="グループ化 11">
            <a:extLst>
              <a:ext uri="{FF2B5EF4-FFF2-40B4-BE49-F238E27FC236}">
                <a16:creationId xmlns:a16="http://schemas.microsoft.com/office/drawing/2014/main" id="{12E60BD7-D6CF-30B4-37FE-C0F128CA681F}"/>
              </a:ext>
            </a:extLst>
          </p:cNvPr>
          <p:cNvGrpSpPr/>
          <p:nvPr/>
        </p:nvGrpSpPr>
        <p:grpSpPr>
          <a:xfrm>
            <a:off x="7700061" y="3611608"/>
            <a:ext cx="3214381" cy="406606"/>
            <a:chOff x="5807968" y="5816734"/>
            <a:chExt cx="4082226" cy="406606"/>
          </a:xfrm>
        </p:grpSpPr>
        <p:sp>
          <p:nvSpPr>
            <p:cNvPr id="14" name="正方形/長方形 13">
              <a:extLst>
                <a:ext uri="{FF2B5EF4-FFF2-40B4-BE49-F238E27FC236}">
                  <a16:creationId xmlns:a16="http://schemas.microsoft.com/office/drawing/2014/main" id="{80698B51-6E5C-413C-E127-5891F73D6CCD}"/>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15" name="テキスト ボックス 14">
              <a:extLst>
                <a:ext uri="{FF2B5EF4-FFF2-40B4-BE49-F238E27FC236}">
                  <a16:creationId xmlns:a16="http://schemas.microsoft.com/office/drawing/2014/main" id="{BB2AA751-E290-4329-074B-FA5F34558492}"/>
                </a:ext>
              </a:extLst>
            </p:cNvPr>
            <p:cNvSpPr txBox="1"/>
            <p:nvPr/>
          </p:nvSpPr>
          <p:spPr>
            <a:xfrm>
              <a:off x="5807968" y="5816734"/>
              <a:ext cx="4082226" cy="30655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a:t>
              </a:r>
              <a:r>
                <a:rPr kumimoji="1" lang="ja-JP" altLang="en-US" sz="1600" b="1"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調査終了</a:t>
              </a: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a:t>
              </a:r>
              <a:endParaRPr kumimoji="1" lang="en-US" altLang="ja-JP"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endParaRPr>
            </a:p>
          </p:txBody>
        </p:sp>
      </p:grpSp>
      <p:pic>
        <p:nvPicPr>
          <p:cNvPr id="4098" name="Picture 2" descr="南海トラフ地震臨時情報とは？「聞いたことがない」犠牲者8000人超の想定エリアで理解進まず | TBS NEWS DIG (2ページ)">
            <a:extLst>
              <a:ext uri="{FF2B5EF4-FFF2-40B4-BE49-F238E27FC236}">
                <a16:creationId xmlns:a16="http://schemas.microsoft.com/office/drawing/2014/main" id="{A71CFF66-71E7-E41C-9145-CAD7D01951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176" y="4077072"/>
            <a:ext cx="3225164" cy="18075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D88717D-F997-7226-3A40-9E480B5CFAB9}"/>
              </a:ext>
            </a:extLst>
          </p:cNvPr>
          <p:cNvSpPr txBox="1"/>
          <p:nvPr/>
        </p:nvSpPr>
        <p:spPr>
          <a:xfrm>
            <a:off x="1683308" y="1454211"/>
            <a:ext cx="9134146" cy="738664"/>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週間復興への険しい道のり</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気象庁が臨時情報解除も、被災地の苦境続く</a:t>
            </a:r>
          </a:p>
        </p:txBody>
      </p:sp>
    </p:spTree>
    <p:extLst>
      <p:ext uri="{BB962C8B-B14F-4D97-AF65-F5344CB8AC3E}">
        <p14:creationId xmlns:p14="http://schemas.microsoft.com/office/powerpoint/2010/main" val="42623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a:t>
            </a:r>
            <a:r>
              <a:rPr lang="en-US" altLang="ja-JP" dirty="0">
                <a:solidFill>
                  <a:srgbClr val="002060"/>
                </a:solidFill>
                <a:latin typeface="BIZ UDPゴシック" panose="020B0400000000000000" pitchFamily="50" charset="-128"/>
                <a:ea typeface="BIZ UDPゴシック" panose="020B0400000000000000" pitchFamily="50" charset="-128"/>
              </a:rPr>
              <a:t>2</a:t>
            </a:r>
            <a:r>
              <a:rPr lang="ja-JP" altLang="en-US" dirty="0">
                <a:solidFill>
                  <a:srgbClr val="002060"/>
                </a:solidFill>
                <a:latin typeface="BIZ UDPゴシック" panose="020B0400000000000000" pitchFamily="50" charset="-128"/>
                <a:ea typeface="BIZ UDPゴシック" panose="020B0400000000000000" pitchFamily="50" charset="-128"/>
              </a:rPr>
              <a:t>週間後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1319"/>
            <a:ext cx="9422178" cy="1512794"/>
            <a:chOff x="1130579" y="4488094"/>
            <a:chExt cx="9422178" cy="1987385"/>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130579" y="4488094"/>
              <a:ext cx="9422178" cy="1987385"/>
              <a:chOff x="1130579" y="4488094"/>
              <a:chExt cx="9422178" cy="1987385"/>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130579" y="4488094"/>
                <a:ext cx="9422178" cy="1987385"/>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213148"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434835" y="4489148"/>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4098" name="Picture 2" descr="南海トラフ地震臨時情報とは？「聞いたことがない」犠牲者8000人超の想定エリアで理解進まず | TBS NEWS DIG (2ページ)">
            <a:extLst>
              <a:ext uri="{FF2B5EF4-FFF2-40B4-BE49-F238E27FC236}">
                <a16:creationId xmlns:a16="http://schemas.microsoft.com/office/drawing/2014/main" id="{A71CFF66-71E7-E41C-9145-CAD7D0195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4515792"/>
            <a:ext cx="3225164" cy="18075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D88717D-F997-7226-3A40-9E480B5CFAB9}"/>
              </a:ext>
            </a:extLst>
          </p:cNvPr>
          <p:cNvSpPr txBox="1"/>
          <p:nvPr/>
        </p:nvSpPr>
        <p:spPr>
          <a:xfrm>
            <a:off x="1683308" y="1454211"/>
            <a:ext cx="9134146" cy="738664"/>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週間復興への険しい道のり</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気象庁が臨時情報解除も、被災地の苦境続く</a:t>
            </a:r>
          </a:p>
        </p:txBody>
      </p:sp>
      <p:sp>
        <p:nvSpPr>
          <p:cNvPr id="11" name="テキスト ボックス 10">
            <a:extLst>
              <a:ext uri="{FF2B5EF4-FFF2-40B4-BE49-F238E27FC236}">
                <a16:creationId xmlns:a16="http://schemas.microsoft.com/office/drawing/2014/main" id="{925509C1-7AAA-EF69-0790-8C331ECDB071}"/>
              </a:ext>
            </a:extLst>
          </p:cNvPr>
          <p:cNvSpPr txBox="1"/>
          <p:nvPr/>
        </p:nvSpPr>
        <p:spPr>
          <a:xfrm>
            <a:off x="1343472" y="2512502"/>
            <a:ext cx="9793088" cy="1938992"/>
          </a:xfrm>
          <a:prstGeom prst="rect">
            <a:avLst/>
          </a:prstGeom>
          <a:noFill/>
        </p:spPr>
        <p:txBody>
          <a:bodyPr wrap="square">
            <a:spAutoFit/>
          </a:bodyPr>
          <a:lstStyle/>
          <a:p>
            <a:pPr marL="342900" indent="-342900">
              <a:buFont typeface="+mj-lt"/>
              <a:buAutoNum type="arabicPeriod"/>
            </a:pPr>
            <a:r>
              <a:rPr lang="ja-JP" altLang="en-US" sz="2000" dirty="0">
                <a:latin typeface="BIZ UDPゴシック" panose="020B0400000000000000" pitchFamily="50" charset="-128"/>
                <a:ea typeface="BIZ UDPゴシック" panose="020B0400000000000000" pitchFamily="50" charset="-128"/>
              </a:rPr>
              <a:t>警戒情報 気象庁 臨時情報解除 通常の地震への警戒は継続</a:t>
            </a:r>
          </a:p>
          <a:p>
            <a:pPr marL="342900" indent="-342900">
              <a:buFont typeface="+mj-lt"/>
              <a:buAutoNum type="arabicPeriod"/>
            </a:pPr>
            <a:r>
              <a:rPr lang="ja-JP" altLang="en-US" sz="2000" dirty="0">
                <a:latin typeface="BIZ UDPゴシック" panose="020B0400000000000000" pitchFamily="50" charset="-128"/>
                <a:ea typeface="BIZ UDPゴシック" panose="020B0400000000000000" pitchFamily="50" charset="-128"/>
              </a:rPr>
              <a:t>ライフライン状況約</a:t>
            </a:r>
            <a:r>
              <a:rPr lang="en-US" altLang="ja-JP" sz="2000" dirty="0">
                <a:latin typeface="BIZ UDPゴシック" panose="020B0400000000000000" pitchFamily="50" charset="-128"/>
                <a:ea typeface="BIZ UDPゴシック" panose="020B0400000000000000" pitchFamily="50" charset="-128"/>
              </a:rPr>
              <a:t>100</a:t>
            </a:r>
            <a:r>
              <a:rPr lang="ja-JP" altLang="en-US" sz="2000" dirty="0">
                <a:latin typeface="BIZ UDPゴシック" panose="020B0400000000000000" pitchFamily="50" charset="-128"/>
                <a:ea typeface="BIZ UDPゴシック" panose="020B0400000000000000" pitchFamily="50" charset="-128"/>
              </a:rPr>
              <a:t>万世帯が停電継続 水道復旧も遅延</a:t>
            </a:r>
          </a:p>
          <a:p>
            <a:pPr marL="342900" indent="-342900">
              <a:buFont typeface="+mj-lt"/>
              <a:buAutoNum type="arabicPeriod"/>
            </a:pPr>
            <a:r>
              <a:rPr lang="ja-JP" altLang="en-US" sz="2000" dirty="0">
                <a:latin typeface="BIZ UDPゴシック" panose="020B0400000000000000" pitchFamily="50" charset="-128"/>
                <a:ea typeface="BIZ UDPゴシック" panose="020B0400000000000000" pitchFamily="50" charset="-128"/>
              </a:rPr>
              <a:t>避難・医療状況 避難所生活者</a:t>
            </a:r>
            <a:r>
              <a:rPr lang="en-US" altLang="ja-JP" sz="2000" dirty="0">
                <a:latin typeface="BIZ UDPゴシック" panose="020B0400000000000000" pitchFamily="50" charset="-128"/>
                <a:ea typeface="BIZ UDPゴシック" panose="020B0400000000000000" pitchFamily="50" charset="-128"/>
              </a:rPr>
              <a:t>100</a:t>
            </a:r>
            <a:r>
              <a:rPr lang="ja-JP" altLang="en-US" sz="2000" dirty="0">
                <a:latin typeface="BIZ UDPゴシック" panose="020B0400000000000000" pitchFamily="50" charset="-128"/>
                <a:ea typeface="BIZ UDPゴシック" panose="020B0400000000000000" pitchFamily="50" charset="-128"/>
              </a:rPr>
              <a:t>万人超 感染症集団発生 医療体制の厳重化</a:t>
            </a:r>
          </a:p>
          <a:p>
            <a:pPr marL="342900" indent="-342900">
              <a:buFont typeface="+mj-lt"/>
              <a:buAutoNum type="arabicPeriod"/>
            </a:pPr>
            <a:r>
              <a:rPr lang="ja-JP" altLang="en-US" sz="2000" dirty="0">
                <a:latin typeface="BIZ UDPゴシック" panose="020B0400000000000000" pitchFamily="50" charset="-128"/>
                <a:ea typeface="BIZ UDPゴシック" panose="020B0400000000000000" pitchFamily="50" charset="-128"/>
              </a:rPr>
              <a:t>経済への影響 東海地方工業地帯の被災影響が全国波及し、自動車・電機産業で</a:t>
            </a:r>
            <a:r>
              <a:rPr lang="en-US" altLang="ja-JP" sz="2000" dirty="0">
                <a:latin typeface="BIZ UDPゴシック" panose="020B0400000000000000" pitchFamily="50" charset="-128"/>
                <a:ea typeface="BIZ UDPゴシック" panose="020B0400000000000000" pitchFamily="50" charset="-128"/>
              </a:rPr>
              <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部品供給が滞る</a:t>
            </a:r>
          </a:p>
          <a:p>
            <a:pPr marL="342900" indent="-342900">
              <a:buFont typeface="+mj-lt"/>
              <a:buAutoNum type="arabicPeriod"/>
            </a:pPr>
            <a:r>
              <a:rPr lang="ja-JP" altLang="en-US" sz="2000" dirty="0">
                <a:latin typeface="BIZ UDPゴシック" panose="020B0400000000000000" pitchFamily="50" charset="-128"/>
                <a:ea typeface="BIZ UDPゴシック" panose="020B0400000000000000" pitchFamily="50" charset="-128"/>
              </a:rPr>
              <a:t>復旧・復興状況がれき撤去作業本格化も難航仮設住宅建設開始必要数に遠く及ばず</a:t>
            </a:r>
          </a:p>
        </p:txBody>
      </p:sp>
      <p:pic>
        <p:nvPicPr>
          <p:cNvPr id="6146" name="Picture 2" descr="災害住宅（応急仮設住宅）の供給 | 大和リース 株式会社 | 一般社団法人 日本防災プラットフォーム">
            <a:extLst>
              <a:ext uri="{FF2B5EF4-FFF2-40B4-BE49-F238E27FC236}">
                <a16:creationId xmlns:a16="http://schemas.microsoft.com/office/drawing/2014/main" id="{E7CBB692-B882-4A6C-0EE3-29023B127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4637459"/>
            <a:ext cx="2714625" cy="1685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364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週間後の状況概要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万</a:t>
            </a:r>
            <a:r>
              <a:rPr lang="en-US" altLang="ja-JP" sz="1400" b="1" dirty="0">
                <a:solidFill>
                  <a:schemeClr val="tx1"/>
                </a:solidFill>
                <a:latin typeface="BIZ UDPゴシック" panose="020B0400000000000000" pitchFamily="50" charset="-128"/>
                <a:ea typeface="BIZ UDPゴシック" panose="020B0400000000000000" pitchFamily="50" charset="-128"/>
              </a:rPr>
              <a:t>2000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名以上、行方不明者</a:t>
            </a:r>
            <a:r>
              <a:rPr lang="en-US" altLang="ja-JP" sz="1400" b="1" dirty="0">
                <a:solidFill>
                  <a:schemeClr val="tx1"/>
                </a:solidFill>
                <a:latin typeface="BIZ UDPゴシック" panose="020B0400000000000000" pitchFamily="50" charset="-128"/>
                <a:ea typeface="BIZ UDPゴシック" panose="020B0400000000000000" pitchFamily="50" charset="-128"/>
              </a:rPr>
              <a:t>2000</a:t>
            </a:r>
            <a:r>
              <a:rPr lang="ja-JP" altLang="en-US" sz="1400" b="1" dirty="0">
                <a:solidFill>
                  <a:schemeClr val="tx1"/>
                </a:solidFill>
                <a:latin typeface="BIZ UDPゴシック" panose="020B0400000000000000" pitchFamily="50" charset="-128"/>
                <a:ea typeface="BIZ UDPゴシック" panose="020B0400000000000000" pitchFamily="50" charset="-128"/>
              </a:rPr>
              <a:t>名以上</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a:t>
            </a:r>
            <a:r>
              <a:rPr lang="en-US" altLang="ja-JP" sz="1400" b="1" dirty="0">
                <a:solidFill>
                  <a:schemeClr val="tx1"/>
                </a:solidFill>
                <a:latin typeface="BIZ UDPゴシック" panose="020B0400000000000000" pitchFamily="50" charset="-128"/>
                <a:ea typeface="BIZ UDPゴシック" panose="020B0400000000000000" pitchFamily="50" charset="-128"/>
              </a:rPr>
              <a:t>55</a:t>
            </a:r>
            <a:r>
              <a:rPr lang="ja-JP" altLang="en-US" sz="1400" b="1" dirty="0">
                <a:solidFill>
                  <a:schemeClr val="tx1"/>
                </a:solidFill>
                <a:latin typeface="BIZ UDPゴシック" panose="020B0400000000000000" pitchFamily="50" charset="-128"/>
                <a:ea typeface="BIZ UDPゴシック" panose="020B0400000000000000" pitchFamily="50" charset="-128"/>
              </a:rPr>
              <a:t>万棟以上</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ライフライン：被災地で機能停止継続、復旧は遅延</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電力：中部電力管内で約</a:t>
            </a:r>
            <a:r>
              <a:rPr lang="en-US" altLang="ja-JP" sz="1400" b="1" dirty="0">
                <a:solidFill>
                  <a:schemeClr val="tx1"/>
                </a:solidFill>
                <a:latin typeface="BIZ UDPゴシック" panose="020B0400000000000000" pitchFamily="50" charset="-128"/>
                <a:ea typeface="BIZ UDPゴシック" panose="020B0400000000000000" pitchFamily="50" charset="-128"/>
              </a:rPr>
              <a:t>100</a:t>
            </a:r>
            <a:r>
              <a:rPr lang="ja-JP" altLang="en-US" sz="1400" b="1" dirty="0">
                <a:solidFill>
                  <a:schemeClr val="tx1"/>
                </a:solidFill>
                <a:latin typeface="BIZ UDPゴシック" panose="020B0400000000000000" pitchFamily="50" charset="-128"/>
                <a:ea typeface="BIZ UDPゴシック" panose="020B0400000000000000" pitchFamily="50" charset="-128"/>
              </a:rPr>
              <a:t>万世帯が依然停電中</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水道：静岡・愛知・三重を中心に広範囲で断水継続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交通網：幹線道路の復旧進むも、鉄道は広範囲で不通継続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a:t>
            </a:r>
            <a:r>
              <a:rPr lang="en-US" altLang="ja-JP" sz="1400" b="1" dirty="0">
                <a:solidFill>
                  <a:schemeClr val="tx1"/>
                </a:solidFill>
                <a:latin typeface="BIZ UDPゴシック" panose="020B0400000000000000" pitchFamily="50" charset="-128"/>
                <a:ea typeface="BIZ UDPゴシック" panose="020B0400000000000000" pitchFamily="50" charset="-128"/>
              </a:rPr>
              <a:t>100</a:t>
            </a:r>
            <a:r>
              <a:rPr lang="ja-JP" altLang="en-US" sz="1400" b="1" dirty="0">
                <a:solidFill>
                  <a:schemeClr val="tx1"/>
                </a:solidFill>
                <a:latin typeface="BIZ UDPゴシック" panose="020B0400000000000000" pitchFamily="50" charset="-128"/>
                <a:ea typeface="BIZ UDPゴシック" panose="020B0400000000000000" pitchFamily="50" charset="-128"/>
              </a:rPr>
              <a:t>万人超、避難所の衛生状態悪化</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産業影響：部品供給網の寸断により全国で生産停滞</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復興：がれき撤去本格化、仮設住宅建設に遅れ</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二次災害：土砂災害の危険性継続、感染症流行の懸念</a:t>
            </a:r>
          </a:p>
          <a:p>
            <a:pPr marL="357750" lvl="1" indent="-285750">
              <a:spcBef>
                <a:spcPts val="277"/>
              </a:spcBef>
              <a:buFont typeface="Arial" panose="020B0604020202020204" pitchFamily="34" charset="0"/>
              <a:buChar char="•"/>
              <a:defRPr/>
            </a:pPr>
            <a:r>
              <a:rPr lang="ja-JP" altLang="en-US" sz="1400" b="1" dirty="0">
                <a:solidFill>
                  <a:srgbClr val="FF0000"/>
                </a:solidFill>
                <a:latin typeface="BIZ UDPゴシック" panose="020B0400000000000000" pitchFamily="50" charset="-128"/>
                <a:ea typeface="BIZ UDPゴシック" panose="020B0400000000000000" pitchFamily="50" charset="-128"/>
              </a:rPr>
              <a:t>臨時情報：気象庁が臨時情報を解除、通常の地震への注意を呼びかけ</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避難所生活の長期化に伴い、心身の健康悪化が深刻化。</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東海地方の工業地帯の被災による影響が全国に波及。</a:t>
            </a:r>
            <a:r>
              <a:rPr lang="en-US" altLang="ja-JP" sz="1400" b="1" dirty="0">
                <a:solidFill>
                  <a:schemeClr val="tx1"/>
                </a:solidFill>
                <a:latin typeface="BIZ UDPゴシック" panose="020B0400000000000000" pitchFamily="50" charset="-128"/>
                <a:ea typeface="BIZ UDPゴシック" panose="020B0400000000000000" pitchFamily="50" charset="-128"/>
              </a:rPr>
              <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自動車や電機産業を中心に部品不足による生産停滞が顕在化。</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36614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被災地を中心に依然として広範囲で機能不全が継続。復旧作業は人員不足と資材不足により難航。</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発災２週間後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7" name="図 6" descr="helmet in threads of background structures">
            <a:extLst>
              <a:ext uri="{FF2B5EF4-FFF2-40B4-BE49-F238E27FC236}">
                <a16:creationId xmlns:a16="http://schemas.microsoft.com/office/drawing/2014/main" id="{C5ACCA54-4583-3886-453E-437CC6142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796" y="3204963"/>
            <a:ext cx="4394501" cy="1467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図 1" descr="Barrier warning black yellow lines on industry room inside, danger zone, do not enter. Unsafe closed industrial area from barrier cross types. Production shutdown concept, no open. Copy ad text space">
            <a:extLst>
              <a:ext uri="{FF2B5EF4-FFF2-40B4-BE49-F238E27FC236}">
                <a16:creationId xmlns:a16="http://schemas.microsoft.com/office/drawing/2014/main" id="{9B6C114B-EED3-00F6-0B99-A2084E317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056" y="2581410"/>
            <a:ext cx="2217128" cy="1467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212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発災1ヶ月後の報道">
            <a:hlinkClick r:id="" action="ppaction://media"/>
            <a:extLst>
              <a:ext uri="{FF2B5EF4-FFF2-40B4-BE49-F238E27FC236}">
                <a16:creationId xmlns:a16="http://schemas.microsoft.com/office/drawing/2014/main" id="{A549B73D-DFA9-6EC0-AF1B-22A81B8726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1" y="821316"/>
            <a:ext cx="10025191" cy="5639170"/>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発災１か月後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2122"/>
            <a:ext cx="9422178" cy="1511992"/>
            <a:chOff x="1211667" y="4489148"/>
            <a:chExt cx="9341090" cy="1986331"/>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489148"/>
              <a:ext cx="9341090" cy="1986331"/>
              <a:chOff x="1211667" y="4489148"/>
              <a:chExt cx="9341090" cy="198633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489148"/>
                <a:ext cx="9341090" cy="198633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311029" y="4582213"/>
                <a:ext cx="2128076"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679987" y="4489148"/>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5122" name="Picture 2" descr="南海トラフ地震 南海トラフ巨大地震 半割れ 臨時情報 被害想定 津波 対策">
            <a:extLst>
              <a:ext uri="{FF2B5EF4-FFF2-40B4-BE49-F238E27FC236}">
                <a16:creationId xmlns:a16="http://schemas.microsoft.com/office/drawing/2014/main" id="{8540C42E-E780-F704-8102-4EF34C1E1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240" y="4211589"/>
            <a:ext cx="2630066" cy="179428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22CA3DE-C1F6-EC40-3BB9-F5A0C9981AD4}"/>
              </a:ext>
            </a:extLst>
          </p:cNvPr>
          <p:cNvSpPr txBox="1"/>
          <p:nvPr/>
        </p:nvSpPr>
        <p:spPr>
          <a:xfrm>
            <a:off x="1882637" y="1465636"/>
            <a:ext cx="8424936" cy="738664"/>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か月 復興への長い道のり</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ライフライン復旧進むも、被災地なお深刻な課題山積</a:t>
            </a:r>
          </a:p>
        </p:txBody>
      </p:sp>
    </p:spTree>
    <p:extLst>
      <p:ext uri="{BB962C8B-B14F-4D97-AF65-F5344CB8AC3E}">
        <p14:creationId xmlns:p14="http://schemas.microsoft.com/office/powerpoint/2010/main" val="38902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発災１か月後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343472" y="852122"/>
            <a:ext cx="9422178" cy="1511992"/>
            <a:chOff x="1211667" y="4489148"/>
            <a:chExt cx="9341090" cy="1986331"/>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489148"/>
              <a:ext cx="9341090" cy="1986331"/>
              <a:chOff x="1211667" y="4489148"/>
              <a:chExt cx="9341090" cy="198633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489148"/>
                <a:ext cx="9341090" cy="198633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311029" y="4582213"/>
                <a:ext cx="2128076" cy="5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679987" y="4489148"/>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5122" name="Picture 2" descr="南海トラフ地震 南海トラフ巨大地震 半割れ 臨時情報 被害想定 津波 対策">
            <a:extLst>
              <a:ext uri="{FF2B5EF4-FFF2-40B4-BE49-F238E27FC236}">
                <a16:creationId xmlns:a16="http://schemas.microsoft.com/office/drawing/2014/main" id="{8540C42E-E780-F704-8102-4EF34C1E1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936" y="4559000"/>
            <a:ext cx="2630066" cy="179428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22CA3DE-C1F6-EC40-3BB9-F5A0C9981AD4}"/>
              </a:ext>
            </a:extLst>
          </p:cNvPr>
          <p:cNvSpPr txBox="1"/>
          <p:nvPr/>
        </p:nvSpPr>
        <p:spPr>
          <a:xfrm>
            <a:off x="1882637" y="1465636"/>
            <a:ext cx="8424936" cy="738664"/>
          </a:xfrm>
          <a:prstGeom prst="rect">
            <a:avLst/>
          </a:prstGeom>
          <a:noFill/>
        </p:spPr>
        <p:txBody>
          <a:bodyPr wrap="square" lIns="0" tIns="0" rIns="0" bIns="0" rtlCol="0">
            <a:spAutoFit/>
          </a:bodyPr>
          <a:lstStyle/>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か月 復興への長い道のり</a:t>
            </a:r>
          </a:p>
          <a:p>
            <a:pPr defTabSz="914400">
              <a:defRPr/>
            </a:pPr>
            <a:r>
              <a:rPr lang="ja-JP" altLang="en-US"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ライフライン復旧進むも、被災地なお深刻な課題山積</a:t>
            </a:r>
          </a:p>
        </p:txBody>
      </p:sp>
      <p:sp>
        <p:nvSpPr>
          <p:cNvPr id="11" name="テキスト ボックス 10">
            <a:extLst>
              <a:ext uri="{FF2B5EF4-FFF2-40B4-BE49-F238E27FC236}">
                <a16:creationId xmlns:a16="http://schemas.microsoft.com/office/drawing/2014/main" id="{4F8B64EE-F6FE-2D9C-4A50-88E45264691F}"/>
              </a:ext>
            </a:extLst>
          </p:cNvPr>
          <p:cNvSpPr txBox="1"/>
          <p:nvPr/>
        </p:nvSpPr>
        <p:spPr>
          <a:xfrm>
            <a:off x="1343472" y="2543335"/>
            <a:ext cx="9937104" cy="1938992"/>
          </a:xfrm>
          <a:prstGeom prst="rect">
            <a:avLst/>
          </a:prstGeom>
          <a:noFill/>
        </p:spPr>
        <p:txBody>
          <a:bodyPr wrap="square">
            <a:spAutoFit/>
          </a:bodyPr>
          <a:lstStyle/>
          <a:p>
            <a:pPr>
              <a:spcBef>
                <a:spcPts val="600"/>
              </a:spcBef>
            </a:pPr>
            <a:r>
              <a:rPr lang="en-US" altLang="ja-JP" sz="2000" dirty="0">
                <a:latin typeface="BIZ UDPゴシック" panose="020B0400000000000000" pitchFamily="50" charset="-128"/>
                <a:ea typeface="BIZ UDPゴシック" panose="020B0400000000000000" pitchFamily="50" charset="-128"/>
              </a:rPr>
              <a:t>1 </a:t>
            </a:r>
            <a:r>
              <a:rPr lang="ja-JP" altLang="en-US" sz="2000" dirty="0">
                <a:latin typeface="BIZ UDPゴシック" panose="020B0400000000000000" pitchFamily="50" charset="-128"/>
                <a:ea typeface="BIZ UDPゴシック" panose="020B0400000000000000" pitchFamily="50" charset="-128"/>
              </a:rPr>
              <a:t>ライフライン電力：約</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万世帯継続 水道：復旧進むも下の水道に課題</a:t>
            </a:r>
          </a:p>
          <a:p>
            <a:pPr>
              <a:spcBef>
                <a:spcPts val="600"/>
              </a:spcBef>
            </a:pPr>
            <a:r>
              <a:rPr lang="en-US" altLang="ja-JP" sz="2000" dirty="0">
                <a:latin typeface="BIZ UDPゴシック" panose="020B0400000000000000" pitchFamily="50" charset="-128"/>
                <a:ea typeface="BIZ UDPゴシック" panose="020B0400000000000000" pitchFamily="50" charset="-128"/>
              </a:rPr>
              <a:t>2 </a:t>
            </a:r>
            <a:r>
              <a:rPr lang="ja-JP" altLang="en-US" sz="2000" dirty="0">
                <a:latin typeface="BIZ UDPゴシック" panose="020B0400000000000000" pitchFamily="50" charset="-128"/>
                <a:ea typeface="BIZ UDPゴシック" panose="020B0400000000000000" pitchFamily="50" charset="-128"/>
              </a:rPr>
              <a:t>避難状況 避難所生活者約</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万人に減少 仮設住宅建設に遅れ</a:t>
            </a:r>
          </a:p>
          <a:p>
            <a:pPr>
              <a:spcBef>
                <a:spcPts val="600"/>
              </a:spcBef>
            </a:pPr>
            <a:r>
              <a:rPr lang="en-US" altLang="ja-JP" sz="2000" dirty="0">
                <a:latin typeface="BIZ UDPゴシック" panose="020B0400000000000000" pitchFamily="50" charset="-128"/>
                <a:ea typeface="BIZ UDPゴシック" panose="020B0400000000000000" pitchFamily="50" charset="-128"/>
              </a:rPr>
              <a:t>3 </a:t>
            </a:r>
            <a:r>
              <a:rPr lang="ja-JP" altLang="en-US" sz="2000" dirty="0">
                <a:latin typeface="BIZ UDPゴシック" panose="020B0400000000000000" pitchFamily="50" charset="-128"/>
                <a:ea typeface="BIZ UDPゴシック" panose="020B0400000000000000" pitchFamily="50" charset="-128"/>
              </a:rPr>
              <a:t>交通インフラ 東海道新幹線一部区間で運転再開 在来線が多くが不通状態継続</a:t>
            </a:r>
          </a:p>
          <a:p>
            <a:pPr>
              <a:spcBef>
                <a:spcPts val="600"/>
              </a:spcBef>
            </a:pPr>
            <a:r>
              <a:rPr lang="en-US" altLang="ja-JP" sz="2000" dirty="0">
                <a:latin typeface="BIZ UDPゴシック" panose="020B0400000000000000" pitchFamily="50" charset="-128"/>
                <a:ea typeface="BIZ UDPゴシック" panose="020B0400000000000000" pitchFamily="50" charset="-128"/>
              </a:rPr>
              <a:t>4 </a:t>
            </a:r>
            <a:r>
              <a:rPr lang="ja-JP" altLang="en-US" sz="2000" dirty="0">
                <a:latin typeface="BIZ UDPゴシック" panose="020B0400000000000000" pitchFamily="50" charset="-128"/>
                <a:ea typeface="BIZ UDPゴシック" panose="020B0400000000000000" pitchFamily="50" charset="-128"/>
              </a:rPr>
              <a:t>産業・経済影響 自動車産業の生産停滞長期化 サプライチェーン断で経済回復に課題</a:t>
            </a:r>
          </a:p>
          <a:p>
            <a:pPr>
              <a:spcBef>
                <a:spcPts val="600"/>
              </a:spcBef>
            </a:pPr>
            <a:r>
              <a:rPr lang="en-US" altLang="ja-JP" sz="2000" dirty="0">
                <a:latin typeface="BIZ UDPゴシック" panose="020B0400000000000000" pitchFamily="50" charset="-128"/>
                <a:ea typeface="BIZ UDPゴシック" panose="020B0400000000000000" pitchFamily="50" charset="-128"/>
              </a:rPr>
              <a:t>5 </a:t>
            </a:r>
            <a:r>
              <a:rPr lang="ja-JP" altLang="en-US" sz="2000" dirty="0">
                <a:latin typeface="BIZ UDPゴシック" panose="020B0400000000000000" pitchFamily="50" charset="-128"/>
                <a:ea typeface="BIZ UDPゴシック" panose="020B0400000000000000" pitchFamily="50" charset="-128"/>
              </a:rPr>
              <a:t>今後の見通し 復興への道のりの長期化予想 継続的な支援と粘り強い取り組みが必要</a:t>
            </a:r>
          </a:p>
        </p:txBody>
      </p:sp>
      <p:grpSp>
        <p:nvGrpSpPr>
          <p:cNvPr id="15" name="グループ化 14">
            <a:extLst>
              <a:ext uri="{FF2B5EF4-FFF2-40B4-BE49-F238E27FC236}">
                <a16:creationId xmlns:a16="http://schemas.microsoft.com/office/drawing/2014/main" id="{FB5AAB67-B198-8AD7-BE72-B3956D01D0C4}"/>
              </a:ext>
            </a:extLst>
          </p:cNvPr>
          <p:cNvGrpSpPr/>
          <p:nvPr/>
        </p:nvGrpSpPr>
        <p:grpSpPr>
          <a:xfrm>
            <a:off x="6318123" y="4589736"/>
            <a:ext cx="3155628" cy="1838543"/>
            <a:chOff x="4295800" y="4581128"/>
            <a:chExt cx="3155628" cy="1838543"/>
          </a:xfrm>
        </p:grpSpPr>
        <p:pic>
          <p:nvPicPr>
            <p:cNvPr id="13" name="図 12">
              <a:extLst>
                <a:ext uri="{FF2B5EF4-FFF2-40B4-BE49-F238E27FC236}">
                  <a16:creationId xmlns:a16="http://schemas.microsoft.com/office/drawing/2014/main" id="{CCE3D2A7-B70C-7543-8C6D-E21AB25D37DC}"/>
                </a:ext>
              </a:extLst>
            </p:cNvPr>
            <p:cNvPicPr>
              <a:picLocks noChangeAspect="1"/>
            </p:cNvPicPr>
            <p:nvPr/>
          </p:nvPicPr>
          <p:blipFill>
            <a:blip r:embed="rId4"/>
            <a:stretch>
              <a:fillRect/>
            </a:stretch>
          </p:blipFill>
          <p:spPr>
            <a:xfrm>
              <a:off x="4295800" y="4581128"/>
              <a:ext cx="3155628" cy="1838543"/>
            </a:xfrm>
            <a:prstGeom prst="rect">
              <a:avLst/>
            </a:prstGeom>
          </p:spPr>
        </p:pic>
        <p:sp>
          <p:nvSpPr>
            <p:cNvPr id="14" name="&quot;禁止&quot;マーク 13">
              <a:extLst>
                <a:ext uri="{FF2B5EF4-FFF2-40B4-BE49-F238E27FC236}">
                  <a16:creationId xmlns:a16="http://schemas.microsoft.com/office/drawing/2014/main" id="{221BC124-523E-D75E-60C5-359692871D1A}"/>
                </a:ext>
              </a:extLst>
            </p:cNvPr>
            <p:cNvSpPr/>
            <p:nvPr/>
          </p:nvSpPr>
          <p:spPr>
            <a:xfrm>
              <a:off x="7032104" y="5770706"/>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sp>
          <p:nvSpPr>
            <p:cNvPr id="16" name="&quot;禁止&quot;マーク 15">
              <a:extLst>
                <a:ext uri="{FF2B5EF4-FFF2-40B4-BE49-F238E27FC236}">
                  <a16:creationId xmlns:a16="http://schemas.microsoft.com/office/drawing/2014/main" id="{25A5591B-D3D1-4819-13D5-76F38A2663DA}"/>
                </a:ext>
              </a:extLst>
            </p:cNvPr>
            <p:cNvSpPr/>
            <p:nvPr/>
          </p:nvSpPr>
          <p:spPr>
            <a:xfrm>
              <a:off x="6449941" y="5580632"/>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sp>
          <p:nvSpPr>
            <p:cNvPr id="17" name="&quot;禁止&quot;マーク 16">
              <a:extLst>
                <a:ext uri="{FF2B5EF4-FFF2-40B4-BE49-F238E27FC236}">
                  <a16:creationId xmlns:a16="http://schemas.microsoft.com/office/drawing/2014/main" id="{5CAEA658-0E32-E422-066A-1F289BC54761}"/>
                </a:ext>
              </a:extLst>
            </p:cNvPr>
            <p:cNvSpPr/>
            <p:nvPr/>
          </p:nvSpPr>
          <p:spPr>
            <a:xfrm>
              <a:off x="5873614" y="5653120"/>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grpSp>
      <p:grpSp>
        <p:nvGrpSpPr>
          <p:cNvPr id="18" name="グループ化 17">
            <a:extLst>
              <a:ext uri="{FF2B5EF4-FFF2-40B4-BE49-F238E27FC236}">
                <a16:creationId xmlns:a16="http://schemas.microsoft.com/office/drawing/2014/main" id="{D72CD34F-01D4-6636-9B43-36345BC802F8}"/>
              </a:ext>
            </a:extLst>
          </p:cNvPr>
          <p:cNvGrpSpPr/>
          <p:nvPr/>
        </p:nvGrpSpPr>
        <p:grpSpPr>
          <a:xfrm>
            <a:off x="6312024" y="4614793"/>
            <a:ext cx="3155628" cy="1838543"/>
            <a:chOff x="4295800" y="4581128"/>
            <a:chExt cx="3155628" cy="1838543"/>
          </a:xfrm>
        </p:grpSpPr>
        <p:pic>
          <p:nvPicPr>
            <p:cNvPr id="19" name="図 18">
              <a:extLst>
                <a:ext uri="{FF2B5EF4-FFF2-40B4-BE49-F238E27FC236}">
                  <a16:creationId xmlns:a16="http://schemas.microsoft.com/office/drawing/2014/main" id="{1579557E-D8BA-73F9-0F32-6304F4FD63D5}"/>
                </a:ext>
              </a:extLst>
            </p:cNvPr>
            <p:cNvPicPr>
              <a:picLocks noChangeAspect="1"/>
            </p:cNvPicPr>
            <p:nvPr/>
          </p:nvPicPr>
          <p:blipFill>
            <a:blip r:embed="rId4"/>
            <a:stretch>
              <a:fillRect/>
            </a:stretch>
          </p:blipFill>
          <p:spPr>
            <a:xfrm>
              <a:off x="4295800" y="4581128"/>
              <a:ext cx="3155628" cy="1838543"/>
            </a:xfrm>
            <a:prstGeom prst="rect">
              <a:avLst/>
            </a:prstGeom>
          </p:spPr>
        </p:pic>
        <p:sp>
          <p:nvSpPr>
            <p:cNvPr id="20" name="&quot;禁止&quot;マーク 19">
              <a:extLst>
                <a:ext uri="{FF2B5EF4-FFF2-40B4-BE49-F238E27FC236}">
                  <a16:creationId xmlns:a16="http://schemas.microsoft.com/office/drawing/2014/main" id="{08F00145-6498-9C77-B06C-C08BBE1EA00E}"/>
                </a:ext>
              </a:extLst>
            </p:cNvPr>
            <p:cNvSpPr/>
            <p:nvPr/>
          </p:nvSpPr>
          <p:spPr>
            <a:xfrm>
              <a:off x="7032104" y="5770706"/>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sp>
          <p:nvSpPr>
            <p:cNvPr id="21" name="&quot;禁止&quot;マーク 20">
              <a:extLst>
                <a:ext uri="{FF2B5EF4-FFF2-40B4-BE49-F238E27FC236}">
                  <a16:creationId xmlns:a16="http://schemas.microsoft.com/office/drawing/2014/main" id="{185D3BE7-AAAD-DE03-E4FF-055A85365931}"/>
                </a:ext>
              </a:extLst>
            </p:cNvPr>
            <p:cNvSpPr/>
            <p:nvPr/>
          </p:nvSpPr>
          <p:spPr>
            <a:xfrm>
              <a:off x="6449941" y="5580632"/>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sp>
          <p:nvSpPr>
            <p:cNvPr id="22" name="&quot;禁止&quot;マーク 21">
              <a:extLst>
                <a:ext uri="{FF2B5EF4-FFF2-40B4-BE49-F238E27FC236}">
                  <a16:creationId xmlns:a16="http://schemas.microsoft.com/office/drawing/2014/main" id="{8CFAC0FB-4FC4-933C-1C1E-B7729F776CFB}"/>
                </a:ext>
              </a:extLst>
            </p:cNvPr>
            <p:cNvSpPr/>
            <p:nvPr/>
          </p:nvSpPr>
          <p:spPr>
            <a:xfrm>
              <a:off x="5873614" y="5653120"/>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sp>
          <p:nvSpPr>
            <p:cNvPr id="24" name="&quot;禁止&quot;マーク 23">
              <a:extLst>
                <a:ext uri="{FF2B5EF4-FFF2-40B4-BE49-F238E27FC236}">
                  <a16:creationId xmlns:a16="http://schemas.microsoft.com/office/drawing/2014/main" id="{C3B65288-B83F-4664-EEC0-AC9A9944A3B9}"/>
                </a:ext>
              </a:extLst>
            </p:cNvPr>
            <p:cNvSpPr/>
            <p:nvPr/>
          </p:nvSpPr>
          <p:spPr>
            <a:xfrm>
              <a:off x="4388803" y="4979511"/>
              <a:ext cx="235172" cy="23517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accent5"/>
                </a:solidFill>
              </a:endParaRPr>
            </a:p>
          </p:txBody>
        </p:sp>
      </p:grpSp>
    </p:spTree>
    <p:extLst>
      <p:ext uri="{BB962C8B-B14F-4D97-AF65-F5344CB8AC3E}">
        <p14:creationId xmlns:p14="http://schemas.microsoft.com/office/powerpoint/2010/main" val="1485180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1</a:t>
            </a:r>
            <a:r>
              <a:rPr lang="ja-JP" altLang="en-US" sz="1400" b="1" dirty="0">
                <a:solidFill>
                  <a:schemeClr val="tx1"/>
                </a:solidFill>
                <a:latin typeface="BIZ UDPゴシック" panose="020B0400000000000000" pitchFamily="50" charset="-128"/>
                <a:ea typeface="BIZ UDPゴシック" panose="020B0400000000000000" pitchFamily="50" charset="-128"/>
              </a:rPr>
              <a:t>か月後の状況概要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人的被害：死者約</a:t>
            </a:r>
            <a:r>
              <a:rPr lang="en-US" altLang="ja-JP" sz="1400" b="1" dirty="0">
                <a:solidFill>
                  <a:schemeClr val="tx1"/>
                </a:solidFill>
                <a:latin typeface="BIZ UDPゴシック" panose="020B0400000000000000" pitchFamily="50" charset="-128"/>
                <a:ea typeface="BIZ UDPゴシック" panose="020B0400000000000000" pitchFamily="50" charset="-128"/>
              </a:rPr>
              <a:t>8000</a:t>
            </a:r>
            <a:r>
              <a:rPr lang="ja-JP" altLang="en-US" sz="1400" b="1" dirty="0">
                <a:solidFill>
                  <a:schemeClr val="tx1"/>
                </a:solidFill>
                <a:latin typeface="BIZ UDPゴシック" panose="020B0400000000000000" pitchFamily="50" charset="-128"/>
                <a:ea typeface="BIZ UDPゴシック" panose="020B0400000000000000" pitchFamily="50" charset="-128"/>
              </a:rPr>
              <a:t>名、行方不明者約</a:t>
            </a:r>
            <a:r>
              <a:rPr lang="en-US" altLang="ja-JP" sz="1400" b="1" dirty="0">
                <a:solidFill>
                  <a:schemeClr val="tx1"/>
                </a:solidFill>
                <a:latin typeface="BIZ UDPゴシック" panose="020B0400000000000000" pitchFamily="50" charset="-128"/>
                <a:ea typeface="BIZ UDPゴシック" panose="020B0400000000000000" pitchFamily="50" charset="-128"/>
              </a:rPr>
              <a:t>1000</a:t>
            </a:r>
            <a:r>
              <a:rPr lang="ja-JP" altLang="en-US" sz="1400" b="1" dirty="0">
                <a:solidFill>
                  <a:schemeClr val="tx1"/>
                </a:solidFill>
                <a:latin typeface="BIZ UDPゴシック" panose="020B0400000000000000" pitchFamily="50" charset="-128"/>
                <a:ea typeface="BIZ UDPゴシック" panose="020B0400000000000000" pitchFamily="50" charset="-128"/>
              </a:rPr>
              <a:t>名</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建物被害：全壊・半壊約</a:t>
            </a:r>
            <a:r>
              <a:rPr lang="en-US" altLang="ja-JP" sz="1400" b="1" dirty="0">
                <a:solidFill>
                  <a:schemeClr val="tx1"/>
                </a:solidFill>
                <a:latin typeface="BIZ UDPゴシック" panose="020B0400000000000000" pitchFamily="50" charset="-128"/>
                <a:ea typeface="BIZ UDPゴシック" panose="020B0400000000000000" pitchFamily="50" charset="-128"/>
              </a:rPr>
              <a:t>60</a:t>
            </a:r>
            <a:r>
              <a:rPr lang="ja-JP" altLang="en-US" sz="1400" b="1" dirty="0">
                <a:solidFill>
                  <a:schemeClr val="tx1"/>
                </a:solidFill>
                <a:latin typeface="BIZ UDPゴシック" panose="020B0400000000000000" pitchFamily="50" charset="-128"/>
                <a:ea typeface="BIZ UDPゴシック" panose="020B0400000000000000" pitchFamily="50" charset="-128"/>
              </a:rPr>
              <a:t>万棟</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ライフライン：一部地域で復旧も、被災地では機能不全が継続</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電力：中部電力管内で約</a:t>
            </a:r>
            <a:r>
              <a:rPr lang="en-US" altLang="ja-JP" sz="1400" b="1" dirty="0">
                <a:solidFill>
                  <a:schemeClr val="tx1"/>
                </a:solidFill>
                <a:latin typeface="BIZ UDPゴシック" panose="020B0400000000000000" pitchFamily="50" charset="-128"/>
                <a:ea typeface="BIZ UDPゴシック" panose="020B0400000000000000" pitchFamily="50" charset="-128"/>
              </a:rPr>
              <a:t>50</a:t>
            </a:r>
            <a:r>
              <a:rPr lang="ja-JP" altLang="en-US" sz="1400" b="1" dirty="0">
                <a:solidFill>
                  <a:schemeClr val="tx1"/>
                </a:solidFill>
                <a:latin typeface="BIZ UDPゴシック" panose="020B0400000000000000" pitchFamily="50" charset="-128"/>
                <a:ea typeface="BIZ UDPゴシック" panose="020B0400000000000000" pitchFamily="50" charset="-128"/>
              </a:rPr>
              <a:t>万世帯が依然停電中</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水道：静岡・愛知・三重の一部で断水継続</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下水道：処理能力制限付きで稼働、完全復旧には長期間必要</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通信状況：携帯電話はほぼ復旧、固定電話とインターネットも回復傾向</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交通網：幹線道路はほぼ復旧、鉄道は一部運転再開も広範囲で不通継続</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避難状況：避難者約</a:t>
            </a:r>
            <a:r>
              <a:rPr lang="en-US" altLang="ja-JP" sz="1400" b="1" dirty="0">
                <a:solidFill>
                  <a:schemeClr val="tx1"/>
                </a:solidFill>
                <a:latin typeface="BIZ UDPゴシック" panose="020B0400000000000000" pitchFamily="50" charset="-128"/>
                <a:ea typeface="BIZ UDPゴシック" panose="020B0400000000000000" pitchFamily="50" charset="-128"/>
              </a:rPr>
              <a:t>80</a:t>
            </a:r>
            <a:r>
              <a:rPr lang="ja-JP" altLang="en-US" sz="1400" b="1" dirty="0">
                <a:solidFill>
                  <a:schemeClr val="tx1"/>
                </a:solidFill>
                <a:latin typeface="BIZ UDPゴシック" panose="020B0400000000000000" pitchFamily="50" charset="-128"/>
                <a:ea typeface="BIZ UDPゴシック" panose="020B0400000000000000" pitchFamily="50" charset="-128"/>
              </a:rPr>
              <a:t>万人、仮設住宅への移転開始も遅延</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産業影響：自動車産業を中心に生産停滞が継続、経済への影響拡大</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復興：がれき撤去進む、本格的な復興計画策定開始</a:t>
            </a:r>
          </a:p>
          <a:p>
            <a:pPr marL="357750" lvl="1" indent="-285750">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臨時情報：解除。ただし通常の地震への警戒は継続</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避難所の集約進む。仮設住宅への移転開始も、需要に追いつかず</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東海地方の工業地帯の被災による影響が継続。自動車産業を中心に部品不足による生産停滞が長期化。</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36614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被災地の一部で機能回復。ただし、完全復旧には至らず。</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発災１カ月後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10" name="図 9" descr="復興・復旧作業をする自然災害の被災地の風景">
            <a:extLst>
              <a:ext uri="{FF2B5EF4-FFF2-40B4-BE49-F238E27FC236}">
                <a16:creationId xmlns:a16="http://schemas.microsoft.com/office/drawing/2014/main" id="{307C7EE2-D348-1649-61E0-910BF9925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23677" y="3237137"/>
            <a:ext cx="2961269" cy="1647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図 7" descr="Deep in the bustling city, a worker fixes a sewer manhole, performing a crucial task for the municipality's infrastructure.">
            <a:extLst>
              <a:ext uri="{FF2B5EF4-FFF2-40B4-BE49-F238E27FC236}">
                <a16:creationId xmlns:a16="http://schemas.microsoft.com/office/drawing/2014/main" id="{F3174766-C51E-D666-C03D-AB533BD42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12182" y="2607380"/>
            <a:ext cx="2451290" cy="1363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図 8" descr="Young couple clearing up storm debris from the drive of their house.">
            <a:extLst>
              <a:ext uri="{FF2B5EF4-FFF2-40B4-BE49-F238E27FC236}">
                <a16:creationId xmlns:a16="http://schemas.microsoft.com/office/drawing/2014/main" id="{A9740A3A-8371-F610-D7AF-D7899516E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04312" y="2607626"/>
            <a:ext cx="2451290" cy="1363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543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発災２か月後の報道">
            <a:hlinkClick r:id="" action="ppaction://media"/>
            <a:extLst>
              <a:ext uri="{FF2B5EF4-FFF2-40B4-BE49-F238E27FC236}">
                <a16:creationId xmlns:a16="http://schemas.microsoft.com/office/drawing/2014/main" id="{7425D4F1-F699-DFA3-9D5C-9442BA9D58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2118" y="822399"/>
            <a:ext cx="10010556" cy="5630937"/>
          </a:xfrm>
          <a:prstGeom prst="rect">
            <a:avLst/>
          </a:prstGeom>
        </p:spPr>
      </p:pic>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発災２か月後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24560" y="852122"/>
            <a:ext cx="9341090" cy="1511992"/>
            <a:chOff x="1211667" y="4489148"/>
            <a:chExt cx="9341090" cy="1986331"/>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489148"/>
              <a:ext cx="9341090" cy="1986331"/>
              <a:chOff x="1211667" y="4489148"/>
              <a:chExt cx="9341090" cy="198633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489148"/>
                <a:ext cx="9341090" cy="198633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68106" y="4582597"/>
                <a:ext cx="2213148" cy="57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650859" y="4502532"/>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6146" name="Picture 2" descr="南海トラフ巨大地震 第2部 “最悪のシナリオ”にどう備えるか - NHKスペシャル - NHK">
            <a:extLst>
              <a:ext uri="{FF2B5EF4-FFF2-40B4-BE49-F238E27FC236}">
                <a16:creationId xmlns:a16="http://schemas.microsoft.com/office/drawing/2014/main" id="{76DAF2A7-67D4-D3FD-7EBA-5FD21C1E7FA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12224" y="4365104"/>
            <a:ext cx="2767630" cy="15567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030A71F-13FB-6F4A-7808-268E736BD7BD}"/>
              </a:ext>
            </a:extLst>
          </p:cNvPr>
          <p:cNvSpPr txBox="1"/>
          <p:nvPr/>
        </p:nvSpPr>
        <p:spPr>
          <a:xfrm>
            <a:off x="2587573" y="1360075"/>
            <a:ext cx="8612309" cy="861774"/>
          </a:xfrm>
          <a:prstGeom prst="rect">
            <a:avLst/>
          </a:prstGeom>
          <a:noFill/>
        </p:spPr>
        <p:txBody>
          <a:bodyPr wrap="square" lIns="0" tIns="0" rIns="0" bIns="0" rtlCol="0">
            <a:spAutoFit/>
          </a:bodyPr>
          <a:lstStyle/>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か月</a:t>
            </a:r>
          </a:p>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復興への歩み進むも、被災地になお課題山積</a:t>
            </a:r>
          </a:p>
        </p:txBody>
      </p:sp>
    </p:spTree>
    <p:extLst>
      <p:ext uri="{BB962C8B-B14F-4D97-AF65-F5344CB8AC3E}">
        <p14:creationId xmlns:p14="http://schemas.microsoft.com/office/powerpoint/2010/main" val="25210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発災２か月後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22786EB-002A-A075-FA72-19D42C6A3B7D}"/>
              </a:ext>
            </a:extLst>
          </p:cNvPr>
          <p:cNvGrpSpPr/>
          <p:nvPr/>
        </p:nvGrpSpPr>
        <p:grpSpPr>
          <a:xfrm>
            <a:off x="1424560" y="852122"/>
            <a:ext cx="9341090" cy="1511992"/>
            <a:chOff x="1211667" y="4489148"/>
            <a:chExt cx="9341090" cy="1986331"/>
          </a:xfrm>
        </p:grpSpPr>
        <p:grpSp>
          <p:nvGrpSpPr>
            <p:cNvPr id="9" name="グループ化 8">
              <a:extLst>
                <a:ext uri="{FF2B5EF4-FFF2-40B4-BE49-F238E27FC236}">
                  <a16:creationId xmlns:a16="http://schemas.microsoft.com/office/drawing/2014/main" id="{2770FDE2-578E-DED1-CDF6-82942FA41689}"/>
                </a:ext>
              </a:extLst>
            </p:cNvPr>
            <p:cNvGrpSpPr/>
            <p:nvPr/>
          </p:nvGrpSpPr>
          <p:grpSpPr>
            <a:xfrm>
              <a:off x="1211667" y="4489148"/>
              <a:ext cx="9341090" cy="1986331"/>
              <a:chOff x="1211667" y="4489148"/>
              <a:chExt cx="9341090" cy="1986331"/>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489148"/>
                <a:ext cx="9341090" cy="1986331"/>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endPar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68106" y="4582597"/>
                <a:ext cx="2213148" cy="57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3650859" y="4502532"/>
              <a:ext cx="5332498"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endParaRPr kumimoji="1" lang="ja-JP" altLang="en-US" sz="2400" b="1" dirty="0">
                <a:solidFill>
                  <a:schemeClr val="bg1"/>
                </a:solidFill>
                <a:effectLst>
                  <a:outerShdw blurRad="38100" dist="38100" dir="2700000" algn="tl">
                    <a:srgbClr val="000000">
                      <a:alpha val="43137"/>
                    </a:srgbClr>
                  </a:outerShdw>
                </a:effectLst>
              </a:endParaRPr>
            </a:p>
          </p:txBody>
        </p:sp>
      </p:grpSp>
      <p:pic>
        <p:nvPicPr>
          <p:cNvPr id="6146" name="Picture 2" descr="南海トラフ巨大地震 第2部 “最悪のシナリオ”にどう備えるか - NHKスペシャル - NHK">
            <a:extLst>
              <a:ext uri="{FF2B5EF4-FFF2-40B4-BE49-F238E27FC236}">
                <a16:creationId xmlns:a16="http://schemas.microsoft.com/office/drawing/2014/main" id="{76DAF2A7-67D4-D3FD-7EBA-5FD21C1E7FA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679231" y="4442351"/>
            <a:ext cx="3115913" cy="175270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030A71F-13FB-6F4A-7808-268E736BD7BD}"/>
              </a:ext>
            </a:extLst>
          </p:cNvPr>
          <p:cNvSpPr txBox="1"/>
          <p:nvPr/>
        </p:nvSpPr>
        <p:spPr>
          <a:xfrm>
            <a:off x="2587573" y="1360075"/>
            <a:ext cx="8612309" cy="861774"/>
          </a:xfrm>
          <a:prstGeom prst="rect">
            <a:avLst/>
          </a:prstGeom>
          <a:noFill/>
        </p:spPr>
        <p:txBody>
          <a:bodyPr wrap="square" lIns="0" tIns="0" rIns="0" bIns="0" rtlCol="0">
            <a:spAutoFit/>
          </a:bodyPr>
          <a:lstStyle/>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南海トラフ巨大地震 発生から</a:t>
            </a:r>
            <a:r>
              <a:rPr lang="en-US" altLang="ja-JP"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か月</a:t>
            </a:r>
          </a:p>
          <a:p>
            <a:pPr defTabSz="914400">
              <a:defRPr/>
            </a:pPr>
            <a:r>
              <a:rPr lang="ja-JP" altLang="en-US" sz="28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復興への歩み進むも、被災地になお課題山積</a:t>
            </a:r>
          </a:p>
        </p:txBody>
      </p:sp>
      <p:sp>
        <p:nvSpPr>
          <p:cNvPr id="11" name="テキスト ボックス 10">
            <a:extLst>
              <a:ext uri="{FF2B5EF4-FFF2-40B4-BE49-F238E27FC236}">
                <a16:creationId xmlns:a16="http://schemas.microsoft.com/office/drawing/2014/main" id="{0FEFE41C-65D7-9594-0211-53C10C6DB708}"/>
              </a:ext>
            </a:extLst>
          </p:cNvPr>
          <p:cNvSpPr txBox="1"/>
          <p:nvPr/>
        </p:nvSpPr>
        <p:spPr>
          <a:xfrm>
            <a:off x="1424560" y="2503359"/>
            <a:ext cx="10358458" cy="1938992"/>
          </a:xfrm>
          <a:prstGeom prst="rect">
            <a:avLst/>
          </a:prstGeom>
          <a:noFill/>
        </p:spPr>
        <p:txBody>
          <a:bodyPr wrap="square">
            <a:spAutoFit/>
          </a:bodyPr>
          <a:lstStyle/>
          <a:p>
            <a:pPr>
              <a:spcBef>
                <a:spcPts val="600"/>
              </a:spcBef>
            </a:pPr>
            <a:r>
              <a:rPr lang="en-US" altLang="ja-JP" sz="2000" dirty="0">
                <a:latin typeface="BIZ UDPゴシック" panose="020B0400000000000000" pitchFamily="50" charset="-128"/>
                <a:ea typeface="BIZ UDPゴシック" panose="020B0400000000000000" pitchFamily="50" charset="-128"/>
              </a:rPr>
              <a:t>1 </a:t>
            </a:r>
            <a:r>
              <a:rPr lang="ja-JP" altLang="en-US" sz="2000" dirty="0">
                <a:latin typeface="BIZ UDPゴシック" panose="020B0400000000000000" pitchFamily="50" charset="-128"/>
                <a:ea typeface="BIZ UDPゴシック" panose="020B0400000000000000" pitchFamily="50" charset="-128"/>
              </a:rPr>
              <a:t>ライフライン復旧 電力・水道：大半の地域で回復 下の水道：一部地域で遅れ 衛生面に懸念</a:t>
            </a:r>
          </a:p>
          <a:p>
            <a:pPr>
              <a:spcBef>
                <a:spcPts val="600"/>
              </a:spcBef>
            </a:pPr>
            <a:r>
              <a:rPr lang="en-US" altLang="ja-JP" sz="2000" dirty="0">
                <a:latin typeface="BIZ UDPゴシック" panose="020B0400000000000000" pitchFamily="50" charset="-128"/>
                <a:ea typeface="BIZ UDPゴシック" panose="020B0400000000000000" pitchFamily="50" charset="-128"/>
              </a:rPr>
              <a:t>2 </a:t>
            </a:r>
            <a:r>
              <a:rPr lang="ja-JP" altLang="en-US" sz="2000" dirty="0">
                <a:latin typeface="BIZ UDPゴシック" panose="020B0400000000000000" pitchFamily="50" charset="-128"/>
                <a:ea typeface="BIZ UDPゴシック" panose="020B0400000000000000" pitchFamily="50" charset="-128"/>
              </a:rPr>
              <a:t>避難・住宅状況 避難生活者：約</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万人に減少 仮設住宅：移転進むも恒久住宅に課題</a:t>
            </a:r>
          </a:p>
          <a:p>
            <a:pPr>
              <a:spcBef>
                <a:spcPts val="600"/>
              </a:spcBef>
            </a:pPr>
            <a:r>
              <a:rPr lang="en-US" altLang="ja-JP" sz="2000" dirty="0">
                <a:latin typeface="BIZ UDPゴシック" panose="020B0400000000000000" pitchFamily="50" charset="-128"/>
                <a:ea typeface="BIZ UDPゴシック" panose="020B0400000000000000" pitchFamily="50" charset="-128"/>
              </a:rPr>
              <a:t>3 </a:t>
            </a:r>
            <a:r>
              <a:rPr lang="ja-JP" altLang="en-US" sz="2000" dirty="0">
                <a:latin typeface="BIZ UDPゴシック" panose="020B0400000000000000" pitchFamily="50" charset="-128"/>
                <a:ea typeface="BIZ UDPゴシック" panose="020B0400000000000000" pitchFamily="50" charset="-128"/>
              </a:rPr>
              <a:t>交通インフラ 新幹線：全線運転再開 在来線：一部不通区間残る</a:t>
            </a:r>
          </a:p>
          <a:p>
            <a:pPr>
              <a:spcBef>
                <a:spcPts val="600"/>
              </a:spcBef>
            </a:pPr>
            <a:r>
              <a:rPr lang="en-US" altLang="ja-JP" sz="2000" dirty="0">
                <a:latin typeface="BIZ UDPゴシック" panose="020B0400000000000000" pitchFamily="50" charset="-128"/>
                <a:ea typeface="BIZ UDPゴシック" panose="020B0400000000000000" pitchFamily="50" charset="-128"/>
              </a:rPr>
              <a:t>4 </a:t>
            </a:r>
            <a:r>
              <a:rPr lang="ja-JP" altLang="en-US" sz="2000" dirty="0">
                <a:latin typeface="BIZ UDPゴシック" panose="020B0400000000000000" pitchFamily="50" charset="-128"/>
                <a:ea typeface="BIZ UDPゴシック" panose="020B0400000000000000" pitchFamily="50" charset="-128"/>
              </a:rPr>
              <a:t>産業・経済 中小企業：復興に遅れ 自動車産業：生産停滞継続</a:t>
            </a:r>
          </a:p>
          <a:p>
            <a:pPr>
              <a:spcBef>
                <a:spcPts val="600"/>
              </a:spcBef>
            </a:pPr>
            <a:r>
              <a:rPr lang="en-US" altLang="ja-JP" sz="2000" dirty="0">
                <a:latin typeface="BIZ UDPゴシック" panose="020B0400000000000000" pitchFamily="50" charset="-128"/>
                <a:ea typeface="BIZ UDPゴシック" panose="020B0400000000000000" pitchFamily="50" charset="-128"/>
              </a:rPr>
              <a:t>5 </a:t>
            </a:r>
            <a:r>
              <a:rPr lang="ja-JP" altLang="en-US" sz="2000" dirty="0">
                <a:latin typeface="BIZ UDPゴシック" panose="020B0400000000000000" pitchFamily="50" charset="-128"/>
                <a:ea typeface="BIZ UDPゴシック" panose="020B0400000000000000" pitchFamily="50" charset="-128"/>
              </a:rPr>
              <a:t>今後の展望 復興計画：策定本格化 災害に強い街づくりを目指す</a:t>
            </a:r>
          </a:p>
        </p:txBody>
      </p:sp>
    </p:spTree>
    <p:extLst>
      <p:ext uri="{BB962C8B-B14F-4D97-AF65-F5344CB8AC3E}">
        <p14:creationId xmlns:p14="http://schemas.microsoft.com/office/powerpoint/2010/main" val="2205268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755DFCDA-6F23-8C64-F262-FCE81E36FDE0}"/>
              </a:ext>
            </a:extLst>
          </p:cNvPr>
          <p:cNvSpPr txBox="1"/>
          <p:nvPr/>
        </p:nvSpPr>
        <p:spPr>
          <a:xfrm>
            <a:off x="330879" y="893477"/>
            <a:ext cx="5701538" cy="4001252"/>
          </a:xfrm>
          <a:prstGeom prst="rect">
            <a:avLst/>
          </a:prstGeom>
          <a:solidFill>
            <a:schemeClr val="accent2">
              <a:lumMod val="20000"/>
              <a:lumOff val="80000"/>
            </a:schemeClr>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rPr>
              <a:t>社会インフラ</a:t>
            </a:r>
            <a:endParaRPr lang="en-US" altLang="ja-JP" b="1" u="sng" dirty="0">
              <a:solidFill>
                <a:schemeClr val="tx1"/>
              </a:solidFill>
              <a:effectLst>
                <a:outerShdw blurRad="63500" dist="38100" dir="2700000" algn="tl" rotWithShape="0">
                  <a:schemeClr val="tx1">
                    <a:alpha val="70000"/>
                  </a:schemeClr>
                </a:outerShdw>
              </a:effectLst>
              <a:latin typeface="BIZ UDPゴシック" panose="020B0400000000000000" pitchFamily="50" charset="-128"/>
              <a:ea typeface="BIZ UDPゴシック" panose="020B0400000000000000" pitchFamily="50" charset="-128"/>
            </a:endParaRPr>
          </a:p>
          <a:p>
            <a:pPr marL="72000" lvl="1">
              <a:lnSpc>
                <a:spcPct val="150000"/>
              </a:lnSpc>
              <a:spcBef>
                <a:spcPts val="277"/>
              </a:spcBef>
              <a:defRPr/>
            </a:pP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南海トラフ地震（</a:t>
            </a:r>
            <a:r>
              <a:rPr lang="en-US" altLang="ja-JP" sz="1400" b="1" dirty="0">
                <a:solidFill>
                  <a:schemeClr val="tx1"/>
                </a:solidFill>
                <a:latin typeface="BIZ UDPゴシック" panose="020B0400000000000000" pitchFamily="50" charset="-128"/>
                <a:ea typeface="BIZ UDPゴシック" panose="020B0400000000000000" pitchFamily="50" charset="-128"/>
              </a:rPr>
              <a:t>M8.0</a:t>
            </a:r>
            <a:r>
              <a:rPr lang="ja-JP" altLang="en-US" sz="1400" b="1" dirty="0">
                <a:solidFill>
                  <a:schemeClr val="tx1"/>
                </a:solidFill>
                <a:latin typeface="BIZ UDPゴシック" panose="020B0400000000000000" pitchFamily="50" charset="-128"/>
                <a:ea typeface="BIZ UDPゴシック" panose="020B0400000000000000" pitchFamily="50" charset="-128"/>
              </a:rPr>
              <a:t>）発生</a:t>
            </a:r>
            <a:r>
              <a:rPr lang="en-US" altLang="ja-JP" sz="1400" b="1" dirty="0">
                <a:solidFill>
                  <a:schemeClr val="tx1"/>
                </a:solidFill>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か月後の状況概要</a:t>
            </a:r>
            <a:r>
              <a:rPr lang="en-US" altLang="ja-JP" sz="1400" b="1" dirty="0">
                <a:solidFill>
                  <a:schemeClr val="tx1"/>
                </a:solidFill>
                <a:latin typeface="BIZ UDPゴシック" panose="020B0400000000000000" pitchFamily="50" charset="-128"/>
                <a:ea typeface="BIZ UDPゴシック" panose="020B0400000000000000" pitchFamily="50" charset="-128"/>
              </a:rPr>
              <a:t>]</a:t>
            </a:r>
            <a:endParaRPr lang="ja-JP" altLang="en-US" sz="1400" b="1" dirty="0">
              <a:solidFill>
                <a:schemeClr val="tx1"/>
              </a:solidFill>
              <a:latin typeface="BIZ UDPゴシック" panose="020B0400000000000000" pitchFamily="50" charset="-128"/>
              <a:ea typeface="BIZ UDPゴシック" panose="020B0400000000000000" pitchFamily="50" charset="-128"/>
            </a:endParaRP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被害地域：東海地方を中心に西日本広域</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人的被害：死者約</a:t>
            </a:r>
            <a:r>
              <a:rPr lang="en-US" altLang="ja-JP" sz="1400" b="1" dirty="0">
                <a:solidFill>
                  <a:schemeClr val="tx1"/>
                </a:solidFill>
                <a:latin typeface="BIZ UDPゴシック" panose="020B0400000000000000" pitchFamily="50" charset="-128"/>
                <a:ea typeface="BIZ UDPゴシック" panose="020B0400000000000000" pitchFamily="50" charset="-128"/>
              </a:rPr>
              <a:t>9000</a:t>
            </a:r>
            <a:r>
              <a:rPr lang="ja-JP" altLang="en-US" sz="1400" b="1" dirty="0">
                <a:solidFill>
                  <a:schemeClr val="tx1"/>
                </a:solidFill>
                <a:latin typeface="BIZ UDPゴシック" panose="020B0400000000000000" pitchFamily="50" charset="-128"/>
                <a:ea typeface="BIZ UDPゴシック" panose="020B0400000000000000" pitchFamily="50" charset="-128"/>
              </a:rPr>
              <a:t>名、行方不明者約</a:t>
            </a:r>
            <a:r>
              <a:rPr lang="en-US" altLang="ja-JP" sz="1400" b="1" dirty="0">
                <a:solidFill>
                  <a:schemeClr val="tx1"/>
                </a:solidFill>
                <a:latin typeface="BIZ UDPゴシック" panose="020B0400000000000000" pitchFamily="50" charset="-128"/>
                <a:ea typeface="BIZ UDPゴシック" panose="020B0400000000000000" pitchFamily="50" charset="-128"/>
              </a:rPr>
              <a:t>500</a:t>
            </a:r>
            <a:r>
              <a:rPr lang="ja-JP" altLang="en-US" sz="1400" b="1" dirty="0">
                <a:solidFill>
                  <a:schemeClr val="tx1"/>
                </a:solidFill>
                <a:latin typeface="BIZ UDPゴシック" panose="020B0400000000000000" pitchFamily="50" charset="-128"/>
                <a:ea typeface="BIZ UDPゴシック" panose="020B0400000000000000" pitchFamily="50" charset="-128"/>
              </a:rPr>
              <a:t>名</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建物被害：全壊・半壊約</a:t>
            </a:r>
            <a:r>
              <a:rPr lang="en-US" altLang="ja-JP" sz="1400" b="1" dirty="0">
                <a:solidFill>
                  <a:schemeClr val="tx1"/>
                </a:solidFill>
                <a:latin typeface="BIZ UDPゴシック" panose="020B0400000000000000" pitchFamily="50" charset="-128"/>
                <a:ea typeface="BIZ UDPゴシック" panose="020B0400000000000000" pitchFamily="50" charset="-128"/>
              </a:rPr>
              <a:t>65</a:t>
            </a:r>
            <a:r>
              <a:rPr lang="ja-JP" altLang="en-US" sz="1400" b="1" dirty="0">
                <a:solidFill>
                  <a:schemeClr val="tx1"/>
                </a:solidFill>
                <a:latin typeface="BIZ UDPゴシック" panose="020B0400000000000000" pitchFamily="50" charset="-128"/>
                <a:ea typeface="BIZ UDPゴシック" panose="020B0400000000000000" pitchFamily="50" charset="-128"/>
              </a:rPr>
              <a:t>万棟</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ライフライン：大半の地域で復旧、一部地域で機能不全継続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電力：ほぼ全域で復旧、一部沿岸部で復旧作業継続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水道：大半の地域で給水再開、一部地域で復旧作業継続</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下水道：処理能力制限付きで稼働、完全復旧には更に時間必要</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通信状況：ほぼ全域で復旧</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交通網：幹線道路はほぼ復旧、鉄道も主要路線で運転再開</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避難状況：避難者約</a:t>
            </a:r>
            <a:r>
              <a:rPr lang="en-US" altLang="ja-JP" sz="1400" b="1" dirty="0">
                <a:solidFill>
                  <a:schemeClr val="tx1"/>
                </a:solidFill>
                <a:latin typeface="BIZ UDPゴシック" panose="020B0400000000000000" pitchFamily="50" charset="-128"/>
                <a:ea typeface="BIZ UDPゴシック" panose="020B0400000000000000" pitchFamily="50" charset="-128"/>
              </a:rPr>
              <a:t>50</a:t>
            </a:r>
            <a:r>
              <a:rPr lang="ja-JP" altLang="en-US" sz="1400" b="1" dirty="0">
                <a:solidFill>
                  <a:schemeClr val="tx1"/>
                </a:solidFill>
                <a:latin typeface="BIZ UDPゴシック" panose="020B0400000000000000" pitchFamily="50" charset="-128"/>
                <a:ea typeface="BIZ UDPゴシック" panose="020B0400000000000000" pitchFamily="50" charset="-128"/>
              </a:rPr>
              <a:t>万人、仮設住宅への移転進むも住宅不足深刻</a:t>
            </a:r>
          </a:p>
          <a:p>
            <a:pPr marL="357750" lvl="1" indent="-285750">
              <a:spcBef>
                <a:spcPts val="277"/>
              </a:spcBef>
              <a:buFont typeface="Arial" panose="020B0604020202020204" pitchFamily="34" charset="0"/>
              <a:buChar char="•"/>
              <a:defRPr/>
            </a:pPr>
            <a:r>
              <a:rPr lang="ja-JP" altLang="en-US" sz="1400" b="1" dirty="0">
                <a:solidFill>
                  <a:srgbClr val="FF0000"/>
                </a:solidFill>
                <a:latin typeface="BIZ UDPゴシック" panose="020B0400000000000000" pitchFamily="50" charset="-128"/>
                <a:ea typeface="BIZ UDPゴシック" panose="020B0400000000000000" pitchFamily="50" charset="-128"/>
              </a:rPr>
              <a:t>産業影響：一部で生産再開も、中小企業を中心に復興遅れる</a:t>
            </a:r>
          </a:p>
          <a:p>
            <a:pPr marL="357750" lvl="1" indent="-285750">
              <a:spcBef>
                <a:spcPts val="277"/>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復興：本格的な復興計画策定、長期的再建に向けた取り組み開始</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59F858BB-09F4-4AC1-1C38-15DABD93AD64}"/>
              </a:ext>
            </a:extLst>
          </p:cNvPr>
          <p:cNvGraphicFramePr>
            <a:graphicFrameLocks noGrp="1"/>
          </p:cNvGraphicFramePr>
          <p:nvPr/>
        </p:nvGraphicFramePr>
        <p:xfrm>
          <a:off x="351272" y="4874351"/>
          <a:ext cx="11441025" cy="1050958"/>
        </p:xfrm>
        <a:graphic>
          <a:graphicData uri="http://schemas.openxmlformats.org/drawingml/2006/table">
            <a:tbl>
              <a:tblPr firstRow="1"/>
              <a:tblGrid>
                <a:gridCol w="762735">
                  <a:extLst>
                    <a:ext uri="{9D8B030D-6E8A-4147-A177-3AD203B41FA5}">
                      <a16:colId xmlns:a16="http://schemas.microsoft.com/office/drawing/2014/main" val="20000"/>
                    </a:ext>
                  </a:extLst>
                </a:gridCol>
                <a:gridCol w="762735">
                  <a:extLst>
                    <a:ext uri="{9D8B030D-6E8A-4147-A177-3AD203B41FA5}">
                      <a16:colId xmlns:a16="http://schemas.microsoft.com/office/drawing/2014/main" val="20001"/>
                    </a:ext>
                  </a:extLst>
                </a:gridCol>
                <a:gridCol w="762735">
                  <a:extLst>
                    <a:ext uri="{9D8B030D-6E8A-4147-A177-3AD203B41FA5}">
                      <a16:colId xmlns:a16="http://schemas.microsoft.com/office/drawing/2014/main" val="20002"/>
                    </a:ext>
                  </a:extLst>
                </a:gridCol>
                <a:gridCol w="762735">
                  <a:extLst>
                    <a:ext uri="{9D8B030D-6E8A-4147-A177-3AD203B41FA5}">
                      <a16:colId xmlns:a16="http://schemas.microsoft.com/office/drawing/2014/main" val="20003"/>
                    </a:ext>
                  </a:extLst>
                </a:gridCol>
                <a:gridCol w="762735">
                  <a:extLst>
                    <a:ext uri="{9D8B030D-6E8A-4147-A177-3AD203B41FA5}">
                      <a16:colId xmlns:a16="http://schemas.microsoft.com/office/drawing/2014/main" val="20004"/>
                    </a:ext>
                  </a:extLst>
                </a:gridCol>
                <a:gridCol w="762735">
                  <a:extLst>
                    <a:ext uri="{9D8B030D-6E8A-4147-A177-3AD203B41FA5}">
                      <a16:colId xmlns:a16="http://schemas.microsoft.com/office/drawing/2014/main" val="20005"/>
                    </a:ext>
                  </a:extLst>
                </a:gridCol>
                <a:gridCol w="762735">
                  <a:extLst>
                    <a:ext uri="{9D8B030D-6E8A-4147-A177-3AD203B41FA5}">
                      <a16:colId xmlns:a16="http://schemas.microsoft.com/office/drawing/2014/main" val="477131640"/>
                    </a:ext>
                  </a:extLst>
                </a:gridCol>
                <a:gridCol w="762735">
                  <a:extLst>
                    <a:ext uri="{9D8B030D-6E8A-4147-A177-3AD203B41FA5}">
                      <a16:colId xmlns:a16="http://schemas.microsoft.com/office/drawing/2014/main" val="20006"/>
                    </a:ext>
                  </a:extLst>
                </a:gridCol>
                <a:gridCol w="762735">
                  <a:extLst>
                    <a:ext uri="{9D8B030D-6E8A-4147-A177-3AD203B41FA5}">
                      <a16:colId xmlns:a16="http://schemas.microsoft.com/office/drawing/2014/main" val="20007"/>
                    </a:ext>
                  </a:extLst>
                </a:gridCol>
                <a:gridCol w="762735">
                  <a:extLst>
                    <a:ext uri="{9D8B030D-6E8A-4147-A177-3AD203B41FA5}">
                      <a16:colId xmlns:a16="http://schemas.microsoft.com/office/drawing/2014/main" val="20008"/>
                    </a:ext>
                  </a:extLst>
                </a:gridCol>
                <a:gridCol w="762735">
                  <a:extLst>
                    <a:ext uri="{9D8B030D-6E8A-4147-A177-3AD203B41FA5}">
                      <a16:colId xmlns:a16="http://schemas.microsoft.com/office/drawing/2014/main" val="20009"/>
                    </a:ext>
                  </a:extLst>
                </a:gridCol>
                <a:gridCol w="762735">
                  <a:extLst>
                    <a:ext uri="{9D8B030D-6E8A-4147-A177-3AD203B41FA5}">
                      <a16:colId xmlns:a16="http://schemas.microsoft.com/office/drawing/2014/main" val="20010"/>
                    </a:ext>
                  </a:extLst>
                </a:gridCol>
                <a:gridCol w="762735">
                  <a:extLst>
                    <a:ext uri="{9D8B030D-6E8A-4147-A177-3AD203B41FA5}">
                      <a16:colId xmlns:a16="http://schemas.microsoft.com/office/drawing/2014/main" val="20011"/>
                    </a:ext>
                  </a:extLst>
                </a:gridCol>
                <a:gridCol w="762735">
                  <a:extLst>
                    <a:ext uri="{9D8B030D-6E8A-4147-A177-3AD203B41FA5}">
                      <a16:colId xmlns:a16="http://schemas.microsoft.com/office/drawing/2014/main" val="20012"/>
                    </a:ext>
                  </a:extLst>
                </a:gridCol>
                <a:gridCol w="762735">
                  <a:extLst>
                    <a:ext uri="{9D8B030D-6E8A-4147-A177-3AD203B41FA5}">
                      <a16:colId xmlns:a16="http://schemas.microsoft.com/office/drawing/2014/main" val="2193681171"/>
                    </a:ext>
                  </a:extLst>
                </a:gridCol>
              </a:tblGrid>
              <a:tr h="172447">
                <a:tc gridSpan="14">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endParaRPr>
                    </a:p>
                  </a:txBody>
                  <a:tcPr marL="8792" marR="8792" marT="87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15224">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臨時情報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携帯電話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固定電話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上水道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下水道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幹線道路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rPr>
                        <a:t>鉄道</a:t>
                      </a:r>
                      <a:endParaRPr lang="en-US" altLang="ja-JP"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spc="-150" dirty="0">
                          <a:solidFill>
                            <a:schemeClr val="tx1"/>
                          </a:solidFill>
                          <a:effectLst/>
                          <a:latin typeface="BIZ UDPゴシック" panose="020B0400000000000000" pitchFamily="50" charset="-128"/>
                          <a:ea typeface="BIZ UDPゴシック" panose="020B0400000000000000" pitchFamily="50" charset="-128"/>
                        </a:rPr>
                        <a:t>湾港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空港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火災</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余震活動</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産業への影響</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2005">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発表中</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20">
            <a:extLst>
              <a:ext uri="{FF2B5EF4-FFF2-40B4-BE49-F238E27FC236}">
                <a16:creationId xmlns:a16="http://schemas.microsoft.com/office/drawing/2014/main" id="{8F374354-9124-4EA6-4C07-AA5115447498}"/>
              </a:ext>
            </a:extLst>
          </p:cNvPr>
          <p:cNvSpPr txBox="1"/>
          <p:nvPr/>
        </p:nvSpPr>
        <p:spPr>
          <a:xfrm>
            <a:off x="6113091" y="893477"/>
            <a:ext cx="5701538" cy="4001252"/>
          </a:xfrm>
          <a:prstGeom prst="rect">
            <a:avLst/>
          </a:prstGeom>
          <a:solidFill>
            <a:srgbClr val="FFD2D3"/>
          </a:solidFill>
          <a:ln>
            <a:noFill/>
          </a:ln>
          <a:effectLst>
            <a:softEdge rad="31750"/>
          </a:effectLst>
        </p:spPr>
        <p:style>
          <a:lnRef idx="1">
            <a:schemeClr val="accent1"/>
          </a:lnRef>
          <a:fillRef idx="2">
            <a:schemeClr val="accent1"/>
          </a:fillRef>
          <a:effectRef idx="1">
            <a:schemeClr val="accent1"/>
          </a:effectRef>
          <a:fontRef idx="minor">
            <a:schemeClr val="dk1"/>
          </a:fontRef>
        </p:style>
        <p:txBody>
          <a:bodyPr lIns="0" tIns="33231" rIns="72000" bIns="33231"/>
          <a:lstStyle/>
          <a:p>
            <a:pPr marL="0" lvl="1" algn="ctr">
              <a:spcBef>
                <a:spcPts val="277"/>
              </a:spcBef>
              <a:defRPr/>
            </a:pPr>
            <a:r>
              <a:rPr lang="ja-JP" altLang="en-US"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rPr>
              <a:t>世の中の状況</a:t>
            </a:r>
            <a:endParaRPr lang="en-US" altLang="ja-JP" b="1" u="sng" dirty="0">
              <a:solidFill>
                <a:schemeClr val="tx1"/>
              </a:solidFill>
              <a:effectLst>
                <a:outerShdw blurRad="63500" dist="38100" dir="2700000" algn="tl" rotWithShape="0">
                  <a:prstClr val="black">
                    <a:alpha val="70000"/>
                  </a:prstClr>
                </a:outerShdw>
              </a:effectLst>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避難所の集約進む。仮設住宅への移転開始も、需要に追いつかず</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360000" lvl="1" indent="-180000">
              <a:lnSpc>
                <a:spcPct val="150000"/>
              </a:lnSpc>
              <a:spcBef>
                <a:spcPts val="1200"/>
              </a:spcBef>
              <a:buFont typeface="Arial" panose="020B0604020202020204" pitchFamily="34" charset="0"/>
              <a:buChar char="•"/>
              <a:defRPr/>
            </a:pPr>
            <a:r>
              <a:rPr lang="ja-JP" altLang="en-US" sz="1400" b="1" dirty="0">
                <a:solidFill>
                  <a:schemeClr val="tx1"/>
                </a:solidFill>
                <a:latin typeface="BIZ UDPゴシック" panose="020B0400000000000000" pitchFamily="50" charset="-128"/>
                <a:ea typeface="BIZ UDPゴシック" panose="020B0400000000000000" pitchFamily="50" charset="-128"/>
              </a:rPr>
              <a:t>東海地方の工業地帯の被災による影響が継続。自動車産業を中心に部品不足による生産停滞が長期化。</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3CA072-8807-B22E-1177-985FEC47BA3A}"/>
              </a:ext>
            </a:extLst>
          </p:cNvPr>
          <p:cNvSpPr/>
          <p:nvPr/>
        </p:nvSpPr>
        <p:spPr>
          <a:xfrm>
            <a:off x="341995" y="6015188"/>
            <a:ext cx="11441034" cy="36614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被災地の大半で機能回復。一部地域で完全復旧に至らず。</a:t>
            </a:r>
          </a:p>
        </p:txBody>
      </p:sp>
      <p:sp>
        <p:nvSpPr>
          <p:cNvPr id="11" name="タイトル 1">
            <a:extLst>
              <a:ext uri="{FF2B5EF4-FFF2-40B4-BE49-F238E27FC236}">
                <a16:creationId xmlns:a16="http://schemas.microsoft.com/office/drawing/2014/main" id="{5321AFBA-63D9-2B95-0FF6-49510BF43762}"/>
              </a:ext>
            </a:extLst>
          </p:cNvPr>
          <p:cNvSpPr>
            <a:spLocks noGrp="1"/>
          </p:cNvSpPr>
          <p:nvPr>
            <p:ph type="title"/>
          </p:nvPr>
        </p:nvSpPr>
        <p:spPr>
          <a:xfrm>
            <a:off x="407193" y="404664"/>
            <a:ext cx="11375825" cy="387798"/>
          </a:xfrm>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発災２カ月後　災害情報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2" name="図 1" descr="High Resolution Image of Workers Responding to Sudden Power Outage During Festive Hours, Capturing Urgency and Safety Amidst Celebration">
            <a:extLst>
              <a:ext uri="{FF2B5EF4-FFF2-40B4-BE49-F238E27FC236}">
                <a16:creationId xmlns:a16="http://schemas.microsoft.com/office/drawing/2014/main" id="{AA0AA709-0B27-2C11-4709-F9558E491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3171107"/>
            <a:ext cx="4733869" cy="1345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5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1EB549-C6E5-C694-8A46-71E45D687D0B}"/>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被災直前　</a:t>
            </a:r>
            <a:r>
              <a:rPr lang="en-US" altLang="ja-JP" dirty="0">
                <a:latin typeface="BIZ UDPゴシック" panose="020B0400000000000000" pitchFamily="50" charset="-128"/>
                <a:ea typeface="BIZ UDPゴシック" panose="020B0400000000000000" pitchFamily="50" charset="-128"/>
              </a:rPr>
              <a:t>2024</a:t>
            </a:r>
            <a:r>
              <a:rPr lang="ja-JP" altLang="en-US" dirty="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9</a:t>
            </a:r>
            <a:r>
              <a:rPr lang="ja-JP" altLang="en-US" dirty="0">
                <a:latin typeface="BIZ UDPゴシック" panose="020B0400000000000000" pitchFamily="50" charset="-128"/>
                <a:ea typeface="BIZ UDPゴシック" panose="020B0400000000000000" pitchFamily="50" charset="-128"/>
              </a:rPr>
              <a:t>月</a:t>
            </a:r>
            <a:r>
              <a:rPr lang="en-US" altLang="ja-JP"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日（木）　</a:t>
            </a:r>
            <a:r>
              <a:rPr lang="en-US" altLang="ja-JP" dirty="0">
                <a:latin typeface="BIZ UDPゴシック" panose="020B0400000000000000" pitchFamily="50" charset="-128"/>
                <a:ea typeface="BIZ UDPゴシック" panose="020B0400000000000000" pitchFamily="50" charset="-128"/>
              </a:rPr>
              <a:t>12:50</a:t>
            </a:r>
            <a:endParaRPr lang="ja-JP" altLang="en-US" dirty="0">
              <a:latin typeface="BIZ UDPゴシック" panose="020B0400000000000000" pitchFamily="50" charset="-128"/>
              <a:ea typeface="BIZ UDPゴシック" panose="020B0400000000000000" pitchFamily="50" charset="-128"/>
            </a:endParaRPr>
          </a:p>
        </p:txBody>
      </p:sp>
      <p:pic>
        <p:nvPicPr>
          <p:cNvPr id="7" name="Picture 4">
            <a:extLst>
              <a:ext uri="{FF2B5EF4-FFF2-40B4-BE49-F238E27FC236}">
                <a16:creationId xmlns:a16="http://schemas.microsoft.com/office/drawing/2014/main" id="{A118B748-46FE-5EC2-F675-DAB2CE7986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517"/>
          <a:stretch/>
        </p:blipFill>
        <p:spPr bwMode="auto">
          <a:xfrm>
            <a:off x="397408" y="980728"/>
            <a:ext cx="11344177" cy="5184576"/>
          </a:xfrm>
          <a:prstGeom prst="rect">
            <a:avLst/>
          </a:prstGeom>
          <a:noFill/>
          <a:extLst>
            <a:ext uri="{909E8E84-426E-40DD-AFC4-6F175D3DCCD1}">
              <a14:hiddenFill xmlns:a14="http://schemas.microsoft.com/office/drawing/2010/main">
                <a:solidFill>
                  <a:srgbClr val="FFFFFF"/>
                </a:solidFill>
              </a14:hiddenFill>
            </a:ext>
          </a:extLst>
        </p:spPr>
      </p:pic>
      <p:sp>
        <p:nvSpPr>
          <p:cNvPr id="8" name="コンテンツ プレースホルダー 2">
            <a:extLst>
              <a:ext uri="{FF2B5EF4-FFF2-40B4-BE49-F238E27FC236}">
                <a16:creationId xmlns:a16="http://schemas.microsoft.com/office/drawing/2014/main" id="{A1B7FBF3-139F-63B8-4515-005F653025FF}"/>
              </a:ext>
            </a:extLst>
          </p:cNvPr>
          <p:cNvSpPr txBox="1">
            <a:spLocks/>
          </p:cNvSpPr>
          <p:nvPr/>
        </p:nvSpPr>
        <p:spPr>
          <a:xfrm>
            <a:off x="390551" y="980728"/>
            <a:ext cx="11357747" cy="5379432"/>
          </a:xfrm>
          <a:prstGeom prst="rect">
            <a:avLst/>
          </a:prstGeom>
          <a:solidFill>
            <a:schemeClr val="bg1">
              <a:alpha val="74000"/>
            </a:schemeClr>
          </a:solidFill>
        </p:spPr>
        <p:txBody>
          <a:bodyPr/>
          <a:lstStyle>
            <a:lvl1pPr marL="0" indent="0" algn="l" defTabSz="914400" rtl="0" eaLnBrk="1" latinLnBrk="0" hangingPunct="1">
              <a:lnSpc>
                <a:spcPct val="100000"/>
              </a:lnSpc>
              <a:spcBef>
                <a:spcPts val="0"/>
              </a:spcBef>
              <a:spcAft>
                <a:spcPts val="600"/>
              </a:spcAft>
              <a:buClr>
                <a:schemeClr val="accent1"/>
              </a:buClr>
              <a:buFont typeface="Yu Gothic UI" panose="020B0500000000000000" pitchFamily="50" charset="-128"/>
              <a:buChar char=" "/>
              <a:defRPr kumimoji="1" sz="18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Clr>
                <a:schemeClr val="accent1"/>
              </a:buClr>
              <a:buFont typeface="Yu Gothic UI" panose="020B0500000000000000" pitchFamily="50" charset="-128"/>
              <a:buChar char=" "/>
              <a:defRPr kumimoji="1" sz="1800" b="0" kern="120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kumimoji="1" sz="1600" b="0" kern="1200">
                <a:solidFill>
                  <a:schemeClr val="tx1"/>
                </a:solidFill>
                <a:latin typeface="+mn-lt"/>
                <a:ea typeface="+mn-ea"/>
                <a:cs typeface="+mn-cs"/>
              </a:defRPr>
            </a:lvl3pPr>
            <a:lvl4pPr marL="449263" indent="-28575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kumimoji="1" sz="1600" b="0" kern="1200">
                <a:solidFill>
                  <a:schemeClr val="tx1"/>
                </a:solidFill>
                <a:latin typeface="+mn-lt"/>
                <a:ea typeface="+mn-ea"/>
                <a:cs typeface="+mn-cs"/>
              </a:defRPr>
            </a:lvl4pPr>
            <a:lvl5pPr marL="717550" marR="0" indent="-2921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kumimoji="1"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1200"/>
              </a:spcBef>
              <a:buFont typeface="Yu Gothic UI" panose="020B0500000000000000" pitchFamily="50" charset="-128"/>
              <a:buNone/>
            </a:pPr>
            <a:r>
              <a:rPr lang="ja-JP" altLang="en-US" sz="2800" b="1" dirty="0">
                <a:latin typeface="BIZ UDPゴシック" panose="020B0400000000000000" pitchFamily="50" charset="-128"/>
                <a:ea typeface="BIZ UDPゴシック" panose="020B0400000000000000" pitchFamily="50" charset="-128"/>
              </a:rPr>
              <a:t>各地は残暑が厳しい状況</a:t>
            </a:r>
            <a:endParaRPr lang="en-US" altLang="ja-JP" sz="2800" b="1" dirty="0">
              <a:latin typeface="BIZ UDPゴシック" panose="020B0400000000000000" pitchFamily="50" charset="-128"/>
              <a:ea typeface="BIZ UDPゴシック" panose="020B0400000000000000" pitchFamily="50" charset="-128"/>
            </a:endParaRPr>
          </a:p>
          <a:p>
            <a:pPr>
              <a:spcBef>
                <a:spcPts val="1200"/>
              </a:spcBef>
              <a:buFont typeface="Yu Gothic UI" panose="020B0500000000000000" pitchFamily="50" charset="-128"/>
              <a:buNone/>
            </a:pPr>
            <a:r>
              <a:rPr lang="ja-JP" altLang="en-US" sz="2800" b="1" dirty="0">
                <a:latin typeface="BIZ UDPゴシック" panose="020B0400000000000000" pitchFamily="50" charset="-128"/>
                <a:ea typeface="BIZ UDPゴシック" panose="020B0400000000000000" pitchFamily="50" charset="-128"/>
              </a:rPr>
              <a:t>天候：晴</a:t>
            </a:r>
            <a:endParaRPr lang="en-US" altLang="ja-JP" sz="2800" b="1" dirty="0">
              <a:latin typeface="BIZ UDPゴシック" panose="020B0400000000000000" pitchFamily="50" charset="-128"/>
              <a:ea typeface="BIZ UDPゴシック" panose="020B0400000000000000" pitchFamily="50" charset="-128"/>
            </a:endParaRPr>
          </a:p>
          <a:p>
            <a:pPr>
              <a:spcBef>
                <a:spcPts val="1200"/>
              </a:spcBef>
              <a:buFont typeface="Yu Gothic UI" panose="020B0500000000000000" pitchFamily="50" charset="-128"/>
              <a:buNone/>
            </a:pPr>
            <a:r>
              <a:rPr lang="ja-JP" altLang="en-US" sz="2800" b="1" dirty="0">
                <a:latin typeface="BIZ UDPゴシック" panose="020B0400000000000000" pitchFamily="50" charset="-128"/>
                <a:ea typeface="BIZ UDPゴシック" panose="020B0400000000000000" pitchFamily="50" charset="-128"/>
              </a:rPr>
              <a:t>気温：</a:t>
            </a:r>
            <a:r>
              <a:rPr lang="en-US" altLang="ja-JP" sz="2800" b="1" dirty="0">
                <a:latin typeface="BIZ UDPゴシック" panose="020B0400000000000000" pitchFamily="50" charset="-128"/>
                <a:ea typeface="BIZ UDPゴシック" panose="020B0400000000000000" pitchFamily="50" charset="-128"/>
              </a:rPr>
              <a:t>29</a:t>
            </a:r>
            <a:r>
              <a:rPr lang="ja-JP" altLang="en-US" sz="2800" b="1" dirty="0">
                <a:latin typeface="BIZ UDPゴシック" panose="020B0400000000000000" pitchFamily="50" charset="-128"/>
                <a:ea typeface="BIZ UDPゴシック" panose="020B0400000000000000" pitchFamily="50" charset="-128"/>
              </a:rPr>
              <a:t>℃</a:t>
            </a:r>
            <a:endParaRPr lang="en-US" altLang="ja-JP" sz="2800" b="1" dirty="0">
              <a:latin typeface="BIZ UDPゴシック" panose="020B0400000000000000" pitchFamily="50" charset="-128"/>
              <a:ea typeface="BIZ UDPゴシック" panose="020B0400000000000000" pitchFamily="50" charset="-128"/>
            </a:endParaRPr>
          </a:p>
          <a:p>
            <a:pPr>
              <a:spcBef>
                <a:spcPts val="1200"/>
              </a:spcBef>
              <a:buFont typeface="Yu Gothic UI" panose="020B0500000000000000" pitchFamily="50" charset="-128"/>
              <a:buNone/>
            </a:pPr>
            <a:r>
              <a:rPr lang="ja-JP" altLang="en-US" sz="2800" b="1" dirty="0">
                <a:latin typeface="BIZ UDPゴシック" panose="020B0400000000000000" pitchFamily="50" charset="-128"/>
                <a:ea typeface="BIZ UDPゴシック" panose="020B0400000000000000" pitchFamily="50" charset="-128"/>
              </a:rPr>
              <a:t>皆さんは通常通り業務を行っています。</a:t>
            </a:r>
            <a:endParaRPr lang="en-US" altLang="ja-JP" sz="2800" b="1" dirty="0">
              <a:latin typeface="BIZ UDPゴシック" panose="020B0400000000000000" pitchFamily="50" charset="-128"/>
              <a:ea typeface="BIZ UDPゴシック" panose="020B0400000000000000" pitchFamily="50" charset="-128"/>
            </a:endParaRPr>
          </a:p>
          <a:p>
            <a:pPr>
              <a:buFont typeface="Yu Gothic UI" panose="020B0500000000000000" pitchFamily="50" charset="-128"/>
              <a:buNone/>
            </a:pPr>
            <a:endParaRPr lang="ja-JP" altLang="en-US" sz="2800"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1B711997-79F8-6983-7178-0EBF759A57D3}"/>
              </a:ext>
            </a:extLst>
          </p:cNvPr>
          <p:cNvGraphicFramePr>
            <a:graphicFrameLocks noGrp="1"/>
          </p:cNvGraphicFramePr>
          <p:nvPr/>
        </p:nvGraphicFramePr>
        <p:xfrm>
          <a:off x="372475" y="5016713"/>
          <a:ext cx="11344177" cy="1343447"/>
        </p:xfrm>
        <a:graphic>
          <a:graphicData uri="http://schemas.openxmlformats.org/drawingml/2006/table">
            <a:tbl>
              <a:tblPr firstRow="1"/>
              <a:tblGrid>
                <a:gridCol w="872629">
                  <a:extLst>
                    <a:ext uri="{9D8B030D-6E8A-4147-A177-3AD203B41FA5}">
                      <a16:colId xmlns:a16="http://schemas.microsoft.com/office/drawing/2014/main" val="20000"/>
                    </a:ext>
                  </a:extLst>
                </a:gridCol>
                <a:gridCol w="872629">
                  <a:extLst>
                    <a:ext uri="{9D8B030D-6E8A-4147-A177-3AD203B41FA5}">
                      <a16:colId xmlns:a16="http://schemas.microsoft.com/office/drawing/2014/main" val="20001"/>
                    </a:ext>
                  </a:extLst>
                </a:gridCol>
                <a:gridCol w="872629">
                  <a:extLst>
                    <a:ext uri="{9D8B030D-6E8A-4147-A177-3AD203B41FA5}">
                      <a16:colId xmlns:a16="http://schemas.microsoft.com/office/drawing/2014/main" val="20002"/>
                    </a:ext>
                  </a:extLst>
                </a:gridCol>
                <a:gridCol w="872629">
                  <a:extLst>
                    <a:ext uri="{9D8B030D-6E8A-4147-A177-3AD203B41FA5}">
                      <a16:colId xmlns:a16="http://schemas.microsoft.com/office/drawing/2014/main" val="20003"/>
                    </a:ext>
                  </a:extLst>
                </a:gridCol>
                <a:gridCol w="872629">
                  <a:extLst>
                    <a:ext uri="{9D8B030D-6E8A-4147-A177-3AD203B41FA5}">
                      <a16:colId xmlns:a16="http://schemas.microsoft.com/office/drawing/2014/main" val="20004"/>
                    </a:ext>
                  </a:extLst>
                </a:gridCol>
                <a:gridCol w="872629">
                  <a:extLst>
                    <a:ext uri="{9D8B030D-6E8A-4147-A177-3AD203B41FA5}">
                      <a16:colId xmlns:a16="http://schemas.microsoft.com/office/drawing/2014/main" val="20005"/>
                    </a:ext>
                  </a:extLst>
                </a:gridCol>
                <a:gridCol w="872629">
                  <a:extLst>
                    <a:ext uri="{9D8B030D-6E8A-4147-A177-3AD203B41FA5}">
                      <a16:colId xmlns:a16="http://schemas.microsoft.com/office/drawing/2014/main" val="20006"/>
                    </a:ext>
                  </a:extLst>
                </a:gridCol>
                <a:gridCol w="872629">
                  <a:extLst>
                    <a:ext uri="{9D8B030D-6E8A-4147-A177-3AD203B41FA5}">
                      <a16:colId xmlns:a16="http://schemas.microsoft.com/office/drawing/2014/main" val="20007"/>
                    </a:ext>
                  </a:extLst>
                </a:gridCol>
                <a:gridCol w="872629">
                  <a:extLst>
                    <a:ext uri="{9D8B030D-6E8A-4147-A177-3AD203B41FA5}">
                      <a16:colId xmlns:a16="http://schemas.microsoft.com/office/drawing/2014/main" val="20008"/>
                    </a:ext>
                  </a:extLst>
                </a:gridCol>
                <a:gridCol w="872629">
                  <a:extLst>
                    <a:ext uri="{9D8B030D-6E8A-4147-A177-3AD203B41FA5}">
                      <a16:colId xmlns:a16="http://schemas.microsoft.com/office/drawing/2014/main" val="20009"/>
                    </a:ext>
                  </a:extLst>
                </a:gridCol>
                <a:gridCol w="872629">
                  <a:extLst>
                    <a:ext uri="{9D8B030D-6E8A-4147-A177-3AD203B41FA5}">
                      <a16:colId xmlns:a16="http://schemas.microsoft.com/office/drawing/2014/main" val="20010"/>
                    </a:ext>
                  </a:extLst>
                </a:gridCol>
                <a:gridCol w="872629">
                  <a:extLst>
                    <a:ext uri="{9D8B030D-6E8A-4147-A177-3AD203B41FA5}">
                      <a16:colId xmlns:a16="http://schemas.microsoft.com/office/drawing/2014/main" val="20011"/>
                    </a:ext>
                  </a:extLst>
                </a:gridCol>
                <a:gridCol w="872629">
                  <a:extLst>
                    <a:ext uri="{9D8B030D-6E8A-4147-A177-3AD203B41FA5}">
                      <a16:colId xmlns:a16="http://schemas.microsoft.com/office/drawing/2014/main" val="20012"/>
                    </a:ext>
                  </a:extLst>
                </a:gridCol>
              </a:tblGrid>
              <a:tr h="338639">
                <a:tc gridSpan="8">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社会インフラ</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ja-JP" altLang="en-US" sz="1700" b="1" i="0" u="none" strike="noStrike" dirty="0">
                          <a:solidFill>
                            <a:srgbClr val="FFFFFF"/>
                          </a:solidFill>
                          <a:effectLst/>
                          <a:latin typeface="BIZ UDPゴシック" panose="020B0400000000000000" pitchFamily="50" charset="-128"/>
                          <a:ea typeface="BIZ UDPゴシック" panose="020B0400000000000000" pitchFamily="50" charset="-128"/>
                        </a:rPr>
                        <a:t>経営資源</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666169">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電気</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携帯</a:t>
                      </a: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
                      </a:r>
                      <a:b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固定</a:t>
                      </a: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
                      </a:r>
                      <a:b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電話</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ｲﾝﾀｰ</a:t>
                      </a:r>
                      <a:endPar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ﾈｯﾄ</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水道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都市</a:t>
                      </a: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
                      </a:r>
                      <a:b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ガス</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幹線</a:t>
                      </a: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
                      </a:r>
                      <a:b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道路</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鉄道</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700" b="1" i="0" u="none" strike="noStrike" dirty="0">
                          <a:solidFill>
                            <a:schemeClr val="tx1"/>
                          </a:solidFill>
                          <a:effectLst/>
                          <a:latin typeface="BIZ UDPゴシック" panose="020B0400000000000000" pitchFamily="50" charset="-128"/>
                          <a:ea typeface="BIZ UDPゴシック" panose="020B0400000000000000" pitchFamily="50" charset="-128"/>
                        </a:rPr>
                        <a:t>PC</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700" b="1" i="0" u="none" strike="noStrike" spc="-150" dirty="0">
                          <a:solidFill>
                            <a:schemeClr val="tx1"/>
                          </a:solidFill>
                          <a:effectLst/>
                          <a:latin typeface="BIZ UDPゴシック" panose="020B0400000000000000" pitchFamily="50" charset="-128"/>
                          <a:ea typeface="BIZ UDPゴシック" panose="020B0400000000000000" pitchFamily="50" charset="-128"/>
                        </a:rPr>
                        <a:t>システム</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OA</a:t>
                      </a:r>
                      <a:b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機器</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人員</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rPr>
                        <a:t>社屋</a:t>
                      </a: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338639">
                <a:tc>
                  <a:txBody>
                    <a:bodyPr/>
                    <a:lstStyle/>
                    <a:p>
                      <a:pPr algn="ctr" fontAlgn="ct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7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 name="図 4" descr="手に持ったスマホ&#10;&#10;自動的に生成された説明">
            <a:extLst>
              <a:ext uri="{FF2B5EF4-FFF2-40B4-BE49-F238E27FC236}">
                <a16:creationId xmlns:a16="http://schemas.microsoft.com/office/drawing/2014/main" id="{B3F39961-C0F5-629F-D00E-0075F707358D}"/>
              </a:ext>
            </a:extLst>
          </p:cNvPr>
          <p:cNvPicPr>
            <a:picLocks noChangeAspect="1"/>
          </p:cNvPicPr>
          <p:nvPr/>
        </p:nvPicPr>
        <p:blipFill>
          <a:blip r:embed="rId6"/>
          <a:stretch>
            <a:fillRect/>
          </a:stretch>
        </p:blipFill>
        <p:spPr>
          <a:xfrm>
            <a:off x="6230655" y="493151"/>
            <a:ext cx="5524500" cy="3514725"/>
          </a:xfrm>
          <a:prstGeom prst="rect">
            <a:avLst/>
          </a:prstGeom>
        </p:spPr>
      </p:pic>
      <p:pic>
        <p:nvPicPr>
          <p:cNvPr id="6" name="D78D3038.wav">
            <a:hlinkClick r:id="" action="ppaction://media"/>
            <a:extLst>
              <a:ext uri="{FF2B5EF4-FFF2-40B4-BE49-F238E27FC236}">
                <a16:creationId xmlns:a16="http://schemas.microsoft.com/office/drawing/2014/main" id="{8F006092-0ADF-7E0D-19D8-E61B2030A455}"/>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0636210" y="293763"/>
            <a:ext cx="81742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a:extLst>
              <a:ext uri="{FF2B5EF4-FFF2-40B4-BE49-F238E27FC236}">
                <a16:creationId xmlns:a16="http://schemas.microsoft.com/office/drawing/2014/main" id="{DB36A0BB-AC0B-63DA-0FDB-F44A047CAEA2}"/>
              </a:ext>
            </a:extLst>
          </p:cNvPr>
          <p:cNvGrpSpPr/>
          <p:nvPr/>
        </p:nvGrpSpPr>
        <p:grpSpPr>
          <a:xfrm>
            <a:off x="12218301" y="3832667"/>
            <a:ext cx="11453764" cy="1184046"/>
            <a:chOff x="340828" y="3689338"/>
            <a:chExt cx="11453764" cy="1184046"/>
          </a:xfrm>
        </p:grpSpPr>
        <p:sp>
          <p:nvSpPr>
            <p:cNvPr id="12" name="正方形/長方形 11">
              <a:extLst>
                <a:ext uri="{FF2B5EF4-FFF2-40B4-BE49-F238E27FC236}">
                  <a16:creationId xmlns:a16="http://schemas.microsoft.com/office/drawing/2014/main" id="{B3BB0D5C-BAC8-A3E1-47A7-8583F7973589}"/>
                </a:ext>
              </a:extLst>
            </p:cNvPr>
            <p:cNvSpPr/>
            <p:nvPr/>
          </p:nvSpPr>
          <p:spPr>
            <a:xfrm>
              <a:off x="418768" y="3802197"/>
              <a:ext cx="11375824" cy="1071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kern="0" dirty="0">
                <a:solidFill>
                  <a:prstClr val="white"/>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C2F914C2-CE7B-DB3F-FE19-16C0830E6943}"/>
                </a:ext>
              </a:extLst>
            </p:cNvPr>
            <p:cNvSpPr/>
            <p:nvPr/>
          </p:nvSpPr>
          <p:spPr>
            <a:xfrm>
              <a:off x="340828" y="3689338"/>
              <a:ext cx="11375824" cy="1071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kern="0" dirty="0">
                  <a:solidFill>
                    <a:prstClr val="white"/>
                  </a:solidFill>
                  <a:latin typeface="BIZ UDPゴシック" panose="020B0400000000000000" pitchFamily="50" charset="-128"/>
                  <a:ea typeface="BIZ UDPゴシック" panose="020B0400000000000000" pitchFamily="50" charset="-128"/>
                </a:rPr>
                <a:t>突然、緊急地震速報が鳴り始めました</a:t>
              </a:r>
            </a:p>
          </p:txBody>
        </p:sp>
      </p:grpSp>
    </p:spTree>
    <p:extLst>
      <p:ext uri="{BB962C8B-B14F-4D97-AF65-F5344CB8AC3E}">
        <p14:creationId xmlns:p14="http://schemas.microsoft.com/office/powerpoint/2010/main" val="30256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750"/>
                                        <p:tgtEl>
                                          <p:spTgt spid="8">
                                            <p:txEl>
                                              <p:pRg st="2" end="2"/>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1500"/>
                                        <p:tgtEl>
                                          <p:spTgt spid="8">
                                            <p:txEl>
                                              <p:pRg st="3" end="3"/>
                                            </p:txEl>
                                          </p:spTgt>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750"/>
                            </p:stCondLst>
                            <p:childTnLst>
                              <p:par>
                                <p:cTn id="25" presetID="1" presetClass="mediacall" presetSubtype="0" fill="hold" nodeType="afterEffect">
                                  <p:stCondLst>
                                    <p:cond delay="0"/>
                                  </p:stCondLst>
                                  <p:childTnLst>
                                    <p:cmd type="call" cmd="playFrom(0.0)">
                                      <p:cBhvr>
                                        <p:cTn id="26" dur="4527" fill="hold"/>
                                        <p:tgtEl>
                                          <p:spTgt spid="6"/>
                                        </p:tgtEl>
                                      </p:cBhvr>
                                    </p:cmd>
                                  </p:childTnLst>
                                </p:cTn>
                              </p:par>
                              <p:par>
                                <p:cTn id="27" presetID="42" presetClass="path" presetSubtype="0" accel="50000" decel="50000" fill="hold" nodeType="withEffect">
                                  <p:stCondLst>
                                    <p:cond delay="0"/>
                                  </p:stCondLst>
                                  <p:childTnLst>
                                    <p:animMotion origin="layout" path="M -0.01511 0.00393 L -0.97188 0.00185 " pathEditMode="relative" rAng="0" ptsTypes="AA">
                                      <p:cBhvr>
                                        <p:cTn id="28" dur="2000" fill="hold"/>
                                        <p:tgtEl>
                                          <p:spTgt spid="13"/>
                                        </p:tgtEl>
                                        <p:attrNameLst>
                                          <p:attrName>ppt_x</p:attrName>
                                          <p:attrName>ppt_y</p:attrName>
                                        </p:attrNameLst>
                                      </p:cBhvr>
                                      <p:rCtr x="-47839"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829CE66-2244-1FA6-F945-0CE34AAFFC39}"/>
              </a:ext>
            </a:extLst>
          </p:cNvPr>
          <p:cNvSpPr/>
          <p:nvPr/>
        </p:nvSpPr>
        <p:spPr>
          <a:xfrm>
            <a:off x="0" y="0"/>
            <a:ext cx="12192000" cy="6453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9" name="タイトル 1">
            <a:extLst>
              <a:ext uri="{FF2B5EF4-FFF2-40B4-BE49-F238E27FC236}">
                <a16:creationId xmlns:a16="http://schemas.microsoft.com/office/drawing/2014/main" id="{859665BB-A64B-4940-8EBA-A7226E4F67F7}"/>
              </a:ext>
            </a:extLst>
          </p:cNvPr>
          <p:cNvSpPr>
            <a:spLocks noGrp="1"/>
          </p:cNvSpPr>
          <p:nvPr>
            <p:ph type="title"/>
          </p:nvPr>
        </p:nvSpPr>
        <p:spPr>
          <a:xfrm>
            <a:off x="407193" y="404664"/>
            <a:ext cx="11375825" cy="387798"/>
          </a:xfrm>
        </p:spPr>
        <p:txBody>
          <a:bodyPr/>
          <a:lstStyle/>
          <a:p>
            <a:r>
              <a:rPr lang="ja-JP" altLang="en-US" dirty="0">
                <a:solidFill>
                  <a:schemeClr val="bg1"/>
                </a:solidFill>
                <a:latin typeface="BIZ UDPゴシック" panose="020B0400000000000000" pitchFamily="50" charset="-128"/>
                <a:ea typeface="BIZ UDPゴシック" panose="020B0400000000000000" pitchFamily="50" charset="-128"/>
              </a:rPr>
              <a:t>東側の半割れ発災から</a:t>
            </a:r>
            <a:r>
              <a:rPr lang="en-US" altLang="ja-JP" dirty="0">
                <a:solidFill>
                  <a:schemeClr val="bg1"/>
                </a:solidFill>
                <a:latin typeface="BIZ UDPゴシック" panose="020B0400000000000000" pitchFamily="50" charset="-128"/>
                <a:ea typeface="BIZ UDPゴシック" panose="020B0400000000000000" pitchFamily="50" charset="-128"/>
              </a:rPr>
              <a:t>X</a:t>
            </a:r>
            <a:r>
              <a:rPr lang="ja-JP" altLang="en-US" dirty="0">
                <a:solidFill>
                  <a:schemeClr val="bg1"/>
                </a:solidFill>
                <a:latin typeface="BIZ UDPゴシック" panose="020B0400000000000000" pitchFamily="50" charset="-128"/>
                <a:ea typeface="BIZ UDPゴシック" panose="020B0400000000000000" pitchFamily="50" charset="-128"/>
              </a:rPr>
              <a:t>か月後　臨時ニュース速報</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10" name="Picture 2" descr="半割れ 南海トラフ巨大地震で想定される「揺れ・災害救助・経済」最悪シナリオとは？ - NHK">
            <a:extLst>
              <a:ext uri="{FF2B5EF4-FFF2-40B4-BE49-F238E27FC236}">
                <a16:creationId xmlns:a16="http://schemas.microsoft.com/office/drawing/2014/main" id="{B80A1C9D-7289-FDF9-7308-8F6833BF4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 y="1184413"/>
            <a:ext cx="7248446" cy="4077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4" descr="An aerial view of a powerful tsunami with its immense force visible as it barrels towards the shore.">
            <a:extLst>
              <a:ext uri="{FF2B5EF4-FFF2-40B4-BE49-F238E27FC236}">
                <a16:creationId xmlns:a16="http://schemas.microsoft.com/office/drawing/2014/main" id="{96347DBD-4E95-751C-A3CF-5451D008D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196" y="3714668"/>
            <a:ext cx="3537394" cy="1604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4B64EF8-AD8D-379F-FC8A-AB22D2E00382}"/>
              </a:ext>
            </a:extLst>
          </p:cNvPr>
          <p:cNvPicPr>
            <a:picLocks noChangeAspect="1"/>
          </p:cNvPicPr>
          <p:nvPr/>
        </p:nvPicPr>
        <p:blipFill>
          <a:blip r:embed="rId5"/>
          <a:stretch>
            <a:fillRect/>
          </a:stretch>
        </p:blipFill>
        <p:spPr>
          <a:xfrm>
            <a:off x="6619590" y="2252550"/>
            <a:ext cx="5323362" cy="3132649"/>
          </a:xfrm>
          <a:prstGeom prst="rect">
            <a:avLst/>
          </a:prstGeom>
          <a:ln>
            <a:noFill/>
          </a:ln>
          <a:effectLst>
            <a:softEdge rad="112500"/>
          </a:effectLst>
        </p:spPr>
      </p:pic>
      <p:sp>
        <p:nvSpPr>
          <p:cNvPr id="16" name="正方形/長方形 15">
            <a:extLst>
              <a:ext uri="{FF2B5EF4-FFF2-40B4-BE49-F238E27FC236}">
                <a16:creationId xmlns:a16="http://schemas.microsoft.com/office/drawing/2014/main" id="{446DE98F-0DE8-9B29-FC76-4916349863D4}"/>
              </a:ext>
            </a:extLst>
          </p:cNvPr>
          <p:cNvSpPr/>
          <p:nvPr/>
        </p:nvSpPr>
        <p:spPr>
          <a:xfrm>
            <a:off x="12492319" y="5675906"/>
            <a:ext cx="10332720" cy="6531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latin typeface="BIZ UDPゴシック" panose="020B0400000000000000" pitchFamily="50" charset="-128"/>
                <a:ea typeface="BIZ UDPゴシック" panose="020B0400000000000000" pitchFamily="50" charset="-128"/>
              </a:rPr>
              <a:t>皆様、長時間にわたる訓練お疲れ様でした。</a:t>
            </a:r>
          </a:p>
        </p:txBody>
      </p:sp>
    </p:spTree>
    <p:extLst>
      <p:ext uri="{BB962C8B-B14F-4D97-AF65-F5344CB8AC3E}">
        <p14:creationId xmlns:p14="http://schemas.microsoft.com/office/powerpoint/2010/main" val="25140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91081 -0.25 L -0.91081 -1.48148E-6 " pathEditMode="relative" rAng="0" ptsTypes="AA">
                                      <p:cBhvr>
                                        <p:cTn id="6" dur="2000" fill="hold"/>
                                        <p:tgtEl>
                                          <p:spTgt spid="1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主な被害想定</a:t>
            </a:r>
          </a:p>
        </p:txBody>
      </p:sp>
      <p:sp>
        <p:nvSpPr>
          <p:cNvPr id="3" name="テキスト プレースホルダー 2">
            <a:extLst>
              <a:ext uri="{FF2B5EF4-FFF2-40B4-BE49-F238E27FC236}">
                <a16:creationId xmlns:a16="http://schemas.microsoft.com/office/drawing/2014/main" id="{4515934D-02B5-DCBE-F1B8-64A9CBEBD290}"/>
              </a:ext>
            </a:extLst>
          </p:cNvPr>
          <p:cNvSpPr>
            <a:spLocks noGrp="1"/>
          </p:cNvSpPr>
          <p:nvPr>
            <p:ph type="body" sz="quarter" idx="17"/>
          </p:nvPr>
        </p:nvSpPr>
        <p:spPr/>
        <p:txBody>
          <a:bodyPr/>
          <a:lstStyle/>
          <a:p>
            <a:endParaRPr lang="ja-JP" altLang="en-US"/>
          </a:p>
        </p:txBody>
      </p:sp>
      <p:sp>
        <p:nvSpPr>
          <p:cNvPr id="7" name="テキスト プレースホルダー 6">
            <a:extLst>
              <a:ext uri="{FF2B5EF4-FFF2-40B4-BE49-F238E27FC236}">
                <a16:creationId xmlns:a16="http://schemas.microsoft.com/office/drawing/2014/main" id="{0D2FD3A3-1D7C-6684-694D-A3F9A233CF0D}"/>
              </a:ext>
            </a:extLst>
          </p:cNvPr>
          <p:cNvSpPr>
            <a:spLocks noGrp="1"/>
          </p:cNvSpPr>
          <p:nvPr>
            <p:ph type="body" sz="quarter" idx="18"/>
          </p:nvPr>
        </p:nvSpPr>
        <p:spPr/>
        <p:txBody>
          <a:bodyPr/>
          <a:lstStyle/>
          <a:p>
            <a:endParaRPr lang="ja-JP" altLang="en-US"/>
          </a:p>
        </p:txBody>
      </p:sp>
      <p:sp>
        <p:nvSpPr>
          <p:cNvPr id="4" name="スライド番号プレースホルダー 3"/>
          <p:cNvSpPr>
            <a:spLocks noGrp="1"/>
          </p:cNvSpPr>
          <p:nvPr>
            <p:ph type="sldNum" sz="quarter" idx="4294967295"/>
          </p:nvPr>
        </p:nvSpPr>
        <p:spPr>
          <a:xfrm>
            <a:off x="11520488" y="6456363"/>
            <a:ext cx="671512" cy="40163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342AAEE-020A-4E8C-BEE6-F8EB5470D5DC}" type="slidenum">
              <a:rPr kumimoji="0" lang="ja-JP" altLang="en-US" sz="1600" b="0" i="0" u="none" strike="noStrike" kern="1200" cap="none" spc="0" normalizeH="0" baseline="0" noProof="0" smtClean="0">
                <a:ln>
                  <a:noFill/>
                </a:ln>
                <a:solidFill>
                  <a:prstClr val="white">
                    <a:lumMod val="50000"/>
                  </a:prstClr>
                </a:solidFill>
                <a:effectLst/>
                <a:uLnTx/>
                <a:uFillTx/>
                <a:latin typeface="Meiryo UI"/>
                <a:ea typeface="Meiryo UI"/>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ja-JP" altLang="en-US" sz="1600" b="0" i="0" u="none" strike="noStrike" kern="1200" cap="none" spc="0" normalizeH="0" baseline="0" noProof="0" dirty="0">
              <a:ln>
                <a:noFill/>
              </a:ln>
              <a:solidFill>
                <a:prstClr val="white">
                  <a:lumMod val="50000"/>
                </a:prstClr>
              </a:solidFill>
              <a:effectLst/>
              <a:uLnTx/>
              <a:uFillTx/>
              <a:latin typeface="Meiryo UI"/>
              <a:ea typeface="Meiryo UI"/>
              <a:cs typeface="+mn-cs"/>
            </a:endParaRPr>
          </a:p>
        </p:txBody>
      </p:sp>
      <p:pic>
        <p:nvPicPr>
          <p:cNvPr id="6" name="コンテンツ プレースホルダー 8" descr="建物の前の群衆&#10;&#10;自動的に生成された説明">
            <a:extLst>
              <a:ext uri="{FF2B5EF4-FFF2-40B4-BE49-F238E27FC236}">
                <a16:creationId xmlns:a16="http://schemas.microsoft.com/office/drawing/2014/main" id="{686A1A15-BEBC-950F-5F09-518C2AA0630E}"/>
              </a:ext>
            </a:extLst>
          </p:cNvPr>
          <p:cNvPicPr>
            <a:picLocks noGrp="1"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r="-695"/>
          <a:stretch/>
        </p:blipFill>
        <p:spPr>
          <a:xfrm>
            <a:off x="410416" y="912861"/>
            <a:ext cx="11462270" cy="5531747"/>
          </a:xfrm>
          <a:prstGeom prst="rect">
            <a:avLst/>
          </a:prstGeom>
        </p:spPr>
      </p:pic>
      <p:sp>
        <p:nvSpPr>
          <p:cNvPr id="2" name="テキスト ボックス 1"/>
          <p:cNvSpPr txBox="1"/>
          <p:nvPr/>
        </p:nvSpPr>
        <p:spPr>
          <a:xfrm>
            <a:off x="767408" y="1436913"/>
            <a:ext cx="10894984" cy="769441"/>
          </a:xfrm>
          <a:prstGeom prst="rect">
            <a:avLst/>
          </a:prstGeom>
          <a:solidFill>
            <a:schemeClr val="bg1">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死者数：</a:t>
            </a:r>
            <a:r>
              <a:rPr kumimoji="1" lang="en-US" altLang="ja-JP"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323</a:t>
            </a:r>
            <a:r>
              <a:rPr kumimoji="0" lang="en-US" altLang="ja-JP"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,000</a:t>
            </a: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人（東割れ８４</a:t>
            </a:r>
            <a:r>
              <a:rPr kumimoji="0" lang="en-US" altLang="ja-JP"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a:t>
            </a: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０００人</a:t>
            </a:r>
            <a:r>
              <a:rPr kumimoji="0" lang="en-US" altLang="ja-JP"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a:t>
            </a:r>
          </a:p>
        </p:txBody>
      </p:sp>
      <p:sp>
        <p:nvSpPr>
          <p:cNvPr id="8" name="テキスト ボックス 7"/>
          <p:cNvSpPr txBox="1"/>
          <p:nvPr/>
        </p:nvSpPr>
        <p:spPr>
          <a:xfrm>
            <a:off x="785539" y="2442754"/>
            <a:ext cx="10855077" cy="1446550"/>
          </a:xfrm>
          <a:prstGeom prst="rect">
            <a:avLst/>
          </a:prstGeom>
          <a:solidFill>
            <a:schemeClr val="bg1">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負傷者</a:t>
            </a: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数：</a:t>
            </a:r>
            <a:r>
              <a:rPr kumimoji="0" lang="en-US" altLang="ja-JP"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623,000</a:t>
            </a: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人</a:t>
            </a:r>
            <a:endParaRPr kumimoji="0" lang="en-US" altLang="zh-TW"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要救助者</a:t>
            </a:r>
            <a:r>
              <a:rPr kumimoji="0" lang="zh-TW"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a:t>
            </a:r>
            <a:r>
              <a:rPr kumimoji="0" lang="en-US" altLang="zh-TW"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340,000</a:t>
            </a: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人</a:t>
            </a:r>
            <a:endParaRPr kumimoji="1"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9"/>
          <p:cNvSpPr txBox="1"/>
          <p:nvPr/>
        </p:nvSpPr>
        <p:spPr>
          <a:xfrm>
            <a:off x="785540" y="4284619"/>
            <a:ext cx="10855077" cy="769441"/>
          </a:xfrm>
          <a:prstGeom prst="rect">
            <a:avLst/>
          </a:prstGeom>
          <a:solidFill>
            <a:schemeClr val="bg1">
              <a:alpha val="82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帰宅困難者数：約</a:t>
            </a:r>
            <a:r>
              <a:rPr kumimoji="0" lang="en-US" altLang="ja-JP"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453</a:t>
            </a:r>
            <a:r>
              <a:rPr kumimoji="0"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万人</a:t>
            </a:r>
            <a:endParaRPr kumimoji="1" lang="ja-JP" altLang="en-US" sz="4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4799617" y="6136831"/>
            <a:ext cx="6981967"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出典： </a:t>
            </a:r>
            <a:r>
              <a:rPr kumimoji="0" lang="zh-CN" altLang="en-US" sz="1400" b="0" i="0" u="none" strike="noStrike" kern="1200" cap="none" spc="0" normalizeH="0" baseline="0" noProof="0" dirty="0">
                <a:ln>
                  <a:noFill/>
                </a:ln>
                <a:solidFill>
                  <a:prstClr val="white"/>
                </a:solidFill>
                <a:effectLst/>
                <a:uLnTx/>
                <a:uFillTx/>
                <a:latin typeface="Meiryo UI"/>
                <a:ea typeface="Meiryo UI"/>
                <a:cs typeface="+mn-cs"/>
              </a:rPr>
              <a:t>写真出典</a:t>
            </a:r>
            <a:r>
              <a:rPr kumimoji="0" lang="en-US" altLang="zh-CN" sz="1400" b="0" i="0" u="none" strike="noStrike" kern="1200" cap="none" spc="0" normalizeH="0" baseline="0" noProof="0" dirty="0">
                <a:ln>
                  <a:noFill/>
                </a:ln>
                <a:solidFill>
                  <a:prstClr val="white"/>
                </a:solidFill>
                <a:effectLst/>
                <a:uLnTx/>
                <a:uFillTx/>
                <a:latin typeface="Meiryo UI"/>
                <a:ea typeface="Meiryo UI"/>
                <a:cs typeface="+mn-cs"/>
              </a:rPr>
              <a:t>】</a:t>
            </a:r>
            <a:r>
              <a:rPr kumimoji="0" lang="zh-CN" altLang="en-US" sz="1400" b="0" i="0" u="none" strike="noStrike" kern="1200" cap="none" spc="0" normalizeH="0" baseline="0" noProof="0" dirty="0">
                <a:ln>
                  <a:noFill/>
                </a:ln>
                <a:solidFill>
                  <a:prstClr val="white"/>
                </a:solidFill>
                <a:effectLst/>
                <a:uLnTx/>
                <a:uFillTx/>
                <a:latin typeface="Meiryo UI"/>
                <a:ea typeface="Meiryo UI"/>
                <a:cs typeface="+mn-cs"/>
              </a:rPr>
              <a:t>写真</a:t>
            </a:r>
            <a:r>
              <a:rPr kumimoji="0" lang="en-US" altLang="zh-CN" sz="1400" b="0" i="0" u="none" strike="noStrike" kern="1200" cap="none" spc="0" normalizeH="0" baseline="0" noProof="0" dirty="0">
                <a:ln>
                  <a:noFill/>
                </a:ln>
                <a:solidFill>
                  <a:prstClr val="white"/>
                </a:solidFill>
                <a:effectLst/>
                <a:uLnTx/>
                <a:uFillTx/>
                <a:latin typeface="Meiryo UI"/>
                <a:ea typeface="Meiryo UI"/>
                <a:cs typeface="+mn-cs"/>
              </a:rPr>
              <a:t>AC</a:t>
            </a: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345996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0795B4-7013-E6B9-A77A-22C6B816464C}"/>
              </a:ext>
            </a:extLst>
          </p:cNvPr>
          <p:cNvSpPr>
            <a:spLocks noGrp="1"/>
          </p:cNvSpPr>
          <p:nvPr>
            <p:ph type="title"/>
          </p:nvPr>
        </p:nvSpPr>
        <p:spPr/>
        <p:txBody>
          <a:bodyPr/>
          <a:lstStyle/>
          <a:p>
            <a:r>
              <a:rPr kumimoji="1" lang="en-US" altLang="ja-JP" dirty="0">
                <a:latin typeface="BIZ UDPゴシック" panose="020B0400000000000000" pitchFamily="50" charset="-128"/>
                <a:ea typeface="BIZ UDPゴシック" panose="020B0400000000000000" pitchFamily="50" charset="-128"/>
              </a:rPr>
              <a:t>13:00</a:t>
            </a:r>
            <a:r>
              <a:rPr kumimoji="1" lang="ja-JP" altLang="en-US" dirty="0">
                <a:latin typeface="BIZ UDPゴシック" panose="020B0400000000000000" pitchFamily="50" charset="-128"/>
                <a:ea typeface="BIZ UDPゴシック" panose="020B0400000000000000" pitchFamily="50" charset="-128"/>
              </a:rPr>
              <a:t>　地震発生！</a:t>
            </a:r>
          </a:p>
        </p:txBody>
      </p:sp>
      <p:grpSp>
        <p:nvGrpSpPr>
          <p:cNvPr id="10" name="グループ化 9">
            <a:extLst>
              <a:ext uri="{FF2B5EF4-FFF2-40B4-BE49-F238E27FC236}">
                <a16:creationId xmlns:a16="http://schemas.microsoft.com/office/drawing/2014/main" id="{31AE3583-9204-AE34-003F-63F1EAD143E7}"/>
              </a:ext>
            </a:extLst>
          </p:cNvPr>
          <p:cNvGrpSpPr/>
          <p:nvPr/>
        </p:nvGrpSpPr>
        <p:grpSpPr>
          <a:xfrm>
            <a:off x="1271464" y="1124744"/>
            <a:ext cx="8881729" cy="4995973"/>
            <a:chOff x="1127448" y="898693"/>
            <a:chExt cx="10167500" cy="5719219"/>
          </a:xfrm>
        </p:grpSpPr>
        <p:pic>
          <p:nvPicPr>
            <p:cNvPr id="2050" name="Picture 2">
              <a:extLst>
                <a:ext uri="{FF2B5EF4-FFF2-40B4-BE49-F238E27FC236}">
                  <a16:creationId xmlns:a16="http://schemas.microsoft.com/office/drawing/2014/main" id="{91023FA1-89ED-E50D-AB68-171829CF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898693"/>
              <a:ext cx="10167500" cy="571921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875A6161-53EE-F96A-BAAD-568079550B98}"/>
                </a:ext>
              </a:extLst>
            </p:cNvPr>
            <p:cNvGrpSpPr/>
            <p:nvPr/>
          </p:nvGrpSpPr>
          <p:grpSpPr>
            <a:xfrm>
              <a:off x="4095010" y="1652062"/>
              <a:ext cx="4818646" cy="4745023"/>
              <a:chOff x="3054439" y="590601"/>
              <a:chExt cx="4818646" cy="4745023"/>
            </a:xfrm>
          </p:grpSpPr>
          <p:sp>
            <p:nvSpPr>
              <p:cNvPr id="5" name="円/楕円 3">
                <a:extLst>
                  <a:ext uri="{FF2B5EF4-FFF2-40B4-BE49-F238E27FC236}">
                    <a16:creationId xmlns:a16="http://schemas.microsoft.com/office/drawing/2014/main" id="{C03A4899-354E-01F3-2B6A-8A95886142C7}"/>
                  </a:ext>
                </a:extLst>
              </p:cNvPr>
              <p:cNvSpPr>
                <a:spLocks noChangeArrowheads="1"/>
              </p:cNvSpPr>
              <p:nvPr/>
            </p:nvSpPr>
            <p:spPr bwMode="auto">
              <a:xfrm>
                <a:off x="3054439" y="590601"/>
                <a:ext cx="4818646" cy="4745023"/>
              </a:xfrm>
              <a:prstGeom prst="ellipse">
                <a:avLst/>
              </a:prstGeom>
              <a:solidFill>
                <a:srgbClr val="FF3300">
                  <a:alpha val="14902"/>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tIns="72000" rIns="72000" bIns="72000" anchor="ctr"/>
              <a:lstStyle>
                <a:lvl1pPr>
                  <a:spcBef>
                    <a:spcPct val="40000"/>
                  </a:spcBef>
                  <a:buFont typeface="Wingdings" panose="05000000000000000000" pitchFamily="2" charset="2"/>
                  <a:buChar char="n"/>
                  <a:defRPr kumimoji="1" sz="2000">
                    <a:solidFill>
                      <a:srgbClr val="000066"/>
                    </a:solidFill>
                    <a:latin typeface="HGP創英角ｺﾞｼｯｸUB" panose="020B0900000000000000" pitchFamily="50" charset="-128"/>
                    <a:ea typeface="HGP創英角ｺﾞｼｯｸUB" panose="020B0900000000000000" pitchFamily="50" charset="-128"/>
                  </a:defRPr>
                </a:lvl1pPr>
                <a:lvl2pPr marL="742950" indent="-285750">
                  <a:spcBef>
                    <a:spcPct val="40000"/>
                  </a:spcBef>
                  <a:buFont typeface="Wingdings" panose="05000000000000000000" pitchFamily="2" charset="2"/>
                  <a:buChar char="l"/>
                  <a:defRPr kumimoji="1">
                    <a:solidFill>
                      <a:srgbClr val="000066"/>
                    </a:solidFill>
                    <a:latin typeface="HGP創英角ｺﾞｼｯｸUB" panose="020B0900000000000000" pitchFamily="50" charset="-128"/>
                    <a:ea typeface="HGP創英角ｺﾞｼｯｸUB" panose="020B0900000000000000" pitchFamily="50" charset="-128"/>
                  </a:defRPr>
                </a:lvl2pPr>
                <a:lvl3pPr marL="1143000" indent="-228600">
                  <a:spcBef>
                    <a:spcPct val="40000"/>
                  </a:spcBef>
                  <a:buFont typeface="Wingdings" panose="05000000000000000000" pitchFamily="2" charset="2"/>
                  <a:buChar char="Ø"/>
                  <a:defRPr kumimoji="1" sz="1600">
                    <a:solidFill>
                      <a:srgbClr val="000066"/>
                    </a:solidFill>
                    <a:latin typeface="HGP創英角ｺﾞｼｯｸUB" panose="020B0900000000000000" pitchFamily="50" charset="-128"/>
                    <a:ea typeface="HGP創英角ｺﾞｼｯｸUB" panose="020B0900000000000000" pitchFamily="50" charset="-128"/>
                  </a:defRPr>
                </a:lvl3pPr>
                <a:lvl4pPr marL="1600200" indent="-228600">
                  <a:spcBef>
                    <a:spcPct val="40000"/>
                  </a:spcBef>
                  <a:buFont typeface="Wingdings" panose="05000000000000000000" pitchFamily="2" charset="2"/>
                  <a:buChar char="ð"/>
                  <a:defRPr kumimoji="1" sz="1400">
                    <a:solidFill>
                      <a:srgbClr val="000066"/>
                    </a:solidFill>
                    <a:latin typeface="HGP創英角ｺﾞｼｯｸUB" panose="020B0900000000000000" pitchFamily="50" charset="-128"/>
                    <a:ea typeface="HGP創英角ｺﾞｼｯｸUB" panose="020B0900000000000000" pitchFamily="50" charset="-128"/>
                  </a:defRPr>
                </a:lvl4pPr>
                <a:lvl5pPr marL="2057400" indent="-228600">
                  <a:spcBef>
                    <a:spcPct val="40000"/>
                  </a:spcBef>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buFontTx/>
                  <a:buNone/>
                </a:pPr>
                <a:endParaRPr lang="ja-JP" altLang="en-US" sz="1200" b="1"/>
              </a:p>
            </p:txBody>
          </p:sp>
          <p:sp>
            <p:nvSpPr>
              <p:cNvPr id="6" name="円/楕円 23">
                <a:extLst>
                  <a:ext uri="{FF2B5EF4-FFF2-40B4-BE49-F238E27FC236}">
                    <a16:creationId xmlns:a16="http://schemas.microsoft.com/office/drawing/2014/main" id="{56AAB679-A2BE-CCEE-B427-9A216722A588}"/>
                  </a:ext>
                </a:extLst>
              </p:cNvPr>
              <p:cNvSpPr>
                <a:spLocks noChangeArrowheads="1"/>
              </p:cNvSpPr>
              <p:nvPr/>
            </p:nvSpPr>
            <p:spPr bwMode="auto">
              <a:xfrm>
                <a:off x="3844998" y="1398313"/>
                <a:ext cx="3237529" cy="3129595"/>
              </a:xfrm>
              <a:prstGeom prst="ellipse">
                <a:avLst/>
              </a:prstGeom>
              <a:solidFill>
                <a:srgbClr val="FF0000">
                  <a:alpha val="30196"/>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tIns="72000" rIns="72000" bIns="72000" anchor="ctr"/>
              <a:lstStyle>
                <a:lvl1pPr>
                  <a:spcBef>
                    <a:spcPct val="40000"/>
                  </a:spcBef>
                  <a:buFont typeface="Wingdings" panose="05000000000000000000" pitchFamily="2" charset="2"/>
                  <a:buChar char="n"/>
                  <a:defRPr kumimoji="1" sz="2000">
                    <a:solidFill>
                      <a:srgbClr val="000066"/>
                    </a:solidFill>
                    <a:latin typeface="HGP創英角ｺﾞｼｯｸUB" panose="020B0900000000000000" pitchFamily="50" charset="-128"/>
                    <a:ea typeface="HGP創英角ｺﾞｼｯｸUB" panose="020B0900000000000000" pitchFamily="50" charset="-128"/>
                  </a:defRPr>
                </a:lvl1pPr>
                <a:lvl2pPr marL="742950" indent="-285750">
                  <a:spcBef>
                    <a:spcPct val="40000"/>
                  </a:spcBef>
                  <a:buFont typeface="Wingdings" panose="05000000000000000000" pitchFamily="2" charset="2"/>
                  <a:buChar char="l"/>
                  <a:defRPr kumimoji="1">
                    <a:solidFill>
                      <a:srgbClr val="000066"/>
                    </a:solidFill>
                    <a:latin typeface="HGP創英角ｺﾞｼｯｸUB" panose="020B0900000000000000" pitchFamily="50" charset="-128"/>
                    <a:ea typeface="HGP創英角ｺﾞｼｯｸUB" panose="020B0900000000000000" pitchFamily="50" charset="-128"/>
                  </a:defRPr>
                </a:lvl2pPr>
                <a:lvl3pPr marL="1143000" indent="-228600">
                  <a:spcBef>
                    <a:spcPct val="40000"/>
                  </a:spcBef>
                  <a:buFont typeface="Wingdings" panose="05000000000000000000" pitchFamily="2" charset="2"/>
                  <a:buChar char="Ø"/>
                  <a:defRPr kumimoji="1" sz="1600">
                    <a:solidFill>
                      <a:srgbClr val="000066"/>
                    </a:solidFill>
                    <a:latin typeface="HGP創英角ｺﾞｼｯｸUB" panose="020B0900000000000000" pitchFamily="50" charset="-128"/>
                    <a:ea typeface="HGP創英角ｺﾞｼｯｸUB" panose="020B0900000000000000" pitchFamily="50" charset="-128"/>
                  </a:defRPr>
                </a:lvl3pPr>
                <a:lvl4pPr marL="1600200" indent="-228600">
                  <a:spcBef>
                    <a:spcPct val="40000"/>
                  </a:spcBef>
                  <a:buFont typeface="Wingdings" panose="05000000000000000000" pitchFamily="2" charset="2"/>
                  <a:buChar char="ð"/>
                  <a:defRPr kumimoji="1" sz="1400">
                    <a:solidFill>
                      <a:srgbClr val="000066"/>
                    </a:solidFill>
                    <a:latin typeface="HGP創英角ｺﾞｼｯｸUB" panose="020B0900000000000000" pitchFamily="50" charset="-128"/>
                    <a:ea typeface="HGP創英角ｺﾞｼｯｸUB" panose="020B0900000000000000" pitchFamily="50" charset="-128"/>
                  </a:defRPr>
                </a:lvl4pPr>
                <a:lvl5pPr marL="2057400" indent="-228600">
                  <a:spcBef>
                    <a:spcPct val="40000"/>
                  </a:spcBef>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buFontTx/>
                  <a:buNone/>
                </a:pPr>
                <a:endParaRPr lang="ja-JP" altLang="en-US" sz="1200" b="1"/>
              </a:p>
            </p:txBody>
          </p:sp>
          <p:sp>
            <p:nvSpPr>
              <p:cNvPr id="7" name="円/楕円 24">
                <a:extLst>
                  <a:ext uri="{FF2B5EF4-FFF2-40B4-BE49-F238E27FC236}">
                    <a16:creationId xmlns:a16="http://schemas.microsoft.com/office/drawing/2014/main" id="{059CDE8E-EEB0-13A9-0A42-3785551BEF29}"/>
                  </a:ext>
                </a:extLst>
              </p:cNvPr>
              <p:cNvSpPr>
                <a:spLocks noChangeArrowheads="1"/>
              </p:cNvSpPr>
              <p:nvPr/>
            </p:nvSpPr>
            <p:spPr bwMode="auto">
              <a:xfrm>
                <a:off x="4727480" y="2160287"/>
                <a:ext cx="1472564" cy="1566468"/>
              </a:xfrm>
              <a:prstGeom prst="ellipse">
                <a:avLst/>
              </a:prstGeom>
              <a:solidFill>
                <a:srgbClr val="FF0000">
                  <a:alpha val="30196"/>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tIns="72000" rIns="72000" bIns="72000" anchor="ctr"/>
              <a:lstStyle>
                <a:lvl1pPr>
                  <a:spcBef>
                    <a:spcPct val="40000"/>
                  </a:spcBef>
                  <a:buFont typeface="Wingdings" panose="05000000000000000000" pitchFamily="2" charset="2"/>
                  <a:buChar char="n"/>
                  <a:defRPr kumimoji="1" sz="2000">
                    <a:solidFill>
                      <a:srgbClr val="000066"/>
                    </a:solidFill>
                    <a:latin typeface="HGP創英角ｺﾞｼｯｸUB" panose="020B0900000000000000" pitchFamily="50" charset="-128"/>
                    <a:ea typeface="HGP創英角ｺﾞｼｯｸUB" panose="020B0900000000000000" pitchFamily="50" charset="-128"/>
                  </a:defRPr>
                </a:lvl1pPr>
                <a:lvl2pPr marL="742950" indent="-285750">
                  <a:spcBef>
                    <a:spcPct val="40000"/>
                  </a:spcBef>
                  <a:buFont typeface="Wingdings" panose="05000000000000000000" pitchFamily="2" charset="2"/>
                  <a:buChar char="l"/>
                  <a:defRPr kumimoji="1">
                    <a:solidFill>
                      <a:srgbClr val="000066"/>
                    </a:solidFill>
                    <a:latin typeface="HGP創英角ｺﾞｼｯｸUB" panose="020B0900000000000000" pitchFamily="50" charset="-128"/>
                    <a:ea typeface="HGP創英角ｺﾞｼｯｸUB" panose="020B0900000000000000" pitchFamily="50" charset="-128"/>
                  </a:defRPr>
                </a:lvl2pPr>
                <a:lvl3pPr marL="1143000" indent="-228600">
                  <a:spcBef>
                    <a:spcPct val="40000"/>
                  </a:spcBef>
                  <a:buFont typeface="Wingdings" panose="05000000000000000000" pitchFamily="2" charset="2"/>
                  <a:buChar char="Ø"/>
                  <a:defRPr kumimoji="1" sz="1600">
                    <a:solidFill>
                      <a:srgbClr val="000066"/>
                    </a:solidFill>
                    <a:latin typeface="HGP創英角ｺﾞｼｯｸUB" panose="020B0900000000000000" pitchFamily="50" charset="-128"/>
                    <a:ea typeface="HGP創英角ｺﾞｼｯｸUB" panose="020B0900000000000000" pitchFamily="50" charset="-128"/>
                  </a:defRPr>
                </a:lvl3pPr>
                <a:lvl4pPr marL="1600200" indent="-228600">
                  <a:spcBef>
                    <a:spcPct val="40000"/>
                  </a:spcBef>
                  <a:buFont typeface="Wingdings" panose="05000000000000000000" pitchFamily="2" charset="2"/>
                  <a:buChar char="ð"/>
                  <a:defRPr kumimoji="1" sz="1400">
                    <a:solidFill>
                      <a:srgbClr val="000066"/>
                    </a:solidFill>
                    <a:latin typeface="HGP創英角ｺﾞｼｯｸUB" panose="020B0900000000000000" pitchFamily="50" charset="-128"/>
                    <a:ea typeface="HGP創英角ｺﾞｼｯｸUB" panose="020B0900000000000000" pitchFamily="50" charset="-128"/>
                  </a:defRPr>
                </a:lvl4pPr>
                <a:lvl5pPr marL="2057400" indent="-228600">
                  <a:spcBef>
                    <a:spcPct val="40000"/>
                  </a:spcBef>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buFontTx/>
                  <a:buNone/>
                </a:pPr>
                <a:endParaRPr lang="ja-JP" altLang="en-US" sz="1200" b="1"/>
              </a:p>
            </p:txBody>
          </p:sp>
          <p:sp>
            <p:nvSpPr>
              <p:cNvPr id="8" name="爆発 2 7">
                <a:extLst>
                  <a:ext uri="{FF2B5EF4-FFF2-40B4-BE49-F238E27FC236}">
                    <a16:creationId xmlns:a16="http://schemas.microsoft.com/office/drawing/2014/main" id="{8485C1CF-3439-39C9-9920-5DF5105EB742}"/>
                  </a:ext>
                </a:extLst>
              </p:cNvPr>
              <p:cNvSpPr>
                <a:spLocks noChangeArrowheads="1"/>
              </p:cNvSpPr>
              <p:nvPr/>
            </p:nvSpPr>
            <p:spPr bwMode="auto">
              <a:xfrm>
                <a:off x="5366670" y="3120942"/>
                <a:ext cx="451748" cy="376719"/>
              </a:xfrm>
              <a:prstGeom prst="irregularSeal2">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tIns="72000" rIns="72000" bIns="72000" anchor="ctr"/>
              <a:lstStyle>
                <a:lvl1pPr>
                  <a:spcBef>
                    <a:spcPct val="40000"/>
                  </a:spcBef>
                  <a:buFont typeface="Wingdings" panose="05000000000000000000" pitchFamily="2" charset="2"/>
                  <a:buChar char="n"/>
                  <a:defRPr kumimoji="1" sz="2000">
                    <a:solidFill>
                      <a:srgbClr val="000066"/>
                    </a:solidFill>
                    <a:latin typeface="HGP創英角ｺﾞｼｯｸUB" panose="020B0900000000000000" pitchFamily="50" charset="-128"/>
                    <a:ea typeface="HGP創英角ｺﾞｼｯｸUB" panose="020B0900000000000000" pitchFamily="50" charset="-128"/>
                  </a:defRPr>
                </a:lvl1pPr>
                <a:lvl2pPr marL="742950" indent="-285750">
                  <a:spcBef>
                    <a:spcPct val="40000"/>
                  </a:spcBef>
                  <a:buFont typeface="Wingdings" panose="05000000000000000000" pitchFamily="2" charset="2"/>
                  <a:buChar char="l"/>
                  <a:defRPr kumimoji="1">
                    <a:solidFill>
                      <a:srgbClr val="000066"/>
                    </a:solidFill>
                    <a:latin typeface="HGP創英角ｺﾞｼｯｸUB" panose="020B0900000000000000" pitchFamily="50" charset="-128"/>
                    <a:ea typeface="HGP創英角ｺﾞｼｯｸUB" panose="020B0900000000000000" pitchFamily="50" charset="-128"/>
                  </a:defRPr>
                </a:lvl2pPr>
                <a:lvl3pPr marL="1143000" indent="-228600">
                  <a:spcBef>
                    <a:spcPct val="40000"/>
                  </a:spcBef>
                  <a:buFont typeface="Wingdings" panose="05000000000000000000" pitchFamily="2" charset="2"/>
                  <a:buChar char="Ø"/>
                  <a:defRPr kumimoji="1" sz="1600">
                    <a:solidFill>
                      <a:srgbClr val="000066"/>
                    </a:solidFill>
                    <a:latin typeface="HGP創英角ｺﾞｼｯｸUB" panose="020B0900000000000000" pitchFamily="50" charset="-128"/>
                    <a:ea typeface="HGP創英角ｺﾞｼｯｸUB" panose="020B0900000000000000" pitchFamily="50" charset="-128"/>
                  </a:defRPr>
                </a:lvl3pPr>
                <a:lvl4pPr marL="1600200" indent="-228600">
                  <a:spcBef>
                    <a:spcPct val="40000"/>
                  </a:spcBef>
                  <a:buFont typeface="Wingdings" panose="05000000000000000000" pitchFamily="2" charset="2"/>
                  <a:buChar char="ð"/>
                  <a:defRPr kumimoji="1" sz="1400">
                    <a:solidFill>
                      <a:srgbClr val="000066"/>
                    </a:solidFill>
                    <a:latin typeface="HGP創英角ｺﾞｼｯｸUB" panose="020B0900000000000000" pitchFamily="50" charset="-128"/>
                    <a:ea typeface="HGP創英角ｺﾞｼｯｸUB" panose="020B0900000000000000" pitchFamily="50" charset="-128"/>
                  </a:defRPr>
                </a:lvl4pPr>
                <a:lvl5pPr marL="2057400" indent="-228600">
                  <a:spcBef>
                    <a:spcPct val="40000"/>
                  </a:spcBef>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40000"/>
                  </a:spcBef>
                  <a:spcAft>
                    <a:spcPct val="0"/>
                  </a:spcAft>
                  <a:buChar char="»"/>
                  <a:defRPr kumimoji="1" sz="1200">
                    <a:solidFill>
                      <a:srgbClr val="000066"/>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buFontTx/>
                  <a:buNone/>
                </a:pPr>
                <a:endParaRPr lang="ja-JP" altLang="en-US" sz="1200" b="1"/>
              </a:p>
            </p:txBody>
          </p:sp>
        </p:grpSp>
      </p:grpSp>
    </p:spTree>
    <p:extLst>
      <p:ext uri="{BB962C8B-B14F-4D97-AF65-F5344CB8AC3E}">
        <p14:creationId xmlns:p14="http://schemas.microsoft.com/office/powerpoint/2010/main" val="36436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50" fill="hold">
                                          <p:stCondLst>
                                            <p:cond delay="0"/>
                                          </p:stCondLst>
                                        </p:cTn>
                                        <p:tgtEl>
                                          <p:spTgt spid="10"/>
                                        </p:tgtEl>
                                        <p:attrNameLst>
                                          <p:attrName>r</p:attrName>
                                        </p:attrNameLst>
                                      </p:cBhvr>
                                    </p:animRot>
                                    <p:animRot by="-240000">
                                      <p:cBhvr>
                                        <p:cTn id="11" dur="100" fill="hold">
                                          <p:stCondLst>
                                            <p:cond delay="100"/>
                                          </p:stCondLst>
                                        </p:cTn>
                                        <p:tgtEl>
                                          <p:spTgt spid="10"/>
                                        </p:tgtEl>
                                        <p:attrNameLst>
                                          <p:attrName>r</p:attrName>
                                        </p:attrNameLst>
                                      </p:cBhvr>
                                    </p:animRot>
                                    <p:animRot by="240000">
                                      <p:cBhvr>
                                        <p:cTn id="12" dur="100" fill="hold">
                                          <p:stCondLst>
                                            <p:cond delay="200"/>
                                          </p:stCondLst>
                                        </p:cTn>
                                        <p:tgtEl>
                                          <p:spTgt spid="10"/>
                                        </p:tgtEl>
                                        <p:attrNameLst>
                                          <p:attrName>r</p:attrName>
                                        </p:attrNameLst>
                                      </p:cBhvr>
                                    </p:animRot>
                                    <p:animRot by="-240000">
                                      <p:cBhvr>
                                        <p:cTn id="13" dur="100" fill="hold">
                                          <p:stCondLst>
                                            <p:cond delay="300"/>
                                          </p:stCondLst>
                                        </p:cTn>
                                        <p:tgtEl>
                                          <p:spTgt spid="10"/>
                                        </p:tgtEl>
                                        <p:attrNameLst>
                                          <p:attrName>r</p:attrName>
                                        </p:attrNameLst>
                                      </p:cBhvr>
                                    </p:animRot>
                                    <p:animRot by="120000">
                                      <p:cBhvr>
                                        <p:cTn id="14" dur="100" fill="hold">
                                          <p:stCondLst>
                                            <p:cond delay="400"/>
                                          </p:stCondLst>
                                        </p:cTn>
                                        <p:tgtEl>
                                          <p:spTgt spid="10"/>
                                        </p:tgtEl>
                                        <p:attrNameLst>
                                          <p:attrName>r</p:attrName>
                                        </p:attrNameLst>
                                      </p:cBhvr>
                                    </p:animRot>
                                  </p:childTnLst>
                                </p:cTn>
                              </p:par>
                            </p:childTnLst>
                          </p:cTn>
                        </p:par>
                        <p:par>
                          <p:cTn id="15" fill="hold">
                            <p:stCondLst>
                              <p:cond delay="2500"/>
                            </p:stCondLst>
                            <p:childTnLst>
                              <p:par>
                                <p:cTn id="16" presetID="26" presetClass="emph" presetSubtype="0" fill="hold" nodeType="after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childTnLst>
                          </p:cTn>
                        </p:par>
                        <p:par>
                          <p:cTn id="19" fill="hold">
                            <p:stCondLst>
                              <p:cond delay="3000"/>
                            </p:stCondLst>
                            <p:childTnLst>
                              <p:par>
                                <p:cTn id="20" presetID="6" presetClass="exit" presetSubtype="32" fill="hold" nodeType="afterEffect">
                                  <p:stCondLst>
                                    <p:cond delay="0"/>
                                  </p:stCondLst>
                                  <p:childTnLst>
                                    <p:animEffect transition="out" filter="circle(out)">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62370-5001-C22B-FB7D-5BB01D0DC2E1}"/>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発災直後</a:t>
            </a:r>
            <a:r>
              <a:rPr kumimoji="1" lang="ja-JP" altLang="en-US" dirty="0">
                <a:solidFill>
                  <a:srgbClr val="002060"/>
                </a:solidFill>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防災アプリからの情報</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1B0260D1-5460-120B-8BCF-77E56D73E72F}"/>
              </a:ext>
            </a:extLst>
          </p:cNvPr>
          <p:cNvGrpSpPr/>
          <p:nvPr/>
        </p:nvGrpSpPr>
        <p:grpSpPr>
          <a:xfrm>
            <a:off x="4281714" y="899886"/>
            <a:ext cx="3334762" cy="5557255"/>
            <a:chOff x="4458572" y="1459451"/>
            <a:chExt cx="3157904" cy="4311162"/>
          </a:xfrm>
        </p:grpSpPr>
        <p:grpSp>
          <p:nvGrpSpPr>
            <p:cNvPr id="4" name="グループ化 6">
              <a:extLst>
                <a:ext uri="{FF2B5EF4-FFF2-40B4-BE49-F238E27FC236}">
                  <a16:creationId xmlns:a16="http://schemas.microsoft.com/office/drawing/2014/main" id="{8D485A01-7964-280D-1EA1-AC2D1AAD8F09}"/>
                </a:ext>
              </a:extLst>
            </p:cNvPr>
            <p:cNvGrpSpPr>
              <a:grpSpLocks/>
            </p:cNvGrpSpPr>
            <p:nvPr/>
          </p:nvGrpSpPr>
          <p:grpSpPr bwMode="auto">
            <a:xfrm>
              <a:off x="4458572" y="1459451"/>
              <a:ext cx="3157904" cy="4311162"/>
              <a:chOff x="1780957" y="1416900"/>
              <a:chExt cx="3011368" cy="4923328"/>
            </a:xfrm>
          </p:grpSpPr>
          <p:pic>
            <p:nvPicPr>
              <p:cNvPr id="7" name="Picture 4">
                <a:extLst>
                  <a:ext uri="{FF2B5EF4-FFF2-40B4-BE49-F238E27FC236}">
                    <a16:creationId xmlns:a16="http://schemas.microsoft.com/office/drawing/2014/main" id="{536AFDD2-D8C7-8441-31E9-3DB91C6524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0957" y="1416900"/>
                <a:ext cx="3011368" cy="4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60415_yahoobousai - 3">
                <a:extLst>
                  <a:ext uri="{FF2B5EF4-FFF2-40B4-BE49-F238E27FC236}">
                    <a16:creationId xmlns:a16="http://schemas.microsoft.com/office/drawing/2014/main" id="{AEB49E99-DABA-6BF5-EAC6-E5B4AFBB3A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98216" y="1835401"/>
                <a:ext cx="2757505" cy="190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A160B7EB-F174-C98E-C4B5-EAA654A7284C}"/>
                  </a:ext>
                </a:extLst>
              </p:cNvPr>
              <p:cNvSpPr txBox="1"/>
              <p:nvPr/>
            </p:nvSpPr>
            <p:spPr>
              <a:xfrm>
                <a:off x="2763320" y="4055951"/>
                <a:ext cx="1827781" cy="754290"/>
              </a:xfrm>
              <a:prstGeom prst="rect">
                <a:avLst/>
              </a:prstGeom>
              <a:solidFill>
                <a:sysClr val="window" lastClr="FFFFFF"/>
              </a:solidFill>
            </p:spPr>
            <p:txBody>
              <a:bodyPr>
                <a:spAutoFit/>
              </a:bodyPr>
              <a:lstStyle/>
              <a:p>
                <a:pPr defTabSz="914400">
                  <a:defRPr/>
                </a:pPr>
                <a:r>
                  <a:rPr lang="ja-JP" altLang="en-US" sz="2215" b="1" kern="0" dirty="0">
                    <a:solidFill>
                      <a:prstClr val="black"/>
                    </a:solidFill>
                  </a:rPr>
                  <a:t>最大震度</a:t>
                </a:r>
                <a:r>
                  <a:rPr lang="en-US" altLang="ja-JP" sz="2215" b="1" kern="0" dirty="0">
                    <a:solidFill>
                      <a:prstClr val="black"/>
                    </a:solidFill>
                  </a:rPr>
                  <a:t>7</a:t>
                </a:r>
              </a:p>
              <a:p>
                <a:pPr defTabSz="914400">
                  <a:defRPr/>
                </a:pPr>
                <a:r>
                  <a:rPr lang="en-US" altLang="ja-JP" sz="1477" b="1" kern="0" dirty="0">
                    <a:solidFill>
                      <a:srgbClr val="FF0000"/>
                    </a:solidFill>
                  </a:rPr>
                  <a:t>13</a:t>
                </a:r>
                <a:r>
                  <a:rPr lang="ja-JP" altLang="en-US" sz="1477" b="1" kern="0" dirty="0">
                    <a:solidFill>
                      <a:srgbClr val="FF0000"/>
                    </a:solidFill>
                  </a:rPr>
                  <a:t>：</a:t>
                </a:r>
                <a:r>
                  <a:rPr lang="en-US" altLang="ja-JP" sz="1477" b="1" kern="0" dirty="0">
                    <a:solidFill>
                      <a:srgbClr val="FF0000"/>
                    </a:solidFill>
                  </a:rPr>
                  <a:t>30</a:t>
                </a:r>
                <a:r>
                  <a:rPr lang="ja-JP" altLang="en-US" sz="1477" kern="0" dirty="0">
                    <a:solidFill>
                      <a:srgbClr val="E7E6E6">
                        <a:lumMod val="75000"/>
                      </a:srgbClr>
                    </a:solidFill>
                  </a:rPr>
                  <a:t>発生</a:t>
                </a:r>
              </a:p>
            </p:txBody>
          </p:sp>
          <p:sp>
            <p:nvSpPr>
              <p:cNvPr id="10" name="正方形/長方形 9">
                <a:extLst>
                  <a:ext uri="{FF2B5EF4-FFF2-40B4-BE49-F238E27FC236}">
                    <a16:creationId xmlns:a16="http://schemas.microsoft.com/office/drawing/2014/main" id="{32412678-4517-103C-8611-671FCF9E329F}"/>
                  </a:ext>
                </a:extLst>
              </p:cNvPr>
              <p:cNvSpPr/>
              <p:nvPr/>
            </p:nvSpPr>
            <p:spPr bwMode="auto">
              <a:xfrm>
                <a:off x="1920696" y="3707870"/>
                <a:ext cx="2670406" cy="301223"/>
              </a:xfrm>
              <a:prstGeom prst="rect">
                <a:avLst/>
              </a:prstGeom>
              <a:solidFill>
                <a:sysClr val="window" lastClr="FFFFFF">
                  <a:lumMod val="85000"/>
                </a:sysClr>
              </a:solidFill>
              <a:ln w="9525">
                <a:miter lim="800000"/>
                <a:headEnd/>
                <a:tailEnd/>
              </a:ln>
              <a:effectLst/>
            </p:spPr>
            <p:txBody>
              <a:bodyPr wrap="none" lIns="33231" tIns="33231" rIns="33231" bIns="33231" anchor="ctr">
                <a:flatTx/>
              </a:bodyPr>
              <a:lstStyle/>
              <a:p>
                <a:pPr defTabSz="914400">
                  <a:defRPr/>
                </a:pPr>
                <a:r>
                  <a:rPr lang="en-US" altLang="ja-JP" sz="1662" b="1" kern="0" dirty="0">
                    <a:solidFill>
                      <a:prstClr val="white">
                        <a:lumMod val="50000"/>
                      </a:prstClr>
                    </a:solidFill>
                  </a:rPr>
                  <a:t>xx</a:t>
                </a:r>
                <a:r>
                  <a:rPr lang="ja-JP" altLang="en-US" sz="1662" b="1" kern="0" dirty="0">
                    <a:solidFill>
                      <a:prstClr val="white">
                        <a:lumMod val="50000"/>
                      </a:prstClr>
                    </a:solidFill>
                  </a:rPr>
                  <a:t>月</a:t>
                </a:r>
                <a:r>
                  <a:rPr lang="en-US" altLang="ja-JP" sz="1662" b="1" kern="0" dirty="0">
                    <a:solidFill>
                      <a:prstClr val="white">
                        <a:lumMod val="50000"/>
                      </a:prstClr>
                    </a:solidFill>
                  </a:rPr>
                  <a:t>xx</a:t>
                </a:r>
                <a:r>
                  <a:rPr lang="ja-JP" altLang="en-US" sz="1662" b="1" kern="0" dirty="0">
                    <a:solidFill>
                      <a:prstClr val="white">
                        <a:lumMod val="50000"/>
                      </a:prstClr>
                    </a:solidFill>
                  </a:rPr>
                  <a:t>日</a:t>
                </a:r>
                <a:r>
                  <a:rPr lang="en-US" altLang="ja-JP" sz="1662" b="1" kern="0" dirty="0">
                    <a:solidFill>
                      <a:prstClr val="white">
                        <a:lumMod val="50000"/>
                      </a:prstClr>
                    </a:solidFill>
                  </a:rPr>
                  <a:t>(x)</a:t>
                </a:r>
                <a:endParaRPr lang="ja-JP" altLang="en-US" sz="1662" b="1" kern="0" dirty="0">
                  <a:solidFill>
                    <a:prstClr val="white">
                      <a:lumMod val="50000"/>
                    </a:prstClr>
                  </a:solidFill>
                </a:endParaRPr>
              </a:p>
            </p:txBody>
          </p:sp>
          <p:pic>
            <p:nvPicPr>
              <p:cNvPr id="11" name="Picture 8" descr="Screenshot_2016-04-21-23-22-40">
                <a:extLst>
                  <a:ext uri="{FF2B5EF4-FFF2-40B4-BE49-F238E27FC236}">
                    <a16:creationId xmlns:a16="http://schemas.microsoft.com/office/drawing/2014/main" id="{A1692B3B-F2AE-1EB1-1F81-2DE9E6E344B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12600" y="4023741"/>
                <a:ext cx="777713" cy="93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5F739DF6-872C-F605-5815-4CB4D7E6A76E}"/>
                  </a:ext>
                </a:extLst>
              </p:cNvPr>
              <p:cNvSpPr txBox="1"/>
              <p:nvPr/>
            </p:nvSpPr>
            <p:spPr>
              <a:xfrm>
                <a:off x="2019911" y="2702120"/>
                <a:ext cx="2529269" cy="365026"/>
              </a:xfrm>
              <a:prstGeom prst="rect">
                <a:avLst/>
              </a:prstGeom>
              <a:solidFill>
                <a:sysClr val="window" lastClr="FFFFFF"/>
              </a:solidFill>
            </p:spPr>
            <p:txBody>
              <a:bodyPr>
                <a:spAutoFit/>
              </a:bodyPr>
              <a:lstStyle/>
              <a:p>
                <a:pPr defTabSz="914400">
                  <a:defRPr/>
                </a:pPr>
                <a:r>
                  <a:rPr lang="ja-JP" altLang="en-US" sz="1477" b="1" kern="0" dirty="0">
                    <a:solidFill>
                      <a:srgbClr val="7030A0"/>
                    </a:solidFill>
                  </a:rPr>
                  <a:t>強い地震発生</a:t>
                </a:r>
              </a:p>
            </p:txBody>
          </p:sp>
          <p:sp>
            <p:nvSpPr>
              <p:cNvPr id="13" name="正方形/長方形 12">
                <a:extLst>
                  <a:ext uri="{FF2B5EF4-FFF2-40B4-BE49-F238E27FC236}">
                    <a16:creationId xmlns:a16="http://schemas.microsoft.com/office/drawing/2014/main" id="{26350687-A947-F25E-FA5C-6AB88F87AEA9}"/>
                  </a:ext>
                </a:extLst>
              </p:cNvPr>
              <p:cNvSpPr/>
              <p:nvPr/>
            </p:nvSpPr>
            <p:spPr bwMode="auto">
              <a:xfrm>
                <a:off x="1920696" y="2275386"/>
                <a:ext cx="2733288" cy="291183"/>
              </a:xfrm>
              <a:prstGeom prst="rect">
                <a:avLst/>
              </a:prstGeom>
              <a:solidFill>
                <a:srgbClr val="99CCFF"/>
              </a:solidFill>
              <a:ln w="9525">
                <a:miter lim="800000"/>
                <a:headEnd/>
                <a:tailEnd/>
              </a:ln>
              <a:effectLst/>
            </p:spPr>
            <p:txBody>
              <a:bodyPr wrap="none" lIns="33231" tIns="33231" rIns="33231" bIns="33231" anchor="ctr">
                <a:flatTx/>
              </a:bodyPr>
              <a:lstStyle/>
              <a:p>
                <a:pPr algn="ctr" defTabSz="914400">
                  <a:defRPr/>
                </a:pPr>
                <a:endParaRPr lang="ja-JP" altLang="en-US" sz="1015" b="1" kern="0" dirty="0">
                  <a:solidFill>
                    <a:prstClr val="white"/>
                  </a:solidFill>
                </a:endParaRPr>
              </a:p>
            </p:txBody>
          </p:sp>
        </p:grpSp>
        <p:sp>
          <p:nvSpPr>
            <p:cNvPr id="5" name="テキスト ボックス 4">
              <a:extLst>
                <a:ext uri="{FF2B5EF4-FFF2-40B4-BE49-F238E27FC236}">
                  <a16:creationId xmlns:a16="http://schemas.microsoft.com/office/drawing/2014/main" id="{42C4D7EB-9F22-0A1C-B3CF-528BE07EC8AA}"/>
                </a:ext>
              </a:extLst>
            </p:cNvPr>
            <p:cNvSpPr txBox="1"/>
            <p:nvPr/>
          </p:nvSpPr>
          <p:spPr>
            <a:xfrm>
              <a:off x="5783281" y="1850296"/>
              <a:ext cx="444011" cy="108438"/>
            </a:xfrm>
            <a:prstGeom prst="rect">
              <a:avLst/>
            </a:prstGeom>
            <a:solidFill>
              <a:srgbClr val="44546A">
                <a:lumMod val="60000"/>
                <a:lumOff val="40000"/>
              </a:srgbClr>
            </a:solidFill>
            <a:ln w="12700">
              <a:noFill/>
            </a:ln>
          </p:spPr>
          <p:txBody>
            <a:bodyPr/>
            <a:lstStyle/>
            <a:p>
              <a:pPr algn="ctr" defTabSz="914400">
                <a:defRPr/>
              </a:pPr>
              <a:endParaRPr lang="ja-JP" altLang="en-US" sz="1662" kern="0" dirty="0">
                <a:solidFill>
                  <a:prstClr val="black"/>
                </a:solidFill>
              </a:endParaRPr>
            </a:p>
          </p:txBody>
        </p:sp>
        <p:sp>
          <p:nvSpPr>
            <p:cNvPr id="6" name="テキスト ボックス 5">
              <a:extLst>
                <a:ext uri="{FF2B5EF4-FFF2-40B4-BE49-F238E27FC236}">
                  <a16:creationId xmlns:a16="http://schemas.microsoft.com/office/drawing/2014/main" id="{B514658B-BCBA-D4AB-68DD-BB89E8D1F72D}"/>
                </a:ext>
              </a:extLst>
            </p:cNvPr>
            <p:cNvSpPr txBox="1"/>
            <p:nvPr/>
          </p:nvSpPr>
          <p:spPr bwMode="auto">
            <a:xfrm>
              <a:off x="5488738" y="3770363"/>
              <a:ext cx="1916723" cy="512399"/>
            </a:xfrm>
            <a:prstGeom prst="rect">
              <a:avLst/>
            </a:prstGeom>
            <a:solidFill>
              <a:sysClr val="window" lastClr="FFFFFF"/>
            </a:solidFill>
          </p:spPr>
          <p:txBody>
            <a:bodyPr>
              <a:spAutoFit/>
            </a:bodyPr>
            <a:lstStyle/>
            <a:p>
              <a:pPr defTabSz="914400">
                <a:defRPr/>
              </a:pPr>
              <a:r>
                <a:rPr lang="ja-JP" altLang="en-US" sz="2215" b="1" kern="0" dirty="0">
                  <a:solidFill>
                    <a:prstClr val="black"/>
                  </a:solidFill>
                </a:rPr>
                <a:t>最大震度</a:t>
              </a:r>
              <a:r>
                <a:rPr lang="en-US" altLang="ja-JP" sz="2215" b="1" kern="0" dirty="0"/>
                <a:t>7</a:t>
              </a:r>
            </a:p>
            <a:p>
              <a:pPr defTabSz="914400">
                <a:defRPr/>
              </a:pPr>
              <a:r>
                <a:rPr lang="en-US" altLang="ja-JP" sz="1477" b="1" kern="0" dirty="0" err="1"/>
                <a:t>xx:xx</a:t>
              </a:r>
              <a:r>
                <a:rPr lang="ja-JP" altLang="en-US" sz="1477" kern="0" dirty="0">
                  <a:solidFill>
                    <a:srgbClr val="E7E6E6">
                      <a:lumMod val="75000"/>
                    </a:srgbClr>
                  </a:solidFill>
                </a:rPr>
                <a:t>発生</a:t>
              </a:r>
            </a:p>
          </p:txBody>
        </p:sp>
      </p:grpSp>
    </p:spTree>
    <p:extLst>
      <p:ext uri="{BB962C8B-B14F-4D97-AF65-F5344CB8AC3E}">
        <p14:creationId xmlns:p14="http://schemas.microsoft.com/office/powerpoint/2010/main" val="3681160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D024B3-2732-C6D8-F263-2E126382CE9D}"/>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発災直後の室内の様子</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1">
            <a:extLst>
              <a:ext uri="{FF2B5EF4-FFF2-40B4-BE49-F238E27FC236}">
                <a16:creationId xmlns:a16="http://schemas.microsoft.com/office/drawing/2014/main" id="{918B971F-8089-C83E-A28B-E6BB374AA072}"/>
              </a:ext>
            </a:extLst>
          </p:cNvPr>
          <p:cNvSpPr txBox="1">
            <a:spLocks/>
          </p:cNvSpPr>
          <p:nvPr/>
        </p:nvSpPr>
        <p:spPr>
          <a:xfrm>
            <a:off x="426000" y="899999"/>
            <a:ext cx="11340000" cy="5544609"/>
          </a:xfrm>
          <a:prstGeom prst="rect">
            <a:avLst/>
          </a:prstGeom>
        </p:spPr>
        <p:txBody>
          <a:bodyPr>
            <a:normAutofit/>
          </a:bodyPr>
          <a:lstStyle>
            <a:lvl1pPr marL="0" indent="0" algn="l" defTabSz="914400" rtl="0" eaLnBrk="1" latinLnBrk="0" hangingPunct="1">
              <a:lnSpc>
                <a:spcPct val="100000"/>
              </a:lnSpc>
              <a:spcBef>
                <a:spcPts val="0"/>
              </a:spcBef>
              <a:spcAft>
                <a:spcPts val="600"/>
              </a:spcAft>
              <a:buClr>
                <a:schemeClr val="accent1"/>
              </a:buClr>
              <a:buFont typeface="Yu Gothic UI" panose="020B0500000000000000" pitchFamily="50" charset="-128"/>
              <a:buChar char=" "/>
              <a:defRPr kumimoji="1" sz="18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Clr>
                <a:schemeClr val="accent1"/>
              </a:buClr>
              <a:buFont typeface="Yu Gothic UI" panose="020B0500000000000000" pitchFamily="50" charset="-128"/>
              <a:buChar char=" "/>
              <a:defRPr kumimoji="1" sz="1800" b="0" kern="1200">
                <a:solidFill>
                  <a:schemeClr val="tx1"/>
                </a:solidFill>
                <a:latin typeface="+mn-lt"/>
                <a:ea typeface="+mn-ea"/>
                <a:cs typeface="+mn-cs"/>
              </a:defRPr>
            </a:lvl2pPr>
            <a:lvl3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kumimoji="1" sz="1600" b="0" kern="1200">
                <a:solidFill>
                  <a:schemeClr val="tx1"/>
                </a:solidFill>
                <a:latin typeface="+mn-lt"/>
                <a:ea typeface="+mn-ea"/>
                <a:cs typeface="+mn-cs"/>
              </a:defRPr>
            </a:lvl3pPr>
            <a:lvl4pPr marL="449263" indent="-28575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kumimoji="1" sz="1600" b="0" kern="1200">
                <a:solidFill>
                  <a:schemeClr val="tx1"/>
                </a:solidFill>
                <a:latin typeface="+mn-lt"/>
                <a:ea typeface="+mn-ea"/>
                <a:cs typeface="+mn-cs"/>
              </a:defRPr>
            </a:lvl4pPr>
            <a:lvl5pPr marL="717550" marR="0" indent="-2921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kumimoji="1"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3200" dirty="0"/>
          </a:p>
        </p:txBody>
      </p:sp>
      <p:pic>
        <p:nvPicPr>
          <p:cNvPr id="1026" name="Picture 2" descr="公益財団法人 星総合病院">
            <a:extLst>
              <a:ext uri="{FF2B5EF4-FFF2-40B4-BE49-F238E27FC236}">
                <a16:creationId xmlns:a16="http://schemas.microsoft.com/office/drawing/2014/main" id="{82225118-3A37-62F4-BEC0-04CB9D63A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1556792"/>
            <a:ext cx="4581525" cy="3314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大崎地域広域行政事務組合消防本部提">
            <a:extLst>
              <a:ext uri="{FF2B5EF4-FFF2-40B4-BE49-F238E27FC236}">
                <a16:creationId xmlns:a16="http://schemas.microsoft.com/office/drawing/2014/main" id="{07B44ABD-732F-30D3-0E4B-FFACFD20F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92" y="1574114"/>
            <a:ext cx="4667250" cy="3314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08FA8F3E-A81C-70AF-3101-1FA6DE553341}"/>
              </a:ext>
            </a:extLst>
          </p:cNvPr>
          <p:cNvSpPr txBox="1"/>
          <p:nvPr/>
        </p:nvSpPr>
        <p:spPr>
          <a:xfrm>
            <a:off x="8357617" y="6165304"/>
            <a:ext cx="2778943" cy="184666"/>
          </a:xfrm>
          <a:prstGeom prst="rect">
            <a:avLst/>
          </a:prstGeom>
          <a:noFill/>
        </p:spPr>
        <p:txBody>
          <a:bodyPr wrap="square" lIns="0" tIns="0" rIns="0" bIns="0" rtlCol="0">
            <a:spAutoFit/>
          </a:bodyPr>
          <a:lstStyle/>
          <a:p>
            <a:pPr algn="r">
              <a:spcBef>
                <a:spcPts val="600"/>
              </a:spcBef>
              <a:buClr>
                <a:schemeClr val="accent1"/>
              </a:buClr>
            </a:pPr>
            <a:r>
              <a:rPr kumimoji="1" lang="ja-JP" altLang="en-US" sz="1200" noProof="0" dirty="0">
                <a:latin typeface="BIZ UDPゴシック" panose="020B0400000000000000" pitchFamily="50" charset="-128"/>
                <a:ea typeface="BIZ UDPゴシック" panose="020B0400000000000000" pitchFamily="50" charset="-128"/>
              </a:rPr>
              <a:t>写真出展元：東京消防庁</a:t>
            </a:r>
          </a:p>
        </p:txBody>
      </p:sp>
      <p:pic>
        <p:nvPicPr>
          <p:cNvPr id="1030" name="Picture 6" descr="いぢちひろゆきの防災「無料」イラスト｜いぢちひろゆき.net">
            <a:extLst>
              <a:ext uri="{FF2B5EF4-FFF2-40B4-BE49-F238E27FC236}">
                <a16:creationId xmlns:a16="http://schemas.microsoft.com/office/drawing/2014/main" id="{7D86A39F-0033-40C1-A1AD-539366A1987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34384" y="3068960"/>
            <a:ext cx="3786408"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475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1FBD3-C855-908A-1C84-4C9ED09492CC}"/>
              </a:ext>
            </a:extLst>
          </p:cNvPr>
          <p:cNvSpPr>
            <a:spLocks noGrp="1"/>
          </p:cNvSpPr>
          <p:nvPr>
            <p:ph type="title"/>
          </p:nvPr>
        </p:nvSpPr>
        <p:spPr/>
        <p:txBody>
          <a:bodyPr/>
          <a:lstStyle/>
          <a:p>
            <a:r>
              <a:rPr lang="ja-JP" altLang="en-US" dirty="0">
                <a:solidFill>
                  <a:srgbClr val="002060"/>
                </a:solidFill>
                <a:latin typeface="BIZ UDPゴシック" panose="020B0400000000000000" pitchFamily="50" charset="-128"/>
                <a:ea typeface="BIZ UDPゴシック" panose="020B0400000000000000" pitchFamily="50" charset="-128"/>
              </a:rPr>
              <a:t>発災直後　</a:t>
            </a:r>
            <a:r>
              <a:rPr lang="ja-JP" altLang="en-US" dirty="0">
                <a:latin typeface="BIZ UDPゴシック" panose="020B0400000000000000" pitchFamily="50" charset="-128"/>
                <a:ea typeface="BIZ UDPゴシック" panose="020B0400000000000000" pitchFamily="50" charset="-128"/>
              </a:rPr>
              <a:t>臨時ニュース速報</a:t>
            </a:r>
            <a:endParaRPr kumimoji="1" lang="ja-JP" altLang="en-US" dirty="0">
              <a:latin typeface="BIZ UDPゴシック" panose="020B0400000000000000" pitchFamily="50" charset="-128"/>
              <a:ea typeface="BIZ UDPゴシック" panose="020B0400000000000000" pitchFamily="50" charset="-128"/>
            </a:endParaRPr>
          </a:p>
        </p:txBody>
      </p:sp>
      <p:pic>
        <p:nvPicPr>
          <p:cNvPr id="3" name="Picture 2">
            <a:extLst>
              <a:ext uri="{FF2B5EF4-FFF2-40B4-BE49-F238E27FC236}">
                <a16:creationId xmlns:a16="http://schemas.microsoft.com/office/drawing/2014/main" id="{83FDFBD0-4B5F-B774-B95C-D65D57A3D0E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67408" y="838473"/>
            <a:ext cx="10057667" cy="518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グループ化 8">
            <a:extLst>
              <a:ext uri="{FF2B5EF4-FFF2-40B4-BE49-F238E27FC236}">
                <a16:creationId xmlns:a16="http://schemas.microsoft.com/office/drawing/2014/main" id="{2770FDE2-578E-DED1-CDF6-82942FA41689}"/>
              </a:ext>
            </a:extLst>
          </p:cNvPr>
          <p:cNvGrpSpPr/>
          <p:nvPr/>
        </p:nvGrpSpPr>
        <p:grpSpPr>
          <a:xfrm>
            <a:off x="1377067" y="5007988"/>
            <a:ext cx="8311384" cy="973707"/>
            <a:chOff x="1211667" y="4582213"/>
            <a:chExt cx="8311384" cy="973707"/>
          </a:xfrm>
        </p:grpSpPr>
        <p:sp>
          <p:nvSpPr>
            <p:cNvPr id="4" name="テキスト ボックス 3">
              <a:extLst>
                <a:ext uri="{FF2B5EF4-FFF2-40B4-BE49-F238E27FC236}">
                  <a16:creationId xmlns:a16="http://schemas.microsoft.com/office/drawing/2014/main" id="{C561938D-49F1-7E97-F23E-1CA5B2C5B9A8}"/>
                </a:ext>
              </a:extLst>
            </p:cNvPr>
            <p:cNvSpPr txBox="1"/>
            <p:nvPr/>
          </p:nvSpPr>
          <p:spPr>
            <a:xfrm>
              <a:off x="1211667" y="4762234"/>
              <a:ext cx="8311384" cy="793686"/>
            </a:xfrm>
            <a:prstGeom prst="rect">
              <a:avLst/>
            </a:prstGeom>
            <a:solidFill>
              <a:srgbClr val="C00000"/>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defTabSz="914400">
                <a:defRPr/>
              </a:pPr>
              <a:r>
                <a:rPr lang="ja-JP" altLang="en-US" sz="2400" b="1" kern="0" dirty="0">
                  <a:solidFill>
                    <a:schemeClr val="bg1"/>
                  </a:solidFill>
                  <a:latin typeface="BIZ UDPゴシック" panose="020B0400000000000000" pitchFamily="50" charset="-128"/>
                  <a:ea typeface="BIZ UDPゴシック" panose="020B0400000000000000" pitchFamily="50" charset="-128"/>
                </a:rPr>
                <a:t>特別災害情報　　　　</a:t>
              </a:r>
              <a:r>
                <a:rPr lang="ja-JP" altLang="en-US" sz="36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和歌山・三重で震度７　</a:t>
              </a:r>
              <a:endParaRPr lang="en-US" altLang="ja-JP" sz="2400" b="1" kern="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FAA2BD-8566-9365-D17A-77E52D1A9944}"/>
                </a:ext>
              </a:extLst>
            </p:cNvPr>
            <p:cNvSpPr/>
            <p:nvPr/>
          </p:nvSpPr>
          <p:spPr>
            <a:xfrm>
              <a:off x="1221687" y="4582213"/>
              <a:ext cx="27363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l">
                <a:spcBef>
                  <a:spcPts val="600"/>
                </a:spcBef>
                <a:buClr>
                  <a:schemeClr val="accent1"/>
                </a:buClr>
              </a:pPr>
              <a:r>
                <a:rPr kumimoji="1" lang="en-US" altLang="ja-JP" sz="2400" dirty="0">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rPr>
                <a:t>BREAKING NEWS</a:t>
              </a:r>
              <a:endParaRPr kumimoji="1" lang="ja-JP" altLang="en-US" sz="2400" dirty="0" err="1">
                <a:solidFill>
                  <a:srgbClr val="C00000"/>
                </a:solidFill>
                <a:effectLst>
                  <a:outerShdw blurRad="38100" dist="38100" dir="2700000" algn="tl">
                    <a:srgbClr val="000000">
                      <a:alpha val="43137"/>
                    </a:srgbClr>
                  </a:outerShdw>
                </a:effectLst>
                <a:latin typeface="Bahnschrift SemiBold SemiConden" panose="020B0502040204020203" pitchFamily="34" charset="0"/>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75FFD671-037F-B65A-6F28-30F25176B37A}"/>
              </a:ext>
            </a:extLst>
          </p:cNvPr>
          <p:cNvSpPr/>
          <p:nvPr/>
        </p:nvSpPr>
        <p:spPr>
          <a:xfrm>
            <a:off x="4321437" y="4757448"/>
            <a:ext cx="4680520"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kumimoji="1" lang="ja-JP" altLang="en-US" sz="2400" b="1" dirty="0">
                <a:solidFill>
                  <a:schemeClr val="bg1"/>
                </a:solidFill>
                <a:effectLst>
                  <a:outerShdw blurRad="38100" dist="38100" dir="2700000" algn="tl">
                    <a:srgbClr val="000000">
                      <a:alpha val="43137"/>
                    </a:srgbClr>
                  </a:outerShdw>
                </a:effectLst>
              </a:rPr>
              <a:t>大津波警報を発表</a:t>
            </a:r>
          </a:p>
        </p:txBody>
      </p:sp>
      <p:sp>
        <p:nvSpPr>
          <p:cNvPr id="10" name="正方形/長方形 9">
            <a:extLst>
              <a:ext uri="{FF2B5EF4-FFF2-40B4-BE49-F238E27FC236}">
                <a16:creationId xmlns:a16="http://schemas.microsoft.com/office/drawing/2014/main" id="{D710BA25-FE5C-C716-B2FD-7CF1E48F892E}"/>
              </a:ext>
            </a:extLst>
          </p:cNvPr>
          <p:cNvSpPr/>
          <p:nvPr/>
        </p:nvSpPr>
        <p:spPr>
          <a:xfrm>
            <a:off x="4295799" y="1206462"/>
            <a:ext cx="5976665" cy="5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Bef>
                <a:spcPts val="600"/>
              </a:spcBef>
              <a:buClr>
                <a:schemeClr val="accent1"/>
              </a:buClr>
            </a:pPr>
            <a:r>
              <a:rPr kumimoji="1" lang="ja-JP" altLang="en-US" sz="2400" b="1" u="sng" dirty="0">
                <a:solidFill>
                  <a:schemeClr val="bg1"/>
                </a:solidFill>
                <a:effectLst>
                  <a:outerShdw blurRad="38100" dist="38100" dir="2700000" algn="tl">
                    <a:srgbClr val="000000">
                      <a:alpha val="43137"/>
                    </a:srgbClr>
                  </a:outerShdw>
                </a:effectLst>
              </a:rPr>
              <a:t>震度</a:t>
            </a:r>
            <a:r>
              <a:rPr kumimoji="1" lang="en-US" altLang="ja-JP" sz="2400" b="1" u="sng" dirty="0">
                <a:solidFill>
                  <a:schemeClr val="bg1"/>
                </a:solidFill>
                <a:effectLst>
                  <a:outerShdw blurRad="38100" dist="38100" dir="2700000" algn="tl">
                    <a:srgbClr val="000000">
                      <a:alpha val="43137"/>
                    </a:srgbClr>
                  </a:outerShdw>
                </a:effectLst>
              </a:rPr>
              <a:t>7</a:t>
            </a:r>
            <a:r>
              <a:rPr kumimoji="1" lang="en-US" altLang="ja-JP" sz="2400" b="1" dirty="0">
                <a:solidFill>
                  <a:schemeClr val="bg1"/>
                </a:solidFill>
                <a:effectLst>
                  <a:outerShdw blurRad="38100" dist="38100" dir="2700000" algn="tl">
                    <a:srgbClr val="000000">
                      <a:alpha val="43137"/>
                    </a:srgbClr>
                  </a:outerShdw>
                </a:effectLst>
              </a:rPr>
              <a:t>  </a:t>
            </a:r>
            <a:r>
              <a:rPr kumimoji="1" lang="ja-JP" altLang="en-US" sz="2400" b="1" dirty="0">
                <a:solidFill>
                  <a:schemeClr val="bg1"/>
                </a:solidFill>
                <a:effectLst>
                  <a:outerShdw blurRad="38100" dist="38100" dir="2700000" algn="tl">
                    <a:srgbClr val="000000">
                      <a:alpha val="43137"/>
                    </a:srgbClr>
                  </a:outerShdw>
                </a:effectLst>
              </a:rPr>
              <a:t>　和歌山県　三重県　</a:t>
            </a:r>
            <a:endParaRPr kumimoji="1" lang="en-US" altLang="ja-JP" sz="2400" b="1" dirty="0">
              <a:solidFill>
                <a:schemeClr val="bg1"/>
              </a:solidFill>
              <a:effectLst>
                <a:outerShdw blurRad="38100" dist="38100" dir="2700000" algn="tl">
                  <a:srgbClr val="000000">
                    <a:alpha val="43137"/>
                  </a:srgbClr>
                </a:outerShdw>
              </a:effectLst>
            </a:endParaRPr>
          </a:p>
          <a:p>
            <a:pPr algn="l">
              <a:spcBef>
                <a:spcPts val="600"/>
              </a:spcBef>
              <a:buClr>
                <a:schemeClr val="accent1"/>
              </a:buClr>
            </a:pPr>
            <a:r>
              <a:rPr kumimoji="1" lang="ja-JP" altLang="en-US" sz="2400" b="1" u="sng" dirty="0">
                <a:solidFill>
                  <a:schemeClr val="bg1"/>
                </a:solidFill>
                <a:effectLst>
                  <a:outerShdw blurRad="38100" dist="38100" dir="2700000" algn="tl">
                    <a:srgbClr val="000000">
                      <a:alpha val="43137"/>
                    </a:srgbClr>
                  </a:outerShdw>
                </a:effectLst>
              </a:rPr>
              <a:t>震度６強</a:t>
            </a:r>
            <a:r>
              <a:rPr kumimoji="1" lang="ja-JP" altLang="en-US" sz="2400" b="1" dirty="0">
                <a:solidFill>
                  <a:schemeClr val="bg1"/>
                </a:solidFill>
                <a:effectLst>
                  <a:outerShdw blurRad="38100" dist="38100" dir="2700000" algn="tl">
                    <a:srgbClr val="000000">
                      <a:alpha val="43137"/>
                    </a:srgbClr>
                  </a:outerShdw>
                </a:effectLst>
              </a:rPr>
              <a:t>　静岡県　愛知県　大阪府</a:t>
            </a:r>
          </a:p>
        </p:txBody>
      </p:sp>
      <p:pic>
        <p:nvPicPr>
          <p:cNvPr id="3078" name="Picture 6" descr="津波警報の発表 巨大地震発生時のイメージ">
            <a:extLst>
              <a:ext uri="{FF2B5EF4-FFF2-40B4-BE49-F238E27FC236}">
                <a16:creationId xmlns:a16="http://schemas.microsoft.com/office/drawing/2014/main" id="{5462AEFB-AA63-43DC-FEFE-11A405970B1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59356" y="3595107"/>
            <a:ext cx="3315580" cy="110692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18B31952-5AEA-15F8-BEA5-FD67C243D4D4}"/>
              </a:ext>
            </a:extLst>
          </p:cNvPr>
          <p:cNvGrpSpPr/>
          <p:nvPr/>
        </p:nvGrpSpPr>
        <p:grpSpPr>
          <a:xfrm>
            <a:off x="7101160" y="3093014"/>
            <a:ext cx="3214381" cy="406606"/>
            <a:chOff x="5807968" y="5816734"/>
            <a:chExt cx="4082226" cy="406606"/>
          </a:xfrm>
        </p:grpSpPr>
        <p:sp>
          <p:nvSpPr>
            <p:cNvPr id="11" name="正方形/長方形 10">
              <a:extLst>
                <a:ext uri="{FF2B5EF4-FFF2-40B4-BE49-F238E27FC236}">
                  <a16:creationId xmlns:a16="http://schemas.microsoft.com/office/drawing/2014/main" id="{F0D7B364-894D-572D-A469-580E66494FBF}"/>
                </a:ext>
              </a:extLst>
            </p:cNvPr>
            <p:cNvSpPr/>
            <p:nvPr/>
          </p:nvSpPr>
          <p:spPr>
            <a:xfrm>
              <a:off x="5807968" y="5816734"/>
              <a:ext cx="4082225" cy="406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600"/>
                </a:spcBef>
                <a:buClr>
                  <a:schemeClr val="accent1"/>
                </a:buClr>
                <a:buFont typeface="Wingdings" panose="05000000000000000000" pitchFamily="2" charset="2"/>
                <a:buChar char="§"/>
              </a:pPr>
              <a:endParaRPr kumimoji="1" lang="ja-JP" altLang="en-US" sz="1600" dirty="0" err="1">
                <a:solidFill>
                  <a:schemeClr val="tx1"/>
                </a:solidFill>
              </a:endParaRPr>
            </a:p>
          </p:txBody>
        </p:sp>
        <p:sp>
          <p:nvSpPr>
            <p:cNvPr id="5" name="テキスト ボックス 4">
              <a:extLst>
                <a:ext uri="{FF2B5EF4-FFF2-40B4-BE49-F238E27FC236}">
                  <a16:creationId xmlns:a16="http://schemas.microsoft.com/office/drawing/2014/main" id="{882829C5-DD1F-0BFB-9DDC-66B22158F5DB}"/>
                </a:ext>
              </a:extLst>
            </p:cNvPr>
            <p:cNvSpPr txBox="1"/>
            <p:nvPr/>
          </p:nvSpPr>
          <p:spPr>
            <a:xfrm>
              <a:off x="6033598" y="5816734"/>
              <a:ext cx="3856596" cy="306559"/>
            </a:xfrm>
            <a:prstGeom prst="rect">
              <a:avLst/>
            </a:prstGeom>
            <a:noFill/>
          </p:spPr>
          <p:txBody>
            <a:bodyPr wrap="square" lIns="0" tIns="0" rIns="0" bIns="0" rtlCol="0">
              <a:spAutoFit/>
            </a:bodyPr>
            <a:lstStyle/>
            <a:p>
              <a:pPr>
                <a:lnSpc>
                  <a:spcPct val="150000"/>
                </a:lnSpc>
                <a:spcBef>
                  <a:spcPts val="600"/>
                </a:spcBef>
                <a:spcAft>
                  <a:spcPts val="600"/>
                </a:spcAft>
                <a:buClr>
                  <a:schemeClr val="accent1"/>
                </a:buClr>
              </a:pPr>
              <a:r>
                <a:rPr kumimoji="1" lang="ja-JP" altLang="en-US" sz="1600" b="1" noProof="0" dirty="0">
                  <a:ln>
                    <a:solidFill>
                      <a:schemeClr val="bg2"/>
                    </a:solidFill>
                  </a:ln>
                  <a:solidFill>
                    <a:schemeClr val="bg1"/>
                  </a:solidFill>
                  <a:effectLst>
                    <a:outerShdw blurRad="38100" dist="38100" dir="2700000" algn="tl">
                      <a:schemeClr val="accent1">
                        <a:lumMod val="60000"/>
                        <a:lumOff val="40000"/>
                        <a:alpha val="43000"/>
                      </a:schemeClr>
                    </a:outerShdw>
                  </a:effectLst>
                  <a:latin typeface="BIZ UDPゴシック" panose="020B0400000000000000" pitchFamily="50" charset="-128"/>
                  <a:ea typeface="BIZ UDPゴシック" panose="020B0400000000000000" pitchFamily="50" charset="-128"/>
                </a:rPr>
                <a:t>南海トラフ地震臨時情報（調査中）</a:t>
              </a:r>
            </a:p>
          </p:txBody>
        </p:sp>
      </p:grpSp>
      <p:pic>
        <p:nvPicPr>
          <p:cNvPr id="13" name="ttsmaker-file-2024-7-12-11-45-38">
            <a:hlinkClick r:id="" action="ppaction://media"/>
            <a:extLst>
              <a:ext uri="{FF2B5EF4-FFF2-40B4-BE49-F238E27FC236}">
                <a16:creationId xmlns:a16="http://schemas.microsoft.com/office/drawing/2014/main" id="{9C1F6E43-14D1-7824-C537-DA89EB359B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0536" y="533673"/>
            <a:ext cx="609600" cy="609600"/>
          </a:xfrm>
          <a:prstGeom prst="rect">
            <a:avLst/>
          </a:prstGeom>
        </p:spPr>
      </p:pic>
    </p:spTree>
    <p:extLst>
      <p:ext uri="{BB962C8B-B14F-4D97-AF65-F5344CB8AC3E}">
        <p14:creationId xmlns:p14="http://schemas.microsoft.com/office/powerpoint/2010/main" val="31016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Yef_77XQhWUuw78KbWilg"/>
</p:tagLst>
</file>

<file path=ppt/theme/theme1.xml><?xml version="1.0" encoding="utf-8"?>
<a:theme xmlns:a="http://schemas.openxmlformats.org/drawingml/2006/main" name="GC Master">
  <a:themeElements>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fontScheme name="Custom 1">
      <a:majorFont>
        <a:latin typeface="Flama Extrabold"/>
        <a:ea typeface=""/>
        <a:cs typeface=""/>
      </a:majorFont>
      <a:minorFont>
        <a:latin typeface="Flama-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2.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3.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c4649fd-4bb0-45a9-9076-fced730a3c42">
      <Terms xmlns="http://schemas.microsoft.com/office/infopath/2007/PartnerControls"/>
    </lcf76f155ced4ddcb4097134ff3c332f>
    <TaxCatchAll xmlns="dad4b608-86e1-4915-9539-ab8d9551ef5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186443513659045889DD672B8A7E27D" ma:contentTypeVersion="17" ma:contentTypeDescription="新しいドキュメントを作成します。" ma:contentTypeScope="" ma:versionID="6dc97aa0944027e7f8e3de4c9936f365">
  <xsd:schema xmlns:xsd="http://www.w3.org/2001/XMLSchema" xmlns:xs="http://www.w3.org/2001/XMLSchema" xmlns:p="http://schemas.microsoft.com/office/2006/metadata/properties" xmlns:ns2="6c4649fd-4bb0-45a9-9076-fced730a3c42" xmlns:ns3="dad4b608-86e1-4915-9539-ab8d9551ef59" targetNamespace="http://schemas.microsoft.com/office/2006/metadata/properties" ma:root="true" ma:fieldsID="3e2a5462952ec17fa8a29a4f247e114a" ns2:_="" ns3:_="">
    <xsd:import namespace="6c4649fd-4bb0-45a9-9076-fced730a3c42"/>
    <xsd:import namespace="dad4b608-86e1-4915-9539-ab8d9551ef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649fd-4bb0-45a9-9076-fced730a3c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88e575e9-e012-4227-ae0c-f183c3dd7b1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d4b608-86e1-4915-9539-ab8d9551ef59"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12a0a3b8-d6a7-4d71-86d5-5846bb73ae1d}" ma:internalName="TaxCatchAll" ma:showField="CatchAllData" ma:web="dad4b608-86e1-4915-9539-ab8d9551ef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6BCB56-3412-4ADF-B367-7DA0B510EFFC}">
  <ds:schemaRefs>
    <ds:schemaRef ds:uri="http://purl.org/dc/elements/1.1/"/>
    <ds:schemaRef ds:uri="http://schemas.microsoft.com/office/2006/documentManagement/types"/>
    <ds:schemaRef ds:uri="afe2c112-c776-4b12-9160-5d79d03b2c8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488603E-415D-4201-9575-A0767B57D53F}"/>
</file>

<file path=customXml/itemProps3.xml><?xml version="1.0" encoding="utf-8"?>
<ds:datastoreItem xmlns:ds="http://schemas.openxmlformats.org/officeDocument/2006/customXml" ds:itemID="{A3EC9E1C-95CD-427F-969D-98B478C9C6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7707</TotalTime>
  <Words>12698</Words>
  <Application>Microsoft Office PowerPoint</Application>
  <PresentationFormat>ワイド画面</PresentationFormat>
  <Paragraphs>991</Paragraphs>
  <Slides>40</Slides>
  <Notes>40</Notes>
  <HiddenSlides>0</HiddenSlides>
  <MMClips>12</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54" baseType="lpstr">
      <vt:lpstr>BIZ UDPゴシック</vt:lpstr>
      <vt:lpstr>Flama Extrabold</vt:lpstr>
      <vt:lpstr>Flama-Book</vt:lpstr>
      <vt:lpstr>Flama-Extrabold</vt:lpstr>
      <vt:lpstr>HGP創英角ｺﾞｼｯｸUB</vt:lpstr>
      <vt:lpstr>Meiryo UI</vt:lpstr>
      <vt:lpstr>Yu Gothic UI</vt:lpstr>
      <vt:lpstr>游ゴシック</vt:lpstr>
      <vt:lpstr>Arial</vt:lpstr>
      <vt:lpstr>Bahnschrift SemiBold SemiConden</vt:lpstr>
      <vt:lpstr>Calibri</vt:lpstr>
      <vt:lpstr>Wingdings</vt:lpstr>
      <vt:lpstr>GC Master</vt:lpstr>
      <vt:lpstr>think-cell Folie</vt:lpstr>
      <vt:lpstr>PowerPoint プレゼンテーション</vt:lpstr>
      <vt:lpstr>社会インフラの被害</vt:lpstr>
      <vt:lpstr>PowerPoint プレゼンテーション</vt:lpstr>
      <vt:lpstr>被災直前　2024年9月5日（木）　12:50</vt:lpstr>
      <vt:lpstr>主な被害想定</vt:lpstr>
      <vt:lpstr>13:00　地震発生！</vt:lpstr>
      <vt:lpstr>発災直後　防災アプリからの情報</vt:lpstr>
      <vt:lpstr>発災直後の室内の様子</vt:lpstr>
      <vt:lpstr>発災直後　臨時ニュース速報</vt:lpstr>
      <vt:lpstr>発災１時間内　臨時ニュース速報</vt:lpstr>
      <vt:lpstr>発災１時間内　臨時ニュース速報</vt:lpstr>
      <vt:lpstr>発災１時間内　災害情報</vt:lpstr>
      <vt:lpstr>発災３時間後　 臨時ニュース速報</vt:lpstr>
      <vt:lpstr>発災３時間後　 臨時ニュース速報</vt:lpstr>
      <vt:lpstr>発災３時間後　災害情報</vt:lpstr>
      <vt:lpstr>発災６時間後　臨時ニュース速報</vt:lpstr>
      <vt:lpstr>発災６時間後　臨時ニュース速報</vt:lpstr>
      <vt:lpstr>発災６時間後　災害情報</vt:lpstr>
      <vt:lpstr>発災１２時間後　臨時ニュース速報</vt:lpstr>
      <vt:lpstr>発災１２時間後　臨時ニュース速報</vt:lpstr>
      <vt:lpstr>発災12時間後　災害情報</vt:lpstr>
      <vt:lpstr>発災１日後　臨時ニュース速報</vt:lpstr>
      <vt:lpstr>発災１日後　臨時ニュース速報</vt:lpstr>
      <vt:lpstr>発災1日後　災害情報</vt:lpstr>
      <vt:lpstr>発災３日後　臨時ニュース速報</vt:lpstr>
      <vt:lpstr>発災３日後　臨時ニュース速報</vt:lpstr>
      <vt:lpstr>発災３日後　災害情報</vt:lpstr>
      <vt:lpstr>発災1週間後　臨時ニュース速報</vt:lpstr>
      <vt:lpstr>発災1週間後　臨時ニュース速報</vt:lpstr>
      <vt:lpstr>発災１週間後　災害情報</vt:lpstr>
      <vt:lpstr>発災2週間後　臨時ニュース速報</vt:lpstr>
      <vt:lpstr>発災2週間後　臨時ニュース速報</vt:lpstr>
      <vt:lpstr>発災２週間後　災害情報</vt:lpstr>
      <vt:lpstr>発災１か月後　臨時ニュース速報</vt:lpstr>
      <vt:lpstr>発災１か月後　臨時ニュース速報</vt:lpstr>
      <vt:lpstr>発災１カ月後　災害情報</vt:lpstr>
      <vt:lpstr>発災２か月後　臨時ニュース速報</vt:lpstr>
      <vt:lpstr>発災２か月後　臨時ニュース速報</vt:lpstr>
      <vt:lpstr>発災２カ月後　災害情報</vt:lpstr>
      <vt:lpstr>東側の半割れ発災からXか月後　臨時ニュース速報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GLOBAL COMPACT  GENERIC TEMPLATE TEMPLATE ONE</dc:title>
  <dc:creator>UN Global Compact</dc:creator>
  <cp:lastModifiedBy>土井 章</cp:lastModifiedBy>
  <cp:revision>438</cp:revision>
  <dcterms:modified xsi:type="dcterms:W3CDTF">2024-11-15T01:23:13Z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0x0101004186443513659045889DD672B8A7E27D</vt:lpwstr>
  </property>
</Properties>
</file>